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Source Sans Pro" panose="020B0503030403020204"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4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289932" y="1921181"/>
            <a:ext cx="14451980" cy="1935242"/>
          </a:xfrm>
          <a:prstGeom prst="rect">
            <a:avLst/>
          </a:prstGeom>
          <a:noFill/>
          <a:ln/>
        </p:spPr>
        <p:txBody>
          <a:bodyPr wrap="square" lIns="0" tIns="0" rIns="0" bIns="0" rtlCol="0" anchor="t"/>
          <a:lstStyle/>
          <a:p>
            <a:pPr marL="0" indent="0" algn="ctr">
              <a:lnSpc>
                <a:spcPts val="7600"/>
              </a:lnSpc>
              <a:buNone/>
            </a:pPr>
            <a:r>
              <a:rPr lang="en-US" sz="4500" b="1" kern="0" spc="-61" dirty="0">
                <a:solidFill>
                  <a:srgbClr val="000000"/>
                </a:solidFill>
                <a:latin typeface="Montserrat Bold" pitchFamily="34" charset="0"/>
                <a:ea typeface="Montserrat Bold" pitchFamily="34" charset="-122"/>
                <a:cs typeface="Montserrat Bold" pitchFamily="34" charset="-120"/>
              </a:rPr>
              <a:t>Detecting Fake News using NLP and BERT</a:t>
            </a:r>
            <a:endParaRPr lang="en-US" sz="4500" dirty="0"/>
          </a:p>
        </p:txBody>
      </p:sp>
      <p:sp>
        <p:nvSpPr>
          <p:cNvPr id="8" name="TextBox 7">
            <a:extLst>
              <a:ext uri="{FF2B5EF4-FFF2-40B4-BE49-F238E27FC236}">
                <a16:creationId xmlns:a16="http://schemas.microsoft.com/office/drawing/2014/main" id="{B7E24A79-5519-55F0-6C16-B670E43899F4}"/>
              </a:ext>
            </a:extLst>
          </p:cNvPr>
          <p:cNvSpPr txBox="1"/>
          <p:nvPr/>
        </p:nvSpPr>
        <p:spPr>
          <a:xfrm>
            <a:off x="2213517" y="3963551"/>
            <a:ext cx="8290931" cy="3049040"/>
          </a:xfrm>
          <a:prstGeom prst="rect">
            <a:avLst/>
          </a:prstGeom>
          <a:noFill/>
        </p:spPr>
        <p:txBody>
          <a:bodyPr wrap="square">
            <a:spAutoFit/>
          </a:bodyPr>
          <a:lstStyle/>
          <a:p>
            <a:pPr marL="0" indent="0" algn="ctr">
              <a:lnSpc>
                <a:spcPts val="2900"/>
              </a:lnSpc>
              <a:buNone/>
            </a:pPr>
            <a:r>
              <a:rPr lang="en-US" sz="2200" b="1" dirty="0"/>
              <a:t>Submitted By</a:t>
            </a:r>
          </a:p>
          <a:p>
            <a:pPr marL="0" indent="0" algn="ctr">
              <a:lnSpc>
                <a:spcPts val="2900"/>
              </a:lnSpc>
              <a:buNone/>
            </a:pPr>
            <a:endParaRPr lang="en-US" sz="2500" b="1" dirty="0"/>
          </a:p>
          <a:p>
            <a:pPr marL="0" indent="0" algn="ctr">
              <a:lnSpc>
                <a:spcPts val="2900"/>
              </a:lnSpc>
              <a:buNone/>
            </a:pPr>
            <a:r>
              <a:rPr lang="en-US" sz="2200" b="1" dirty="0"/>
              <a:t> </a:t>
            </a:r>
            <a:r>
              <a:rPr lang="en-US" sz="2200" dirty="0"/>
              <a:t>121CS0178 – RAHUL KINDO        </a:t>
            </a:r>
          </a:p>
          <a:p>
            <a:pPr marL="0" indent="0" algn="ctr">
              <a:lnSpc>
                <a:spcPts val="2900"/>
              </a:lnSpc>
              <a:buNone/>
            </a:pPr>
            <a:r>
              <a:rPr lang="en-US" sz="2200" dirty="0"/>
              <a:t>               121CS0217 – </a:t>
            </a:r>
            <a:r>
              <a:rPr lang="en-IN" sz="2200" i="0" dirty="0">
                <a:solidFill>
                  <a:schemeClr val="tx1">
                    <a:lumMod val="95000"/>
                    <a:lumOff val="5000"/>
                  </a:schemeClr>
                </a:solidFill>
                <a:effectLst/>
              </a:rPr>
              <a:t>MD NAFIS AL SAFAYET</a:t>
            </a:r>
          </a:p>
          <a:p>
            <a:pPr marL="0" indent="0" algn="ctr">
              <a:lnSpc>
                <a:spcPts val="2900"/>
              </a:lnSpc>
              <a:buNone/>
            </a:pPr>
            <a:r>
              <a:rPr lang="en-US" sz="2200" dirty="0"/>
              <a:t>                           121CS0179 – NEELAMSETTI HARIKRISHNA</a:t>
            </a:r>
            <a:br>
              <a:rPr lang="en-US" sz="2200" b="1" dirty="0"/>
            </a:br>
            <a:endParaRPr lang="en-US" sz="2200" b="1" dirty="0"/>
          </a:p>
          <a:p>
            <a:pPr marL="0" indent="0" algn="ctr">
              <a:lnSpc>
                <a:spcPts val="2900"/>
              </a:lnSpc>
              <a:buNone/>
            </a:pPr>
            <a:r>
              <a:rPr lang="en-US" sz="2200" b="1" dirty="0">
                <a:solidFill>
                  <a:schemeClr val="tx1">
                    <a:lumMod val="95000"/>
                    <a:lumOff val="5000"/>
                  </a:schemeClr>
                </a:solidFill>
              </a:rPr>
              <a:t>Submitted to:</a:t>
            </a:r>
          </a:p>
          <a:p>
            <a:pPr marL="0" indent="0" algn="ctr">
              <a:lnSpc>
                <a:spcPts val="2900"/>
              </a:lnSpc>
              <a:buNone/>
            </a:pPr>
            <a:r>
              <a:rPr lang="en-US" sz="2200" dirty="0">
                <a:solidFill>
                  <a:schemeClr val="tx1">
                    <a:lumMod val="95000"/>
                    <a:lumOff val="5000"/>
                  </a:schemeClr>
                </a:solidFill>
              </a:rPr>
              <a:t>Prof.  RATNAKAR DASH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9144000" y="1495412"/>
            <a:ext cx="5486400" cy="5238776"/>
          </a:xfrm>
          <a:prstGeom prst="rect">
            <a:avLst/>
          </a:prstGeom>
        </p:spPr>
      </p:pic>
      <p:sp>
        <p:nvSpPr>
          <p:cNvPr id="3" name="Text 0"/>
          <p:cNvSpPr/>
          <p:nvPr/>
        </p:nvSpPr>
        <p:spPr>
          <a:xfrm>
            <a:off x="858322" y="674965"/>
            <a:ext cx="5573673" cy="696635"/>
          </a:xfrm>
          <a:prstGeom prst="rect">
            <a:avLst/>
          </a:prstGeom>
          <a:noFill/>
          <a:ln/>
        </p:spPr>
        <p:txBody>
          <a:bodyPr wrap="none" lIns="0" tIns="0" rIns="0" bIns="0" rtlCol="0" anchor="t"/>
          <a:lstStyle/>
          <a:p>
            <a:pPr marL="0" indent="0">
              <a:lnSpc>
                <a:spcPts val="5450"/>
              </a:lnSpc>
              <a:buNone/>
            </a:pPr>
            <a:r>
              <a:rPr lang="en-US" sz="4350" b="1" kern="0" spc="-44" dirty="0">
                <a:solidFill>
                  <a:srgbClr val="000000"/>
                </a:solidFill>
                <a:latin typeface="Montserrat Bold" pitchFamily="34" charset="0"/>
                <a:ea typeface="Montserrat Bold" pitchFamily="34" charset="-122"/>
                <a:cs typeface="Montserrat Bold" pitchFamily="34" charset="-120"/>
              </a:rPr>
              <a:t>What is BERT?</a:t>
            </a:r>
            <a:endParaRPr lang="en-US" sz="4350" dirty="0"/>
          </a:p>
        </p:txBody>
      </p:sp>
      <p:sp>
        <p:nvSpPr>
          <p:cNvPr id="4" name="Shape 1"/>
          <p:cNvSpPr/>
          <p:nvPr/>
        </p:nvSpPr>
        <p:spPr>
          <a:xfrm>
            <a:off x="858322" y="2015252"/>
            <a:ext cx="551736" cy="551736"/>
          </a:xfrm>
          <a:prstGeom prst="roundRect">
            <a:avLst>
              <a:gd name="adj" fmla="val 6667"/>
            </a:avLst>
          </a:prstGeom>
          <a:solidFill>
            <a:srgbClr val="F2EEEE"/>
          </a:solidFill>
          <a:ln/>
        </p:spPr>
        <p:txBody>
          <a:bodyPr/>
          <a:lstStyle/>
          <a:p>
            <a:endParaRPr lang="en-IN"/>
          </a:p>
        </p:txBody>
      </p:sp>
      <p:sp>
        <p:nvSpPr>
          <p:cNvPr id="5" name="Text 2"/>
          <p:cNvSpPr/>
          <p:nvPr/>
        </p:nvSpPr>
        <p:spPr>
          <a:xfrm>
            <a:off x="1070253" y="2123837"/>
            <a:ext cx="127754" cy="334447"/>
          </a:xfrm>
          <a:prstGeom prst="rect">
            <a:avLst/>
          </a:prstGeom>
          <a:noFill/>
          <a:ln/>
        </p:spPr>
        <p:txBody>
          <a:bodyPr wrap="none" lIns="0" tIns="0" rIns="0" bIns="0" rtlCol="0" anchor="t"/>
          <a:lstStyle/>
          <a:p>
            <a:pPr marL="0" indent="0" algn="ctr">
              <a:lnSpc>
                <a:spcPts val="2600"/>
              </a:lnSpc>
              <a:buNone/>
            </a:pPr>
            <a:r>
              <a:rPr lang="en-US" sz="2600" b="1" kern="0" spc="-26" dirty="0">
                <a:solidFill>
                  <a:srgbClr val="3D3838"/>
                </a:solidFill>
                <a:latin typeface="Montserrat Bold" pitchFamily="34" charset="0"/>
                <a:ea typeface="Montserrat Bold" pitchFamily="34" charset="-122"/>
                <a:cs typeface="Montserrat Bold" pitchFamily="34" charset="-120"/>
              </a:rPr>
              <a:t>1</a:t>
            </a:r>
            <a:endParaRPr lang="en-US" sz="2600" dirty="0"/>
          </a:p>
        </p:txBody>
      </p:sp>
      <p:sp>
        <p:nvSpPr>
          <p:cNvPr id="6" name="Text 3"/>
          <p:cNvSpPr/>
          <p:nvPr/>
        </p:nvSpPr>
        <p:spPr>
          <a:xfrm>
            <a:off x="1655207" y="2015252"/>
            <a:ext cx="2794278" cy="696754"/>
          </a:xfrm>
          <a:prstGeom prst="rect">
            <a:avLst/>
          </a:prstGeom>
          <a:noFill/>
          <a:ln/>
        </p:spPr>
        <p:txBody>
          <a:bodyPr wrap="square" lIns="0" tIns="0" rIns="0" bIns="0" rtlCol="0" anchor="t"/>
          <a:lstStyle/>
          <a:p>
            <a:pPr marL="0" indent="0">
              <a:lnSpc>
                <a:spcPts val="2700"/>
              </a:lnSpc>
              <a:buNone/>
            </a:pPr>
            <a:r>
              <a:rPr lang="en-US" sz="2150" b="1" kern="0" spc="-22" dirty="0">
                <a:solidFill>
                  <a:srgbClr val="3D3838"/>
                </a:solidFill>
                <a:latin typeface="Montserrat Bold" pitchFamily="34" charset="0"/>
                <a:ea typeface="Montserrat Bold" pitchFamily="34" charset="-122"/>
                <a:cs typeface="Montserrat Bold" pitchFamily="34" charset="-120"/>
              </a:rPr>
              <a:t>Transformer-based Model</a:t>
            </a:r>
            <a:endParaRPr lang="en-US" sz="2150" dirty="0"/>
          </a:p>
        </p:txBody>
      </p:sp>
      <p:sp>
        <p:nvSpPr>
          <p:cNvPr id="7" name="Text 4"/>
          <p:cNvSpPr/>
          <p:nvPr/>
        </p:nvSpPr>
        <p:spPr>
          <a:xfrm>
            <a:off x="1655207" y="2859048"/>
            <a:ext cx="2794278" cy="2207419"/>
          </a:xfrm>
          <a:prstGeom prst="rect">
            <a:avLst/>
          </a:prstGeom>
          <a:noFill/>
          <a:ln/>
        </p:spPr>
        <p:txBody>
          <a:bodyPr wrap="square" lIns="0" tIns="0" rIns="0" bIns="0" rtlCol="0" anchor="t"/>
          <a:lstStyle/>
          <a:p>
            <a:pPr marL="0" indent="0">
              <a:lnSpc>
                <a:spcPts val="2850"/>
              </a:lnSpc>
              <a:buNone/>
            </a:pPr>
            <a:r>
              <a:rPr lang="en-US" sz="1900" dirty="0">
                <a:solidFill>
                  <a:srgbClr val="3D3838"/>
                </a:solidFill>
                <a:latin typeface="Source Sans Pro" pitchFamily="34" charset="0"/>
                <a:ea typeface="Source Sans Pro" pitchFamily="34" charset="-122"/>
                <a:cs typeface="Source Sans Pro" pitchFamily="34" charset="-120"/>
              </a:rPr>
              <a:t>BERT, or Bidirectional Encoder Representations from Transformers, is a powerful language model based on the Transformer architecture.</a:t>
            </a:r>
            <a:endParaRPr lang="en-US" sz="1900" dirty="0"/>
          </a:p>
        </p:txBody>
      </p:sp>
      <p:sp>
        <p:nvSpPr>
          <p:cNvPr id="8" name="Shape 5"/>
          <p:cNvSpPr/>
          <p:nvPr/>
        </p:nvSpPr>
        <p:spPr>
          <a:xfrm>
            <a:off x="4694634" y="2015252"/>
            <a:ext cx="551736" cy="551736"/>
          </a:xfrm>
          <a:prstGeom prst="roundRect">
            <a:avLst>
              <a:gd name="adj" fmla="val 6667"/>
            </a:avLst>
          </a:prstGeom>
          <a:solidFill>
            <a:srgbClr val="F2EEEE"/>
          </a:solidFill>
          <a:ln/>
        </p:spPr>
        <p:txBody>
          <a:bodyPr/>
          <a:lstStyle/>
          <a:p>
            <a:endParaRPr lang="en-IN"/>
          </a:p>
        </p:txBody>
      </p:sp>
      <p:sp>
        <p:nvSpPr>
          <p:cNvPr id="9" name="Text 6"/>
          <p:cNvSpPr/>
          <p:nvPr/>
        </p:nvSpPr>
        <p:spPr>
          <a:xfrm>
            <a:off x="4873466" y="2123837"/>
            <a:ext cx="193953" cy="334447"/>
          </a:xfrm>
          <a:prstGeom prst="rect">
            <a:avLst/>
          </a:prstGeom>
          <a:noFill/>
          <a:ln/>
        </p:spPr>
        <p:txBody>
          <a:bodyPr wrap="none" lIns="0" tIns="0" rIns="0" bIns="0" rtlCol="0" anchor="t"/>
          <a:lstStyle/>
          <a:p>
            <a:pPr marL="0" indent="0" algn="ctr">
              <a:lnSpc>
                <a:spcPts val="2600"/>
              </a:lnSpc>
              <a:buNone/>
            </a:pPr>
            <a:r>
              <a:rPr lang="en-US" sz="2600" b="1" kern="0" spc="-26" dirty="0">
                <a:solidFill>
                  <a:srgbClr val="3D3838"/>
                </a:solidFill>
                <a:latin typeface="Montserrat Bold" pitchFamily="34" charset="0"/>
                <a:ea typeface="Montserrat Bold" pitchFamily="34" charset="-122"/>
                <a:cs typeface="Montserrat Bold" pitchFamily="34" charset="-120"/>
              </a:rPr>
              <a:t>2</a:t>
            </a:r>
            <a:endParaRPr lang="en-US" sz="2600" dirty="0"/>
          </a:p>
        </p:txBody>
      </p:sp>
      <p:sp>
        <p:nvSpPr>
          <p:cNvPr id="10" name="Text 7"/>
          <p:cNvSpPr/>
          <p:nvPr/>
        </p:nvSpPr>
        <p:spPr>
          <a:xfrm>
            <a:off x="5491520" y="2015252"/>
            <a:ext cx="2794278" cy="696754"/>
          </a:xfrm>
          <a:prstGeom prst="rect">
            <a:avLst/>
          </a:prstGeom>
          <a:noFill/>
          <a:ln/>
        </p:spPr>
        <p:txBody>
          <a:bodyPr wrap="square" lIns="0" tIns="0" rIns="0" bIns="0" rtlCol="0" anchor="t"/>
          <a:lstStyle/>
          <a:p>
            <a:pPr marL="0" indent="0">
              <a:lnSpc>
                <a:spcPts val="2700"/>
              </a:lnSpc>
              <a:buNone/>
            </a:pPr>
            <a:r>
              <a:rPr lang="en-US" sz="2150" b="1" kern="0" spc="-22" dirty="0">
                <a:solidFill>
                  <a:srgbClr val="3D3838"/>
                </a:solidFill>
                <a:latin typeface="Montserrat Bold" pitchFamily="34" charset="0"/>
                <a:ea typeface="Montserrat Bold" pitchFamily="34" charset="-122"/>
                <a:cs typeface="Montserrat Bold" pitchFamily="34" charset="-120"/>
              </a:rPr>
              <a:t>Bidirectional Learning</a:t>
            </a:r>
            <a:endParaRPr lang="en-US" sz="2150" dirty="0"/>
          </a:p>
        </p:txBody>
      </p:sp>
      <p:sp>
        <p:nvSpPr>
          <p:cNvPr id="11" name="Text 8"/>
          <p:cNvSpPr/>
          <p:nvPr/>
        </p:nvSpPr>
        <p:spPr>
          <a:xfrm>
            <a:off x="5491520" y="2859048"/>
            <a:ext cx="2794278" cy="2575322"/>
          </a:xfrm>
          <a:prstGeom prst="rect">
            <a:avLst/>
          </a:prstGeom>
          <a:noFill/>
          <a:ln/>
        </p:spPr>
        <p:txBody>
          <a:bodyPr wrap="square" lIns="0" tIns="0" rIns="0" bIns="0" rtlCol="0" anchor="t"/>
          <a:lstStyle/>
          <a:p>
            <a:pPr marL="0" indent="0">
              <a:lnSpc>
                <a:spcPts val="2850"/>
              </a:lnSpc>
              <a:buNone/>
            </a:pPr>
            <a:r>
              <a:rPr lang="en-US" sz="1900" dirty="0">
                <a:solidFill>
                  <a:srgbClr val="3D3838"/>
                </a:solidFill>
                <a:latin typeface="Source Sans Pro" pitchFamily="34" charset="0"/>
                <a:ea typeface="Source Sans Pro" pitchFamily="34" charset="-122"/>
                <a:cs typeface="Source Sans Pro" pitchFamily="34" charset="-120"/>
              </a:rPr>
              <a:t>BERT is trained on large text corpora to understand the contextual relationships between words, enabling bidirectional processing of input text.</a:t>
            </a:r>
            <a:endParaRPr lang="en-US" sz="1900" dirty="0"/>
          </a:p>
        </p:txBody>
      </p:sp>
      <p:sp>
        <p:nvSpPr>
          <p:cNvPr id="12" name="Shape 9"/>
          <p:cNvSpPr/>
          <p:nvPr/>
        </p:nvSpPr>
        <p:spPr>
          <a:xfrm>
            <a:off x="858322" y="5955387"/>
            <a:ext cx="551736" cy="551736"/>
          </a:xfrm>
          <a:prstGeom prst="roundRect">
            <a:avLst>
              <a:gd name="adj" fmla="val 6667"/>
            </a:avLst>
          </a:prstGeom>
          <a:solidFill>
            <a:srgbClr val="F2EEEE"/>
          </a:solidFill>
          <a:ln/>
        </p:spPr>
        <p:txBody>
          <a:bodyPr/>
          <a:lstStyle/>
          <a:p>
            <a:endParaRPr lang="en-IN"/>
          </a:p>
        </p:txBody>
      </p:sp>
      <p:sp>
        <p:nvSpPr>
          <p:cNvPr id="13" name="Text 10"/>
          <p:cNvSpPr/>
          <p:nvPr/>
        </p:nvSpPr>
        <p:spPr>
          <a:xfrm>
            <a:off x="1036796" y="6063972"/>
            <a:ext cx="194667" cy="334447"/>
          </a:xfrm>
          <a:prstGeom prst="rect">
            <a:avLst/>
          </a:prstGeom>
          <a:noFill/>
          <a:ln/>
        </p:spPr>
        <p:txBody>
          <a:bodyPr wrap="none" lIns="0" tIns="0" rIns="0" bIns="0" rtlCol="0" anchor="t"/>
          <a:lstStyle/>
          <a:p>
            <a:pPr marL="0" indent="0" algn="ctr">
              <a:lnSpc>
                <a:spcPts val="2600"/>
              </a:lnSpc>
              <a:buNone/>
            </a:pPr>
            <a:r>
              <a:rPr lang="en-US" sz="2600" b="1" kern="0" spc="-26" dirty="0">
                <a:solidFill>
                  <a:srgbClr val="3D3838"/>
                </a:solidFill>
                <a:latin typeface="Montserrat Bold" pitchFamily="34" charset="0"/>
                <a:ea typeface="Montserrat Bold" pitchFamily="34" charset="-122"/>
                <a:cs typeface="Montserrat Bold" pitchFamily="34" charset="-120"/>
              </a:rPr>
              <a:t>3</a:t>
            </a:r>
            <a:endParaRPr lang="en-US" sz="2600" dirty="0"/>
          </a:p>
        </p:txBody>
      </p:sp>
      <p:sp>
        <p:nvSpPr>
          <p:cNvPr id="14" name="Text 11"/>
          <p:cNvSpPr/>
          <p:nvPr/>
        </p:nvSpPr>
        <p:spPr>
          <a:xfrm>
            <a:off x="1655207" y="5955387"/>
            <a:ext cx="3120747" cy="348377"/>
          </a:xfrm>
          <a:prstGeom prst="rect">
            <a:avLst/>
          </a:prstGeom>
          <a:noFill/>
          <a:ln/>
        </p:spPr>
        <p:txBody>
          <a:bodyPr wrap="none" lIns="0" tIns="0" rIns="0" bIns="0" rtlCol="0" anchor="t"/>
          <a:lstStyle/>
          <a:p>
            <a:pPr marL="0" indent="0">
              <a:lnSpc>
                <a:spcPts val="2700"/>
              </a:lnSpc>
              <a:buNone/>
            </a:pPr>
            <a:r>
              <a:rPr lang="en-US" sz="2150" b="1" kern="0" spc="-22" dirty="0">
                <a:solidFill>
                  <a:srgbClr val="3D3838"/>
                </a:solidFill>
                <a:latin typeface="Montserrat Bold" pitchFamily="34" charset="0"/>
                <a:ea typeface="Montserrat Bold" pitchFamily="34" charset="-122"/>
                <a:cs typeface="Montserrat Bold" pitchFamily="34" charset="-120"/>
              </a:rPr>
              <a:t>Versatile Applications</a:t>
            </a:r>
            <a:endParaRPr lang="en-US" sz="2150" dirty="0"/>
          </a:p>
        </p:txBody>
      </p:sp>
      <p:sp>
        <p:nvSpPr>
          <p:cNvPr id="15" name="Text 12"/>
          <p:cNvSpPr/>
          <p:nvPr/>
        </p:nvSpPr>
        <p:spPr>
          <a:xfrm>
            <a:off x="1655207" y="6450806"/>
            <a:ext cx="6630472" cy="1103709"/>
          </a:xfrm>
          <a:prstGeom prst="rect">
            <a:avLst/>
          </a:prstGeom>
          <a:noFill/>
          <a:ln/>
        </p:spPr>
        <p:txBody>
          <a:bodyPr wrap="square" lIns="0" tIns="0" rIns="0" bIns="0" rtlCol="0" anchor="t"/>
          <a:lstStyle/>
          <a:p>
            <a:pPr marL="0" indent="0">
              <a:lnSpc>
                <a:spcPts val="2850"/>
              </a:lnSpc>
              <a:buNone/>
            </a:pPr>
            <a:r>
              <a:rPr lang="en-US" sz="1900" dirty="0">
                <a:solidFill>
                  <a:srgbClr val="3D3838"/>
                </a:solidFill>
                <a:latin typeface="Source Sans Pro" pitchFamily="34" charset="0"/>
                <a:ea typeface="Source Sans Pro" pitchFamily="34" charset="-122"/>
                <a:cs typeface="Source Sans Pro" pitchFamily="34" charset="-120"/>
              </a:rPr>
              <a:t>BERT's pre-trained model can be fine-tuned for a variety of natural language processing tasks, including text classification, question answering, and, as we'll explore, fake news detection.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9144000" y="1281946"/>
            <a:ext cx="5486400" cy="6222825"/>
          </a:xfrm>
          <a:prstGeom prst="rect">
            <a:avLst/>
          </a:prstGeom>
        </p:spPr>
      </p:pic>
      <p:sp>
        <p:nvSpPr>
          <p:cNvPr id="3" name="Text 0"/>
          <p:cNvSpPr/>
          <p:nvPr/>
        </p:nvSpPr>
        <p:spPr>
          <a:xfrm>
            <a:off x="802243" y="630912"/>
            <a:ext cx="5331976" cy="651034"/>
          </a:xfrm>
          <a:prstGeom prst="rect">
            <a:avLst/>
          </a:prstGeom>
          <a:noFill/>
          <a:ln/>
        </p:spPr>
        <p:txBody>
          <a:bodyPr wrap="none" lIns="0" tIns="0" rIns="0" bIns="0" rtlCol="0" anchor="t"/>
          <a:lstStyle/>
          <a:p>
            <a:pPr marL="0" indent="0">
              <a:lnSpc>
                <a:spcPts val="5100"/>
              </a:lnSpc>
              <a:buNone/>
            </a:pPr>
            <a:r>
              <a:rPr lang="en-US" sz="4100" b="1" kern="0" spc="-41" dirty="0">
                <a:solidFill>
                  <a:srgbClr val="000000"/>
                </a:solidFill>
                <a:latin typeface="Montserrat Bold" pitchFamily="34" charset="0"/>
                <a:ea typeface="Montserrat Bold" pitchFamily="34" charset="-122"/>
                <a:cs typeface="Montserrat Bold" pitchFamily="34" charset="-120"/>
              </a:rPr>
              <a:t>BERT’s (base) Architecture</a:t>
            </a:r>
            <a:endParaRPr lang="en-US" sz="4100" dirty="0"/>
          </a:p>
        </p:txBody>
      </p:sp>
      <p:sp>
        <p:nvSpPr>
          <p:cNvPr id="4" name="Shape 1"/>
          <p:cNvSpPr/>
          <p:nvPr/>
        </p:nvSpPr>
        <p:spPr>
          <a:xfrm>
            <a:off x="1130737" y="1625679"/>
            <a:ext cx="30480" cy="5972889"/>
          </a:xfrm>
          <a:prstGeom prst="roundRect">
            <a:avLst>
              <a:gd name="adj" fmla="val 112803"/>
            </a:avLst>
          </a:prstGeom>
          <a:solidFill>
            <a:srgbClr val="D8D4D4"/>
          </a:solidFill>
          <a:ln/>
        </p:spPr>
        <p:txBody>
          <a:bodyPr/>
          <a:lstStyle/>
          <a:p>
            <a:endParaRPr lang="en-IN"/>
          </a:p>
        </p:txBody>
      </p:sp>
      <p:sp>
        <p:nvSpPr>
          <p:cNvPr id="5" name="Shape 2"/>
          <p:cNvSpPr/>
          <p:nvPr/>
        </p:nvSpPr>
        <p:spPr>
          <a:xfrm>
            <a:off x="1373326" y="2125980"/>
            <a:ext cx="802243" cy="30480"/>
          </a:xfrm>
          <a:prstGeom prst="roundRect">
            <a:avLst>
              <a:gd name="adj" fmla="val 112803"/>
            </a:avLst>
          </a:prstGeom>
          <a:solidFill>
            <a:srgbClr val="D8D4D4"/>
          </a:solidFill>
          <a:ln/>
        </p:spPr>
        <p:txBody>
          <a:bodyPr/>
          <a:lstStyle/>
          <a:p>
            <a:endParaRPr lang="en-IN"/>
          </a:p>
        </p:txBody>
      </p:sp>
      <p:sp>
        <p:nvSpPr>
          <p:cNvPr id="6" name="Shape 3"/>
          <p:cNvSpPr/>
          <p:nvPr/>
        </p:nvSpPr>
        <p:spPr>
          <a:xfrm>
            <a:off x="888147" y="1883450"/>
            <a:ext cx="515660" cy="515660"/>
          </a:xfrm>
          <a:prstGeom prst="roundRect">
            <a:avLst>
              <a:gd name="adj" fmla="val 6668"/>
            </a:avLst>
          </a:prstGeom>
          <a:solidFill>
            <a:srgbClr val="F2EEEE"/>
          </a:solidFill>
          <a:ln/>
        </p:spPr>
        <p:txBody>
          <a:bodyPr/>
          <a:lstStyle/>
          <a:p>
            <a:endParaRPr lang="en-IN"/>
          </a:p>
        </p:txBody>
      </p:sp>
      <p:sp>
        <p:nvSpPr>
          <p:cNvPr id="7" name="Text 4"/>
          <p:cNvSpPr/>
          <p:nvPr/>
        </p:nvSpPr>
        <p:spPr>
          <a:xfrm>
            <a:off x="1086267" y="1985010"/>
            <a:ext cx="119420" cy="312539"/>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1</a:t>
            </a:r>
            <a:endParaRPr lang="en-US" sz="2450" dirty="0"/>
          </a:p>
        </p:txBody>
      </p:sp>
      <p:sp>
        <p:nvSpPr>
          <p:cNvPr id="8" name="Text 5"/>
          <p:cNvSpPr/>
          <p:nvPr/>
        </p:nvSpPr>
        <p:spPr>
          <a:xfrm>
            <a:off x="2406610" y="1854875"/>
            <a:ext cx="2604611" cy="325636"/>
          </a:xfrm>
          <a:prstGeom prst="rect">
            <a:avLst/>
          </a:prstGeom>
          <a:noFill/>
          <a:ln/>
        </p:spPr>
        <p:txBody>
          <a:bodyPr wrap="none" lIns="0" tIns="0" rIns="0" bIns="0" rtlCol="0" anchor="t"/>
          <a:lstStyle/>
          <a:p>
            <a:pPr marL="0" indent="0" algn="l">
              <a:lnSpc>
                <a:spcPts val="2550"/>
              </a:lnSpc>
              <a:buNone/>
            </a:pPr>
            <a:r>
              <a:rPr lang="en-US" sz="2050" b="1" kern="0" spc="-21" dirty="0">
                <a:solidFill>
                  <a:srgbClr val="3D3838"/>
                </a:solidFill>
                <a:latin typeface="Montserrat Bold" pitchFamily="34" charset="0"/>
                <a:ea typeface="Montserrat Bold" pitchFamily="34" charset="-122"/>
                <a:cs typeface="Montserrat Bold" pitchFamily="34" charset="-120"/>
              </a:rPr>
              <a:t>Input Embedding</a:t>
            </a:r>
            <a:endParaRPr lang="en-US" sz="2050" dirty="0"/>
          </a:p>
        </p:txBody>
      </p:sp>
      <p:sp>
        <p:nvSpPr>
          <p:cNvPr id="9" name="Text 6"/>
          <p:cNvSpPr/>
          <p:nvPr/>
        </p:nvSpPr>
        <p:spPr>
          <a:xfrm>
            <a:off x="2406610" y="2318028"/>
            <a:ext cx="5935147" cy="687467"/>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BERT takes text input and converts it into a numerical representation that the model can understand.</a:t>
            </a:r>
            <a:endParaRPr lang="en-US" sz="1800" dirty="0"/>
          </a:p>
        </p:txBody>
      </p:sp>
      <p:sp>
        <p:nvSpPr>
          <p:cNvPr id="10" name="Shape 7"/>
          <p:cNvSpPr/>
          <p:nvPr/>
        </p:nvSpPr>
        <p:spPr>
          <a:xfrm>
            <a:off x="1373326" y="3964186"/>
            <a:ext cx="802243" cy="30480"/>
          </a:xfrm>
          <a:prstGeom prst="roundRect">
            <a:avLst>
              <a:gd name="adj" fmla="val 112803"/>
            </a:avLst>
          </a:prstGeom>
          <a:solidFill>
            <a:srgbClr val="D8D4D4"/>
          </a:solidFill>
          <a:ln/>
        </p:spPr>
        <p:txBody>
          <a:bodyPr/>
          <a:lstStyle/>
          <a:p>
            <a:endParaRPr lang="en-IN"/>
          </a:p>
        </p:txBody>
      </p:sp>
      <p:sp>
        <p:nvSpPr>
          <p:cNvPr id="11" name="Shape 8"/>
          <p:cNvSpPr/>
          <p:nvPr/>
        </p:nvSpPr>
        <p:spPr>
          <a:xfrm>
            <a:off x="888147" y="3721656"/>
            <a:ext cx="515660" cy="515660"/>
          </a:xfrm>
          <a:prstGeom prst="roundRect">
            <a:avLst>
              <a:gd name="adj" fmla="val 6668"/>
            </a:avLst>
          </a:prstGeom>
          <a:solidFill>
            <a:srgbClr val="F2EEEE"/>
          </a:solidFill>
          <a:ln/>
        </p:spPr>
        <p:txBody>
          <a:bodyPr/>
          <a:lstStyle/>
          <a:p>
            <a:endParaRPr lang="en-IN"/>
          </a:p>
        </p:txBody>
      </p:sp>
      <p:sp>
        <p:nvSpPr>
          <p:cNvPr id="12" name="Text 9"/>
          <p:cNvSpPr/>
          <p:nvPr/>
        </p:nvSpPr>
        <p:spPr>
          <a:xfrm>
            <a:off x="1055310" y="3823216"/>
            <a:ext cx="181213" cy="312539"/>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2</a:t>
            </a:r>
            <a:endParaRPr lang="en-US" sz="2450" dirty="0"/>
          </a:p>
        </p:txBody>
      </p:sp>
      <p:sp>
        <p:nvSpPr>
          <p:cNvPr id="13" name="Text 10"/>
          <p:cNvSpPr/>
          <p:nvPr/>
        </p:nvSpPr>
        <p:spPr>
          <a:xfrm>
            <a:off x="2406610" y="3693081"/>
            <a:ext cx="2604611" cy="325636"/>
          </a:xfrm>
          <a:prstGeom prst="rect">
            <a:avLst/>
          </a:prstGeom>
          <a:noFill/>
          <a:ln/>
        </p:spPr>
        <p:txBody>
          <a:bodyPr wrap="none" lIns="0" tIns="0" rIns="0" bIns="0" rtlCol="0" anchor="t"/>
          <a:lstStyle/>
          <a:p>
            <a:pPr marL="0" indent="0" algn="l">
              <a:lnSpc>
                <a:spcPts val="2550"/>
              </a:lnSpc>
              <a:buNone/>
            </a:pPr>
            <a:r>
              <a:rPr lang="en-US" sz="2050" b="1" kern="0" spc="-21" dirty="0">
                <a:solidFill>
                  <a:srgbClr val="3D3838"/>
                </a:solidFill>
                <a:latin typeface="Montserrat Bold" pitchFamily="34" charset="0"/>
                <a:ea typeface="Montserrat Bold" pitchFamily="34" charset="-122"/>
                <a:cs typeface="Montserrat Bold" pitchFamily="34" charset="-120"/>
              </a:rPr>
              <a:t>Transformer Layers</a:t>
            </a:r>
            <a:endParaRPr lang="en-US" sz="2050" dirty="0"/>
          </a:p>
        </p:txBody>
      </p:sp>
      <p:sp>
        <p:nvSpPr>
          <p:cNvPr id="14" name="Text 11"/>
          <p:cNvSpPr/>
          <p:nvPr/>
        </p:nvSpPr>
        <p:spPr>
          <a:xfrm>
            <a:off x="2406610" y="4156233"/>
            <a:ext cx="5935147" cy="1356955"/>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The core of BERT's architecture is a stack of Transformer layers, which use attention mechanisms to capture contextual relationship</a:t>
            </a:r>
            <a:r>
              <a:rPr lang="en-US" dirty="0">
                <a:solidFill>
                  <a:srgbClr val="3D3838"/>
                </a:solidFill>
                <a:latin typeface="Source Sans Pro" pitchFamily="34" charset="0"/>
                <a:ea typeface="Source Sans Pro" pitchFamily="34" charset="-122"/>
                <a:cs typeface="Source Sans Pro" pitchFamily="34" charset="-120"/>
              </a:rPr>
              <a:t>s. In BERT base model, there are 12 encoded layers for preprocessing the data.</a:t>
            </a:r>
            <a:endParaRPr lang="en-US" sz="1800" dirty="0"/>
          </a:p>
        </p:txBody>
      </p:sp>
      <p:sp>
        <p:nvSpPr>
          <p:cNvPr id="15" name="Shape 12"/>
          <p:cNvSpPr/>
          <p:nvPr/>
        </p:nvSpPr>
        <p:spPr>
          <a:xfrm>
            <a:off x="1373326" y="6146125"/>
            <a:ext cx="802243" cy="30480"/>
          </a:xfrm>
          <a:prstGeom prst="roundRect">
            <a:avLst>
              <a:gd name="adj" fmla="val 112803"/>
            </a:avLst>
          </a:prstGeom>
          <a:solidFill>
            <a:srgbClr val="D8D4D4"/>
          </a:solidFill>
          <a:ln/>
        </p:spPr>
        <p:txBody>
          <a:bodyPr/>
          <a:lstStyle/>
          <a:p>
            <a:endParaRPr lang="en-IN"/>
          </a:p>
        </p:txBody>
      </p:sp>
      <p:sp>
        <p:nvSpPr>
          <p:cNvPr id="16" name="Shape 13"/>
          <p:cNvSpPr/>
          <p:nvPr/>
        </p:nvSpPr>
        <p:spPr>
          <a:xfrm>
            <a:off x="888147" y="5903595"/>
            <a:ext cx="515660" cy="515660"/>
          </a:xfrm>
          <a:prstGeom prst="roundRect">
            <a:avLst>
              <a:gd name="adj" fmla="val 6668"/>
            </a:avLst>
          </a:prstGeom>
          <a:solidFill>
            <a:srgbClr val="F2EEEE"/>
          </a:solidFill>
          <a:ln/>
        </p:spPr>
        <p:txBody>
          <a:bodyPr/>
          <a:lstStyle/>
          <a:p>
            <a:endParaRPr lang="en-IN"/>
          </a:p>
        </p:txBody>
      </p:sp>
      <p:sp>
        <p:nvSpPr>
          <p:cNvPr id="17" name="Text 14"/>
          <p:cNvSpPr/>
          <p:nvPr/>
        </p:nvSpPr>
        <p:spPr>
          <a:xfrm>
            <a:off x="1054953" y="6005155"/>
            <a:ext cx="181928" cy="312539"/>
          </a:xfrm>
          <a:prstGeom prst="rect">
            <a:avLst/>
          </a:prstGeom>
          <a:noFill/>
          <a:ln/>
        </p:spPr>
        <p:txBody>
          <a:bodyPr wrap="none" lIns="0" tIns="0" rIns="0" bIns="0" rtlCol="0" anchor="t"/>
          <a:lstStyle/>
          <a:p>
            <a:pPr marL="0" indent="0" algn="ctr">
              <a:lnSpc>
                <a:spcPts val="2450"/>
              </a:lnSpc>
              <a:buNone/>
            </a:pPr>
            <a:r>
              <a:rPr lang="en-US" sz="2450" b="1" kern="0" spc="-25" dirty="0">
                <a:solidFill>
                  <a:srgbClr val="3D3838"/>
                </a:solidFill>
                <a:latin typeface="Montserrat Bold" pitchFamily="34" charset="0"/>
                <a:ea typeface="Montserrat Bold" pitchFamily="34" charset="-122"/>
                <a:cs typeface="Montserrat Bold" pitchFamily="34" charset="-120"/>
              </a:rPr>
              <a:t>3</a:t>
            </a:r>
            <a:endParaRPr lang="en-US" sz="2450" dirty="0"/>
          </a:p>
        </p:txBody>
      </p:sp>
      <p:sp>
        <p:nvSpPr>
          <p:cNvPr id="18" name="Text 15"/>
          <p:cNvSpPr/>
          <p:nvPr/>
        </p:nvSpPr>
        <p:spPr>
          <a:xfrm>
            <a:off x="2406610" y="5875020"/>
            <a:ext cx="2604611" cy="325636"/>
          </a:xfrm>
          <a:prstGeom prst="rect">
            <a:avLst/>
          </a:prstGeom>
          <a:noFill/>
          <a:ln/>
        </p:spPr>
        <p:txBody>
          <a:bodyPr wrap="none" lIns="0" tIns="0" rIns="0" bIns="0" rtlCol="0" anchor="t"/>
          <a:lstStyle/>
          <a:p>
            <a:pPr marL="0" indent="0" algn="l">
              <a:lnSpc>
                <a:spcPts val="2550"/>
              </a:lnSpc>
              <a:buNone/>
            </a:pPr>
            <a:r>
              <a:rPr lang="en-US" sz="2050" b="1" kern="0" spc="-21" dirty="0">
                <a:solidFill>
                  <a:srgbClr val="3D3838"/>
                </a:solidFill>
                <a:latin typeface="Montserrat Bold" pitchFamily="34" charset="0"/>
                <a:ea typeface="Montserrat Bold" pitchFamily="34" charset="-122"/>
                <a:cs typeface="Montserrat Bold" pitchFamily="34" charset="-120"/>
              </a:rPr>
              <a:t>Output Prediction</a:t>
            </a:r>
            <a:endParaRPr lang="en-US" sz="2050" dirty="0"/>
          </a:p>
        </p:txBody>
      </p:sp>
      <p:sp>
        <p:nvSpPr>
          <p:cNvPr id="19" name="Text 16"/>
          <p:cNvSpPr/>
          <p:nvPr/>
        </p:nvSpPr>
        <p:spPr>
          <a:xfrm>
            <a:off x="2406610" y="6338173"/>
            <a:ext cx="5935147" cy="10312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Pro" pitchFamily="34" charset="0"/>
                <a:ea typeface="Source Sans Pro" pitchFamily="34" charset="-122"/>
                <a:cs typeface="Source Sans Pro" pitchFamily="34" charset="-120"/>
              </a:rPr>
              <a:t>BERT's final layer produces output predictions based on the learned representations, which can be used for various NLP tasks and the output is 768 featured vector.</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2120503"/>
            <a:ext cx="12811601"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BERT's Advantages for Fake News Detection</a:t>
            </a:r>
            <a:endParaRPr lang="en-US" sz="4400" dirty="0"/>
          </a:p>
        </p:txBody>
      </p:sp>
      <p:sp>
        <p:nvSpPr>
          <p:cNvPr id="3" name="Text 1"/>
          <p:cNvSpPr/>
          <p:nvPr/>
        </p:nvSpPr>
        <p:spPr>
          <a:xfrm>
            <a:off x="863798" y="3438763"/>
            <a:ext cx="3826788"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Contextual Understanding</a:t>
            </a:r>
            <a:endParaRPr lang="en-US" sz="2200" dirty="0"/>
          </a:p>
        </p:txBody>
      </p:sp>
      <p:sp>
        <p:nvSpPr>
          <p:cNvPr id="4" name="Text 2"/>
          <p:cNvSpPr/>
          <p:nvPr/>
        </p:nvSpPr>
        <p:spPr>
          <a:xfrm>
            <a:off x="863798" y="4036219"/>
            <a:ext cx="389894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BERT's ability to understand the context of words and phrases is crucial for identifying subtle linguistic cues in fake news.</a:t>
            </a:r>
            <a:endParaRPr lang="en-US" sz="1900" dirty="0"/>
          </a:p>
        </p:txBody>
      </p:sp>
      <p:sp>
        <p:nvSpPr>
          <p:cNvPr id="5" name="Text 3"/>
          <p:cNvSpPr/>
          <p:nvPr/>
        </p:nvSpPr>
        <p:spPr>
          <a:xfrm>
            <a:off x="5372576" y="3438763"/>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Transfer Learning</a:t>
            </a:r>
            <a:endParaRPr lang="en-US" sz="2200" dirty="0"/>
          </a:p>
        </p:txBody>
      </p:sp>
      <p:sp>
        <p:nvSpPr>
          <p:cNvPr id="6" name="Text 4"/>
          <p:cNvSpPr/>
          <p:nvPr/>
        </p:nvSpPr>
        <p:spPr>
          <a:xfrm>
            <a:off x="5372576" y="4036219"/>
            <a:ext cx="3898940" cy="1480661"/>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BERT's pre-trained model can be fine-tuned for the specific task of fake news detection, leveraging its general language understanding capabilities.</a:t>
            </a:r>
            <a:endParaRPr lang="en-US" sz="1900" dirty="0"/>
          </a:p>
        </p:txBody>
      </p:sp>
      <p:sp>
        <p:nvSpPr>
          <p:cNvPr id="7" name="Text 5"/>
          <p:cNvSpPr/>
          <p:nvPr/>
        </p:nvSpPr>
        <p:spPr>
          <a:xfrm>
            <a:off x="9881354" y="3438763"/>
            <a:ext cx="2804874" cy="350639"/>
          </a:xfrm>
          <a:prstGeom prst="rect">
            <a:avLst/>
          </a:prstGeom>
          <a:noFill/>
          <a:ln/>
        </p:spPr>
        <p:txBody>
          <a:bodyPr wrap="none" lIns="0" tIns="0" rIns="0" bIns="0" rtlCol="0" anchor="t"/>
          <a:lstStyle/>
          <a:p>
            <a:pPr marL="0" indent="0">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Scalability</a:t>
            </a:r>
            <a:endParaRPr lang="en-US" sz="2200" dirty="0"/>
          </a:p>
        </p:txBody>
      </p:sp>
      <p:sp>
        <p:nvSpPr>
          <p:cNvPr id="8" name="Text 6"/>
          <p:cNvSpPr/>
          <p:nvPr/>
        </p:nvSpPr>
        <p:spPr>
          <a:xfrm>
            <a:off x="9881354" y="4036219"/>
            <a:ext cx="3898940"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BERT's deep learning architecture allows it to handle large volumes of text data effectively, making it suitable for real-world fake news detection.</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8753707" y="2321004"/>
            <a:ext cx="5486400" cy="4117211"/>
          </a:xfrm>
          <a:prstGeom prst="rect">
            <a:avLst/>
          </a:prstGeom>
        </p:spPr>
      </p:pic>
      <p:sp>
        <p:nvSpPr>
          <p:cNvPr id="3" name="Text 0"/>
          <p:cNvSpPr/>
          <p:nvPr/>
        </p:nvSpPr>
        <p:spPr>
          <a:xfrm>
            <a:off x="817721" y="643057"/>
            <a:ext cx="7508558" cy="1327547"/>
          </a:xfrm>
          <a:prstGeom prst="rect">
            <a:avLst/>
          </a:prstGeom>
          <a:noFill/>
          <a:ln/>
        </p:spPr>
        <p:txBody>
          <a:bodyPr wrap="square" lIns="0" tIns="0" rIns="0" bIns="0" rtlCol="0" anchor="t"/>
          <a:lstStyle/>
          <a:p>
            <a:pPr marL="0" indent="0">
              <a:lnSpc>
                <a:spcPts val="5200"/>
              </a:lnSpc>
              <a:buNone/>
            </a:pPr>
            <a:r>
              <a:rPr lang="en-US" sz="4150" b="1" kern="0" spc="-42" dirty="0">
                <a:solidFill>
                  <a:srgbClr val="000000"/>
                </a:solidFill>
                <a:latin typeface="Montserrat Bold" pitchFamily="34" charset="0"/>
                <a:ea typeface="Montserrat Bold" pitchFamily="34" charset="-122"/>
                <a:cs typeface="Montserrat Bold" pitchFamily="34" charset="-120"/>
              </a:rPr>
              <a:t>Data Preparation for Fake News Detection</a:t>
            </a:r>
            <a:endParaRPr lang="en-US" sz="4150" dirty="0"/>
          </a:p>
        </p:txBody>
      </p:sp>
      <p:sp>
        <p:nvSpPr>
          <p:cNvPr id="4" name="Shape 1"/>
          <p:cNvSpPr/>
          <p:nvPr/>
        </p:nvSpPr>
        <p:spPr>
          <a:xfrm>
            <a:off x="817721" y="2321004"/>
            <a:ext cx="3637478" cy="2340769"/>
          </a:xfrm>
          <a:prstGeom prst="roundRect">
            <a:avLst>
              <a:gd name="adj" fmla="val 1497"/>
            </a:avLst>
          </a:prstGeom>
          <a:solidFill>
            <a:srgbClr val="F2EEEE"/>
          </a:solidFill>
          <a:ln/>
        </p:spPr>
        <p:txBody>
          <a:bodyPr/>
          <a:lstStyle/>
          <a:p>
            <a:endParaRPr lang="en-IN" dirty="0"/>
          </a:p>
        </p:txBody>
      </p:sp>
      <p:sp>
        <p:nvSpPr>
          <p:cNvPr id="5" name="Text 2"/>
          <p:cNvSpPr/>
          <p:nvPr/>
        </p:nvSpPr>
        <p:spPr>
          <a:xfrm>
            <a:off x="1051322" y="2554605"/>
            <a:ext cx="2654856" cy="331827"/>
          </a:xfrm>
          <a:prstGeom prst="rect">
            <a:avLst/>
          </a:prstGeom>
          <a:noFill/>
          <a:ln/>
        </p:spPr>
        <p:txBody>
          <a:bodyPr wrap="none" lIns="0" tIns="0" rIns="0" bIns="0" rtlCol="0" anchor="t"/>
          <a:lstStyle/>
          <a:p>
            <a:pPr marL="0" indent="0">
              <a:lnSpc>
                <a:spcPts val="2600"/>
              </a:lnSpc>
              <a:buNone/>
            </a:pPr>
            <a:r>
              <a:rPr lang="en-US" sz="2050" b="1" kern="0" spc="-21" dirty="0">
                <a:solidFill>
                  <a:srgbClr val="3D3838"/>
                </a:solidFill>
                <a:latin typeface="Montserrat Bold" pitchFamily="34" charset="0"/>
                <a:ea typeface="Montserrat Bold" pitchFamily="34" charset="-122"/>
                <a:cs typeface="Montserrat Bold" pitchFamily="34" charset="-120"/>
              </a:rPr>
              <a:t>Data Collection</a:t>
            </a:r>
            <a:endParaRPr lang="en-US" sz="2050" dirty="0"/>
          </a:p>
        </p:txBody>
      </p:sp>
      <p:sp>
        <p:nvSpPr>
          <p:cNvPr id="6" name="Text 3"/>
          <p:cNvSpPr/>
          <p:nvPr/>
        </p:nvSpPr>
        <p:spPr>
          <a:xfrm>
            <a:off x="1051322" y="3026569"/>
            <a:ext cx="3170277" cy="1401604"/>
          </a:xfrm>
          <a:prstGeom prst="rect">
            <a:avLst/>
          </a:prstGeom>
          <a:noFill/>
          <a:ln/>
        </p:spPr>
        <p:txBody>
          <a:bodyPr wrap="square" lIns="0" tIns="0" rIns="0" bIns="0" rtlCol="0" anchor="t"/>
          <a:lstStyle/>
          <a:p>
            <a:pPr marL="0" indent="0">
              <a:lnSpc>
                <a:spcPts val="2750"/>
              </a:lnSpc>
              <a:buNone/>
            </a:pPr>
            <a:r>
              <a:rPr lang="en-US" sz="1800" dirty="0"/>
              <a:t>Collected a fake news dataset from the Kaggle dataset around 24000 samples of true and fake labels.</a:t>
            </a:r>
          </a:p>
        </p:txBody>
      </p:sp>
      <p:sp>
        <p:nvSpPr>
          <p:cNvPr id="7" name="Shape 4"/>
          <p:cNvSpPr/>
          <p:nvPr/>
        </p:nvSpPr>
        <p:spPr>
          <a:xfrm>
            <a:off x="4688800" y="2321004"/>
            <a:ext cx="3637478" cy="2340769"/>
          </a:xfrm>
          <a:prstGeom prst="roundRect">
            <a:avLst>
              <a:gd name="adj" fmla="val 1497"/>
            </a:avLst>
          </a:prstGeom>
          <a:solidFill>
            <a:srgbClr val="F2EEEE"/>
          </a:solidFill>
          <a:ln/>
        </p:spPr>
        <p:txBody>
          <a:bodyPr/>
          <a:lstStyle/>
          <a:p>
            <a:endParaRPr lang="en-IN"/>
          </a:p>
        </p:txBody>
      </p:sp>
      <p:sp>
        <p:nvSpPr>
          <p:cNvPr id="8" name="Text 5"/>
          <p:cNvSpPr/>
          <p:nvPr/>
        </p:nvSpPr>
        <p:spPr>
          <a:xfrm>
            <a:off x="4922401" y="2554605"/>
            <a:ext cx="2654856" cy="331827"/>
          </a:xfrm>
          <a:prstGeom prst="rect">
            <a:avLst/>
          </a:prstGeom>
          <a:noFill/>
          <a:ln/>
        </p:spPr>
        <p:txBody>
          <a:bodyPr wrap="none" lIns="0" tIns="0" rIns="0" bIns="0" rtlCol="0" anchor="t"/>
          <a:lstStyle/>
          <a:p>
            <a:pPr marL="0" indent="0">
              <a:lnSpc>
                <a:spcPts val="2600"/>
              </a:lnSpc>
              <a:buNone/>
            </a:pPr>
            <a:r>
              <a:rPr lang="en-US" sz="2050" b="1" kern="0" spc="-21" dirty="0">
                <a:solidFill>
                  <a:srgbClr val="3D3838"/>
                </a:solidFill>
                <a:latin typeface="Montserrat Bold" pitchFamily="34" charset="0"/>
                <a:ea typeface="Montserrat Bold" pitchFamily="34" charset="-122"/>
                <a:cs typeface="Montserrat Bold" pitchFamily="34" charset="-120"/>
              </a:rPr>
              <a:t>Text Preprocessing</a:t>
            </a:r>
            <a:endParaRPr lang="en-US" sz="2050" dirty="0"/>
          </a:p>
        </p:txBody>
      </p:sp>
      <p:sp>
        <p:nvSpPr>
          <p:cNvPr id="9" name="Text 6"/>
          <p:cNvSpPr/>
          <p:nvPr/>
        </p:nvSpPr>
        <p:spPr>
          <a:xfrm>
            <a:off x="4922401" y="3026569"/>
            <a:ext cx="3170277" cy="1401604"/>
          </a:xfrm>
          <a:prstGeom prst="rect">
            <a:avLst/>
          </a:prstGeom>
          <a:noFill/>
          <a:ln/>
        </p:spPr>
        <p:txBody>
          <a:bodyPr wrap="square" lIns="0" tIns="0" rIns="0" bIns="0" rtlCol="0" anchor="t"/>
          <a:lstStyle/>
          <a:p>
            <a:pPr marL="0" indent="0">
              <a:lnSpc>
                <a:spcPts val="2750"/>
              </a:lnSpc>
              <a:buNone/>
            </a:pPr>
            <a:r>
              <a:rPr lang="en-US" sz="1800" dirty="0">
                <a:solidFill>
                  <a:srgbClr val="3D3838"/>
                </a:solidFill>
                <a:latin typeface="Source Sans Pro" pitchFamily="34" charset="0"/>
                <a:ea typeface="Source Sans Pro" pitchFamily="34" charset="-122"/>
                <a:cs typeface="Source Sans Pro" pitchFamily="34" charset="-120"/>
              </a:rPr>
              <a:t>Clean and preprocess the text data, including tokenization, removal of stop words, and stemming or lemmatization.</a:t>
            </a:r>
            <a:endParaRPr lang="en-US" sz="1800" dirty="0"/>
          </a:p>
        </p:txBody>
      </p:sp>
      <p:sp>
        <p:nvSpPr>
          <p:cNvPr id="10" name="Shape 7"/>
          <p:cNvSpPr/>
          <p:nvPr/>
        </p:nvSpPr>
        <p:spPr>
          <a:xfrm>
            <a:off x="817721" y="4895374"/>
            <a:ext cx="3637478" cy="2691170"/>
          </a:xfrm>
          <a:prstGeom prst="roundRect">
            <a:avLst>
              <a:gd name="adj" fmla="val 1302"/>
            </a:avLst>
          </a:prstGeom>
          <a:solidFill>
            <a:srgbClr val="F2EEEE"/>
          </a:solidFill>
          <a:ln/>
        </p:spPr>
        <p:txBody>
          <a:bodyPr/>
          <a:lstStyle/>
          <a:p>
            <a:endParaRPr lang="en-IN"/>
          </a:p>
        </p:txBody>
      </p:sp>
      <p:sp>
        <p:nvSpPr>
          <p:cNvPr id="11" name="Text 8"/>
          <p:cNvSpPr/>
          <p:nvPr/>
        </p:nvSpPr>
        <p:spPr>
          <a:xfrm>
            <a:off x="1051322" y="5128974"/>
            <a:ext cx="2806065" cy="331827"/>
          </a:xfrm>
          <a:prstGeom prst="rect">
            <a:avLst/>
          </a:prstGeom>
          <a:noFill/>
          <a:ln/>
        </p:spPr>
        <p:txBody>
          <a:bodyPr wrap="none" lIns="0" tIns="0" rIns="0" bIns="0" rtlCol="0" anchor="t"/>
          <a:lstStyle/>
          <a:p>
            <a:pPr marL="0" indent="0">
              <a:lnSpc>
                <a:spcPts val="2600"/>
              </a:lnSpc>
              <a:buNone/>
            </a:pPr>
            <a:r>
              <a:rPr lang="en-US" sz="2050" b="1" kern="0" spc="-21" dirty="0">
                <a:solidFill>
                  <a:srgbClr val="3D3838"/>
                </a:solidFill>
                <a:latin typeface="Montserrat Bold" pitchFamily="34" charset="0"/>
                <a:ea typeface="Montserrat Bold" pitchFamily="34" charset="-122"/>
                <a:cs typeface="Montserrat Bold" pitchFamily="34" charset="-120"/>
              </a:rPr>
              <a:t>Feature Engineering</a:t>
            </a:r>
            <a:endParaRPr lang="en-US" sz="2050" dirty="0"/>
          </a:p>
        </p:txBody>
      </p:sp>
      <p:sp>
        <p:nvSpPr>
          <p:cNvPr id="12" name="Text 9"/>
          <p:cNvSpPr/>
          <p:nvPr/>
        </p:nvSpPr>
        <p:spPr>
          <a:xfrm>
            <a:off x="1051322" y="5600938"/>
            <a:ext cx="3170277" cy="1752005"/>
          </a:xfrm>
          <a:prstGeom prst="rect">
            <a:avLst/>
          </a:prstGeom>
          <a:noFill/>
          <a:ln/>
        </p:spPr>
        <p:txBody>
          <a:bodyPr wrap="square" lIns="0" tIns="0" rIns="0" bIns="0" rtlCol="0" anchor="t"/>
          <a:lstStyle/>
          <a:p>
            <a:pPr marL="0" indent="0">
              <a:lnSpc>
                <a:spcPts val="2750"/>
              </a:lnSpc>
              <a:buNone/>
            </a:pPr>
            <a:r>
              <a:rPr lang="en-US" sz="1800" dirty="0"/>
              <a:t>Used the BERT preprocessed layer for extracting the features from the raw text of the dataset.</a:t>
            </a:r>
          </a:p>
        </p:txBody>
      </p:sp>
      <p:sp>
        <p:nvSpPr>
          <p:cNvPr id="13" name="Shape 10"/>
          <p:cNvSpPr/>
          <p:nvPr/>
        </p:nvSpPr>
        <p:spPr>
          <a:xfrm>
            <a:off x="4688800" y="4895374"/>
            <a:ext cx="3637478" cy="2691170"/>
          </a:xfrm>
          <a:prstGeom prst="roundRect">
            <a:avLst>
              <a:gd name="adj" fmla="val 1302"/>
            </a:avLst>
          </a:prstGeom>
          <a:solidFill>
            <a:srgbClr val="F2EEEE"/>
          </a:solidFill>
          <a:ln/>
        </p:spPr>
        <p:txBody>
          <a:bodyPr/>
          <a:lstStyle/>
          <a:p>
            <a:endParaRPr lang="en-IN"/>
          </a:p>
        </p:txBody>
      </p:sp>
      <p:sp>
        <p:nvSpPr>
          <p:cNvPr id="14" name="Text 11"/>
          <p:cNvSpPr/>
          <p:nvPr/>
        </p:nvSpPr>
        <p:spPr>
          <a:xfrm>
            <a:off x="4922401" y="5128974"/>
            <a:ext cx="2654856" cy="331827"/>
          </a:xfrm>
          <a:prstGeom prst="rect">
            <a:avLst/>
          </a:prstGeom>
          <a:noFill/>
          <a:ln/>
        </p:spPr>
        <p:txBody>
          <a:bodyPr wrap="none" lIns="0" tIns="0" rIns="0" bIns="0" rtlCol="0" anchor="t"/>
          <a:lstStyle/>
          <a:p>
            <a:pPr marL="0" indent="0">
              <a:lnSpc>
                <a:spcPts val="2600"/>
              </a:lnSpc>
              <a:buNone/>
            </a:pPr>
            <a:r>
              <a:rPr lang="en-US" sz="2050" b="1" kern="0" spc="-21" dirty="0">
                <a:solidFill>
                  <a:srgbClr val="3D3838"/>
                </a:solidFill>
                <a:latin typeface="Montserrat Bold" pitchFamily="34" charset="0"/>
                <a:ea typeface="Montserrat Bold" pitchFamily="34" charset="-122"/>
                <a:cs typeface="Montserrat Bold" pitchFamily="34" charset="-120"/>
              </a:rPr>
              <a:t>Train-Test Split</a:t>
            </a:r>
            <a:endParaRPr lang="en-US" sz="2050" dirty="0"/>
          </a:p>
        </p:txBody>
      </p:sp>
      <p:sp>
        <p:nvSpPr>
          <p:cNvPr id="15" name="Text 12"/>
          <p:cNvSpPr/>
          <p:nvPr/>
        </p:nvSpPr>
        <p:spPr>
          <a:xfrm>
            <a:off x="4922401" y="5600937"/>
            <a:ext cx="3170277" cy="1752005"/>
          </a:xfrm>
          <a:prstGeom prst="rect">
            <a:avLst/>
          </a:prstGeom>
          <a:noFill/>
          <a:ln/>
        </p:spPr>
        <p:txBody>
          <a:bodyPr wrap="square" lIns="0" tIns="0" rIns="0" bIns="0" rtlCol="0" anchor="t"/>
          <a:lstStyle/>
          <a:p>
            <a:pPr marL="0" indent="0">
              <a:lnSpc>
                <a:spcPts val="2750"/>
              </a:lnSpc>
              <a:buNone/>
            </a:pPr>
            <a:r>
              <a:rPr lang="en-US" sz="1800" dirty="0">
                <a:solidFill>
                  <a:srgbClr val="3D3838"/>
                </a:solidFill>
                <a:latin typeface="Source Sans Pro" pitchFamily="34" charset="0"/>
                <a:ea typeface="Source Sans Pro" pitchFamily="34" charset="-122"/>
                <a:cs typeface="Source Sans Pro" pitchFamily="34" charset="-120"/>
              </a:rPr>
              <a:t>Divide the dataset into training and testing sets with testing size of 20% and training data size of 80% to evaluate the model's generalization capabilities. </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267628" y="1293541"/>
            <a:ext cx="5218771" cy="6222381"/>
          </a:xfrm>
          <a:prstGeom prst="rect">
            <a:avLst/>
          </a:prstGeom>
        </p:spPr>
      </p:pic>
      <p:sp>
        <p:nvSpPr>
          <p:cNvPr id="3" name="Text 0"/>
          <p:cNvSpPr/>
          <p:nvPr/>
        </p:nvSpPr>
        <p:spPr>
          <a:xfrm>
            <a:off x="6131004" y="506492"/>
            <a:ext cx="7854791" cy="1046559"/>
          </a:xfrm>
          <a:prstGeom prst="rect">
            <a:avLst/>
          </a:prstGeom>
          <a:noFill/>
          <a:ln/>
        </p:spPr>
        <p:txBody>
          <a:bodyPr wrap="square" lIns="0" tIns="0" rIns="0" bIns="0" rtlCol="0" anchor="t"/>
          <a:lstStyle/>
          <a:p>
            <a:pPr marL="0" indent="0">
              <a:lnSpc>
                <a:spcPts val="4100"/>
              </a:lnSpc>
              <a:buNone/>
            </a:pPr>
            <a:r>
              <a:rPr lang="en-US" sz="3250" b="1" kern="0" spc="-33" dirty="0">
                <a:solidFill>
                  <a:srgbClr val="000000"/>
                </a:solidFill>
                <a:latin typeface="Montserrat Bold" pitchFamily="34" charset="0"/>
                <a:ea typeface="Montserrat Bold" pitchFamily="34" charset="-122"/>
                <a:cs typeface="Montserrat Bold" pitchFamily="34" charset="-120"/>
              </a:rPr>
              <a:t>BERT-based Fake News Detection Model</a:t>
            </a:r>
            <a:endParaRPr lang="en-US" sz="3250" dirty="0"/>
          </a:p>
        </p:txBody>
      </p:sp>
      <p:pic>
        <p:nvPicPr>
          <p:cNvPr id="4" name="Image 1" descr="preencoded.png"/>
          <p:cNvPicPr>
            <a:picLocks noChangeAspect="1"/>
          </p:cNvPicPr>
          <p:nvPr/>
        </p:nvPicPr>
        <p:blipFill>
          <a:blip r:embed="rId4"/>
          <a:stretch>
            <a:fillRect/>
          </a:stretch>
        </p:blipFill>
        <p:spPr>
          <a:xfrm>
            <a:off x="6131004" y="1829276"/>
            <a:ext cx="920948" cy="1473518"/>
          </a:xfrm>
          <a:prstGeom prst="rect">
            <a:avLst/>
          </a:prstGeom>
        </p:spPr>
      </p:pic>
      <p:sp>
        <p:nvSpPr>
          <p:cNvPr id="5" name="Text 1"/>
          <p:cNvSpPr/>
          <p:nvPr/>
        </p:nvSpPr>
        <p:spPr>
          <a:xfrm>
            <a:off x="7328178" y="2013466"/>
            <a:ext cx="2093119" cy="261580"/>
          </a:xfrm>
          <a:prstGeom prst="rect">
            <a:avLst/>
          </a:prstGeom>
          <a:noFill/>
          <a:ln/>
        </p:spPr>
        <p:txBody>
          <a:bodyPr wrap="none" lIns="0" tIns="0" rIns="0" bIns="0" rtlCol="0" anchor="t"/>
          <a:lstStyle/>
          <a:p>
            <a:pPr marL="0" indent="0" algn="l">
              <a:lnSpc>
                <a:spcPts val="2050"/>
              </a:lnSpc>
              <a:buNone/>
            </a:pPr>
            <a:r>
              <a:rPr lang="en-US" sz="1600" b="1" kern="0" spc="-16" dirty="0">
                <a:solidFill>
                  <a:srgbClr val="3D3838"/>
                </a:solidFill>
                <a:latin typeface="Montserrat Bold" pitchFamily="34" charset="0"/>
                <a:ea typeface="Montserrat Bold" pitchFamily="34" charset="-122"/>
                <a:cs typeface="Montserrat Bold" pitchFamily="34" charset="-120"/>
              </a:rPr>
              <a:t>Input Text</a:t>
            </a:r>
            <a:endParaRPr lang="en-US" sz="1600" dirty="0"/>
          </a:p>
        </p:txBody>
      </p:sp>
      <p:sp>
        <p:nvSpPr>
          <p:cNvPr id="6" name="Text 2"/>
          <p:cNvSpPr/>
          <p:nvPr/>
        </p:nvSpPr>
        <p:spPr>
          <a:xfrm>
            <a:off x="7328178" y="2385536"/>
            <a:ext cx="6657618" cy="276225"/>
          </a:xfrm>
          <a:prstGeom prst="rect">
            <a:avLst/>
          </a:prstGeom>
          <a:noFill/>
          <a:ln/>
        </p:spPr>
        <p:txBody>
          <a:bodyPr wrap="none" lIns="0" tIns="0" rIns="0" bIns="0" rtlCol="0" anchor="t"/>
          <a:lstStyle/>
          <a:p>
            <a:pPr marL="0" indent="0" algn="l">
              <a:lnSpc>
                <a:spcPts val="2150"/>
              </a:lnSpc>
              <a:buNone/>
            </a:pPr>
            <a:r>
              <a:rPr lang="en-US" sz="1450" dirty="0">
                <a:solidFill>
                  <a:srgbClr val="3D3838"/>
                </a:solidFill>
                <a:latin typeface="Source Sans Pro" pitchFamily="34" charset="0"/>
                <a:ea typeface="Source Sans Pro" pitchFamily="34" charset="-122"/>
                <a:cs typeface="Source Sans Pro" pitchFamily="34" charset="-120"/>
              </a:rPr>
              <a:t>The model takes news articles as input, which can be real or fake.</a:t>
            </a:r>
            <a:endParaRPr lang="en-US" sz="1450" dirty="0"/>
          </a:p>
        </p:txBody>
      </p:sp>
      <p:pic>
        <p:nvPicPr>
          <p:cNvPr id="7" name="Image 2" descr="preencoded.png"/>
          <p:cNvPicPr>
            <a:picLocks noChangeAspect="1"/>
          </p:cNvPicPr>
          <p:nvPr/>
        </p:nvPicPr>
        <p:blipFill>
          <a:blip r:embed="rId5"/>
          <a:stretch>
            <a:fillRect/>
          </a:stretch>
        </p:blipFill>
        <p:spPr>
          <a:xfrm>
            <a:off x="6131004" y="3302794"/>
            <a:ext cx="920948" cy="1473518"/>
          </a:xfrm>
          <a:prstGeom prst="rect">
            <a:avLst/>
          </a:prstGeom>
        </p:spPr>
      </p:pic>
      <p:sp>
        <p:nvSpPr>
          <p:cNvPr id="8" name="Text 3"/>
          <p:cNvSpPr/>
          <p:nvPr/>
        </p:nvSpPr>
        <p:spPr>
          <a:xfrm>
            <a:off x="7328178" y="3486983"/>
            <a:ext cx="2093119" cy="261580"/>
          </a:xfrm>
          <a:prstGeom prst="rect">
            <a:avLst/>
          </a:prstGeom>
          <a:noFill/>
          <a:ln/>
        </p:spPr>
        <p:txBody>
          <a:bodyPr wrap="none" lIns="0" tIns="0" rIns="0" bIns="0" rtlCol="0" anchor="t"/>
          <a:lstStyle/>
          <a:p>
            <a:pPr marL="0" indent="0" algn="l">
              <a:lnSpc>
                <a:spcPts val="2050"/>
              </a:lnSpc>
              <a:buNone/>
            </a:pPr>
            <a:r>
              <a:rPr lang="en-US" sz="1600" b="1" kern="0" spc="-16" dirty="0">
                <a:solidFill>
                  <a:srgbClr val="3D3838"/>
                </a:solidFill>
                <a:latin typeface="Montserrat Bold" pitchFamily="34" charset="0"/>
                <a:ea typeface="Montserrat Bold" pitchFamily="34" charset="-122"/>
                <a:cs typeface="Montserrat Bold" pitchFamily="34" charset="-120"/>
              </a:rPr>
              <a:t>BERT Encoder</a:t>
            </a:r>
            <a:endParaRPr lang="en-US" sz="1600" dirty="0"/>
          </a:p>
        </p:txBody>
      </p:sp>
      <p:sp>
        <p:nvSpPr>
          <p:cNvPr id="9" name="Text 4"/>
          <p:cNvSpPr/>
          <p:nvPr/>
        </p:nvSpPr>
        <p:spPr>
          <a:xfrm>
            <a:off x="7328178" y="3859054"/>
            <a:ext cx="6657618" cy="552450"/>
          </a:xfrm>
          <a:prstGeom prst="rect">
            <a:avLst/>
          </a:prstGeom>
          <a:noFill/>
          <a:ln/>
        </p:spPr>
        <p:txBody>
          <a:bodyPr wrap="square" lIns="0" tIns="0" rIns="0" bIns="0" rtlCol="0" anchor="t"/>
          <a:lstStyle/>
          <a:p>
            <a:pPr marL="0" indent="0" algn="l">
              <a:lnSpc>
                <a:spcPts val="2150"/>
              </a:lnSpc>
              <a:buNone/>
            </a:pPr>
            <a:r>
              <a:rPr lang="en-US" sz="1450" dirty="0">
                <a:solidFill>
                  <a:srgbClr val="3D3838"/>
                </a:solidFill>
                <a:latin typeface="Source Sans Pro" pitchFamily="34" charset="0"/>
                <a:ea typeface="Source Sans Pro" pitchFamily="34" charset="-122"/>
                <a:cs typeface="Source Sans Pro" pitchFamily="34" charset="-120"/>
              </a:rPr>
              <a:t>The BERT model encodes the input text, capturing contextual relationships and generating meaningful representations.</a:t>
            </a:r>
            <a:endParaRPr lang="en-US" sz="1450" dirty="0"/>
          </a:p>
        </p:txBody>
      </p:sp>
      <p:pic>
        <p:nvPicPr>
          <p:cNvPr id="10" name="Image 3" descr="preencoded.png"/>
          <p:cNvPicPr>
            <a:picLocks noChangeAspect="1"/>
          </p:cNvPicPr>
          <p:nvPr/>
        </p:nvPicPr>
        <p:blipFill>
          <a:blip r:embed="rId6"/>
          <a:stretch>
            <a:fillRect/>
          </a:stretch>
        </p:blipFill>
        <p:spPr>
          <a:xfrm>
            <a:off x="6131004" y="4776311"/>
            <a:ext cx="920948" cy="1473518"/>
          </a:xfrm>
          <a:prstGeom prst="rect">
            <a:avLst/>
          </a:prstGeom>
        </p:spPr>
      </p:pic>
      <p:sp>
        <p:nvSpPr>
          <p:cNvPr id="11" name="Text 5"/>
          <p:cNvSpPr/>
          <p:nvPr/>
        </p:nvSpPr>
        <p:spPr>
          <a:xfrm>
            <a:off x="7328178" y="4960501"/>
            <a:ext cx="2093119" cy="261580"/>
          </a:xfrm>
          <a:prstGeom prst="rect">
            <a:avLst/>
          </a:prstGeom>
          <a:noFill/>
          <a:ln/>
        </p:spPr>
        <p:txBody>
          <a:bodyPr wrap="none" lIns="0" tIns="0" rIns="0" bIns="0" rtlCol="0" anchor="t"/>
          <a:lstStyle/>
          <a:p>
            <a:pPr marL="0" indent="0" algn="l">
              <a:lnSpc>
                <a:spcPts val="2050"/>
              </a:lnSpc>
              <a:buNone/>
            </a:pPr>
            <a:r>
              <a:rPr lang="en-US" sz="1600" b="1" kern="0" spc="-16" dirty="0">
                <a:solidFill>
                  <a:srgbClr val="3D3838"/>
                </a:solidFill>
                <a:latin typeface="Montserrat Bold" pitchFamily="34" charset="0"/>
                <a:ea typeface="Montserrat Bold" pitchFamily="34" charset="-122"/>
                <a:cs typeface="Montserrat Bold" pitchFamily="34" charset="-120"/>
              </a:rPr>
              <a:t>Classification Head</a:t>
            </a:r>
            <a:endParaRPr lang="en-US" sz="1600" dirty="0"/>
          </a:p>
        </p:txBody>
      </p:sp>
      <p:sp>
        <p:nvSpPr>
          <p:cNvPr id="12" name="Text 6"/>
          <p:cNvSpPr/>
          <p:nvPr/>
        </p:nvSpPr>
        <p:spPr>
          <a:xfrm>
            <a:off x="7328178" y="5332571"/>
            <a:ext cx="6657618" cy="552450"/>
          </a:xfrm>
          <a:prstGeom prst="rect">
            <a:avLst/>
          </a:prstGeom>
          <a:noFill/>
          <a:ln/>
        </p:spPr>
        <p:txBody>
          <a:bodyPr wrap="square" lIns="0" tIns="0" rIns="0" bIns="0" rtlCol="0" anchor="t"/>
          <a:lstStyle/>
          <a:p>
            <a:pPr marL="0" indent="0" algn="l">
              <a:lnSpc>
                <a:spcPts val="2150"/>
              </a:lnSpc>
              <a:buNone/>
            </a:pPr>
            <a:r>
              <a:rPr lang="en-US" sz="1450" dirty="0"/>
              <a:t>A neural network layer of 64 neurons is added to the bottom of the  </a:t>
            </a:r>
            <a:r>
              <a:rPr lang="en-US" sz="1450" dirty="0" err="1"/>
              <a:t>bert</a:t>
            </a:r>
            <a:r>
              <a:rPr lang="en-US" sz="1450" dirty="0"/>
              <a:t> layer for performing the sentiment analysis.</a:t>
            </a:r>
          </a:p>
        </p:txBody>
      </p:sp>
      <p:pic>
        <p:nvPicPr>
          <p:cNvPr id="13" name="Image 4" descr="preencoded.png"/>
          <p:cNvPicPr>
            <a:picLocks noChangeAspect="1"/>
          </p:cNvPicPr>
          <p:nvPr/>
        </p:nvPicPr>
        <p:blipFill>
          <a:blip r:embed="rId7"/>
          <a:stretch>
            <a:fillRect/>
          </a:stretch>
        </p:blipFill>
        <p:spPr>
          <a:xfrm>
            <a:off x="6131004" y="6249829"/>
            <a:ext cx="920948" cy="1473518"/>
          </a:xfrm>
          <a:prstGeom prst="rect">
            <a:avLst/>
          </a:prstGeom>
        </p:spPr>
      </p:pic>
      <p:sp>
        <p:nvSpPr>
          <p:cNvPr id="14" name="Text 7"/>
          <p:cNvSpPr/>
          <p:nvPr/>
        </p:nvSpPr>
        <p:spPr>
          <a:xfrm>
            <a:off x="7328178" y="6434018"/>
            <a:ext cx="2093119" cy="261580"/>
          </a:xfrm>
          <a:prstGeom prst="rect">
            <a:avLst/>
          </a:prstGeom>
          <a:noFill/>
          <a:ln/>
        </p:spPr>
        <p:txBody>
          <a:bodyPr wrap="none" lIns="0" tIns="0" rIns="0" bIns="0" rtlCol="0" anchor="t"/>
          <a:lstStyle/>
          <a:p>
            <a:pPr marL="0" indent="0" algn="l">
              <a:lnSpc>
                <a:spcPts val="2050"/>
              </a:lnSpc>
              <a:buNone/>
            </a:pPr>
            <a:r>
              <a:rPr lang="en-US" sz="1600" b="1" kern="0" spc="-16" dirty="0">
                <a:solidFill>
                  <a:srgbClr val="3D3838"/>
                </a:solidFill>
                <a:latin typeface="Montserrat Bold" pitchFamily="34" charset="0"/>
                <a:ea typeface="Montserrat Bold" pitchFamily="34" charset="-122"/>
                <a:cs typeface="Montserrat Bold" pitchFamily="34" charset="-120"/>
              </a:rPr>
              <a:t>Output Prediction</a:t>
            </a:r>
            <a:endParaRPr lang="en-US" sz="1600" dirty="0"/>
          </a:p>
        </p:txBody>
      </p:sp>
      <p:sp>
        <p:nvSpPr>
          <p:cNvPr id="15" name="Text 8"/>
          <p:cNvSpPr/>
          <p:nvPr/>
        </p:nvSpPr>
        <p:spPr>
          <a:xfrm>
            <a:off x="7328178" y="6806089"/>
            <a:ext cx="6657618" cy="552450"/>
          </a:xfrm>
          <a:prstGeom prst="rect">
            <a:avLst/>
          </a:prstGeom>
          <a:noFill/>
          <a:ln/>
        </p:spPr>
        <p:txBody>
          <a:bodyPr wrap="square" lIns="0" tIns="0" rIns="0" bIns="0" rtlCol="0" anchor="t"/>
          <a:lstStyle/>
          <a:p>
            <a:pPr marL="0" indent="0" algn="l">
              <a:lnSpc>
                <a:spcPts val="2150"/>
              </a:lnSpc>
              <a:buNone/>
            </a:pPr>
            <a:r>
              <a:rPr lang="en-US" sz="1450" dirty="0">
                <a:solidFill>
                  <a:srgbClr val="3D3838"/>
                </a:solidFill>
                <a:latin typeface="Source Sans Pro" pitchFamily="34" charset="0"/>
                <a:ea typeface="Source Sans Pro" pitchFamily="34" charset="-122"/>
                <a:cs typeface="Source Sans Pro" pitchFamily="34" charset="-120"/>
              </a:rPr>
              <a:t>The model outputs a binary classification, identifying the input as either real or fake news.</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9101785" y="572277"/>
            <a:ext cx="4594303" cy="3819276"/>
          </a:xfrm>
          <a:prstGeom prst="rect">
            <a:avLst/>
          </a:prstGeom>
        </p:spPr>
      </p:pic>
      <p:sp>
        <p:nvSpPr>
          <p:cNvPr id="3" name="Text 0"/>
          <p:cNvSpPr/>
          <p:nvPr/>
        </p:nvSpPr>
        <p:spPr>
          <a:xfrm>
            <a:off x="783908" y="730448"/>
            <a:ext cx="7576185" cy="1272778"/>
          </a:xfrm>
          <a:prstGeom prst="rect">
            <a:avLst/>
          </a:prstGeom>
          <a:noFill/>
          <a:ln/>
        </p:spPr>
        <p:txBody>
          <a:bodyPr wrap="square" lIns="0" tIns="0" rIns="0" bIns="0" rtlCol="0" anchor="t"/>
          <a:lstStyle/>
          <a:p>
            <a:pPr marL="0" indent="0">
              <a:lnSpc>
                <a:spcPts val="5000"/>
              </a:lnSpc>
              <a:buNone/>
            </a:pPr>
            <a:r>
              <a:rPr lang="en-US" sz="4000" b="1" kern="0" spc="-40" dirty="0">
                <a:solidFill>
                  <a:srgbClr val="000000"/>
                </a:solidFill>
                <a:latin typeface="Montserrat Bold" pitchFamily="34" charset="0"/>
                <a:ea typeface="Montserrat Bold" pitchFamily="34" charset="-122"/>
                <a:cs typeface="Montserrat Bold" pitchFamily="34" charset="-120"/>
              </a:rPr>
              <a:t>Evaluating the Model's Performance</a:t>
            </a:r>
            <a:endParaRPr lang="en-US" sz="4000" dirty="0"/>
          </a:p>
        </p:txBody>
      </p:sp>
      <p:pic>
        <p:nvPicPr>
          <p:cNvPr id="4" name="Image 1" descr="preencoded.png"/>
          <p:cNvPicPr>
            <a:picLocks noChangeAspect="1"/>
          </p:cNvPicPr>
          <p:nvPr/>
        </p:nvPicPr>
        <p:blipFill>
          <a:blip r:embed="rId4"/>
          <a:stretch>
            <a:fillRect/>
          </a:stretch>
        </p:blipFill>
        <p:spPr>
          <a:xfrm>
            <a:off x="783908" y="2339221"/>
            <a:ext cx="559951" cy="559951"/>
          </a:xfrm>
          <a:prstGeom prst="rect">
            <a:avLst/>
          </a:prstGeom>
        </p:spPr>
      </p:pic>
      <p:sp>
        <p:nvSpPr>
          <p:cNvPr id="5" name="Text 1"/>
          <p:cNvSpPr/>
          <p:nvPr/>
        </p:nvSpPr>
        <p:spPr>
          <a:xfrm>
            <a:off x="783908" y="3123128"/>
            <a:ext cx="2545437" cy="318135"/>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Accuracy</a:t>
            </a:r>
            <a:endParaRPr lang="en-US" sz="2000" dirty="0"/>
          </a:p>
        </p:txBody>
      </p:sp>
      <p:sp>
        <p:nvSpPr>
          <p:cNvPr id="6" name="Text 2"/>
          <p:cNvSpPr/>
          <p:nvPr/>
        </p:nvSpPr>
        <p:spPr>
          <a:xfrm>
            <a:off x="783908" y="3575566"/>
            <a:ext cx="3620095" cy="671751"/>
          </a:xfrm>
          <a:prstGeom prst="rect">
            <a:avLst/>
          </a:prstGeom>
          <a:noFill/>
          <a:ln/>
        </p:spPr>
        <p:txBody>
          <a:bodyPr wrap="square" lIns="0" tIns="0" rIns="0" bIns="0" rtlCol="0" anchor="t"/>
          <a:lstStyle/>
          <a:p>
            <a:pPr marL="0" indent="0" algn="l">
              <a:lnSpc>
                <a:spcPts val="2600"/>
              </a:lnSpc>
              <a:buNone/>
            </a:pPr>
            <a:r>
              <a:rPr lang="en-US" sz="1750" dirty="0">
                <a:solidFill>
                  <a:srgbClr val="3D3838"/>
                </a:solidFill>
                <a:latin typeface="Source Sans Pro" pitchFamily="34" charset="0"/>
                <a:ea typeface="Source Sans Pro" pitchFamily="34" charset="-122"/>
                <a:cs typeface="Source Sans Pro" pitchFamily="34" charset="-120"/>
              </a:rPr>
              <a:t>Measures the overall correctness of the model's predictions.</a:t>
            </a:r>
            <a:endParaRPr lang="en-US" sz="1750" dirty="0"/>
          </a:p>
        </p:txBody>
      </p:sp>
      <p:pic>
        <p:nvPicPr>
          <p:cNvPr id="7" name="Image 2" descr="preencoded.png"/>
          <p:cNvPicPr>
            <a:picLocks noChangeAspect="1"/>
          </p:cNvPicPr>
          <p:nvPr/>
        </p:nvPicPr>
        <p:blipFill>
          <a:blip r:embed="rId5"/>
          <a:stretch>
            <a:fillRect/>
          </a:stretch>
        </p:blipFill>
        <p:spPr>
          <a:xfrm>
            <a:off x="4739997" y="2339221"/>
            <a:ext cx="559951" cy="559951"/>
          </a:xfrm>
          <a:prstGeom prst="rect">
            <a:avLst/>
          </a:prstGeom>
        </p:spPr>
      </p:pic>
      <p:sp>
        <p:nvSpPr>
          <p:cNvPr id="8" name="Text 3"/>
          <p:cNvSpPr/>
          <p:nvPr/>
        </p:nvSpPr>
        <p:spPr>
          <a:xfrm>
            <a:off x="4739997" y="3123128"/>
            <a:ext cx="2545437" cy="318135"/>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Precision</a:t>
            </a:r>
            <a:endParaRPr lang="en-US" sz="2000" dirty="0"/>
          </a:p>
        </p:txBody>
      </p:sp>
      <p:sp>
        <p:nvSpPr>
          <p:cNvPr id="9" name="Text 4"/>
          <p:cNvSpPr/>
          <p:nvPr/>
        </p:nvSpPr>
        <p:spPr>
          <a:xfrm>
            <a:off x="4739997" y="3575566"/>
            <a:ext cx="3620095" cy="671751"/>
          </a:xfrm>
          <a:prstGeom prst="rect">
            <a:avLst/>
          </a:prstGeom>
          <a:noFill/>
          <a:ln/>
        </p:spPr>
        <p:txBody>
          <a:bodyPr wrap="square" lIns="0" tIns="0" rIns="0" bIns="0" rtlCol="0" anchor="t"/>
          <a:lstStyle/>
          <a:p>
            <a:pPr marL="0" indent="0" algn="l">
              <a:lnSpc>
                <a:spcPts val="2600"/>
              </a:lnSpc>
              <a:buNone/>
            </a:pPr>
            <a:r>
              <a:rPr lang="en-US" sz="1750" dirty="0">
                <a:solidFill>
                  <a:srgbClr val="3D3838"/>
                </a:solidFill>
                <a:latin typeface="Source Sans Pro" pitchFamily="34" charset="0"/>
                <a:ea typeface="Source Sans Pro" pitchFamily="34" charset="-122"/>
                <a:cs typeface="Source Sans Pro" pitchFamily="34" charset="-120"/>
              </a:rPr>
              <a:t>Reflects the model's ability to correctly identify real news articles.</a:t>
            </a:r>
            <a:endParaRPr lang="en-US" sz="1750" dirty="0"/>
          </a:p>
        </p:txBody>
      </p:sp>
      <p:pic>
        <p:nvPicPr>
          <p:cNvPr id="10" name="Image 3" descr="preencoded.png"/>
          <p:cNvPicPr>
            <a:picLocks noChangeAspect="1"/>
          </p:cNvPicPr>
          <p:nvPr/>
        </p:nvPicPr>
        <p:blipFill>
          <a:blip r:embed="rId6"/>
          <a:stretch>
            <a:fillRect/>
          </a:stretch>
        </p:blipFill>
        <p:spPr>
          <a:xfrm>
            <a:off x="783908" y="4919305"/>
            <a:ext cx="559951" cy="559951"/>
          </a:xfrm>
          <a:prstGeom prst="rect">
            <a:avLst/>
          </a:prstGeom>
        </p:spPr>
      </p:pic>
      <p:sp>
        <p:nvSpPr>
          <p:cNvPr id="11" name="Text 5"/>
          <p:cNvSpPr/>
          <p:nvPr/>
        </p:nvSpPr>
        <p:spPr>
          <a:xfrm>
            <a:off x="783908" y="5703213"/>
            <a:ext cx="2545437" cy="318135"/>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Recall</a:t>
            </a:r>
            <a:endParaRPr lang="en-US" sz="2000" dirty="0"/>
          </a:p>
        </p:txBody>
      </p:sp>
      <p:sp>
        <p:nvSpPr>
          <p:cNvPr id="12" name="Text 6"/>
          <p:cNvSpPr/>
          <p:nvPr/>
        </p:nvSpPr>
        <p:spPr>
          <a:xfrm>
            <a:off x="783908" y="6155650"/>
            <a:ext cx="3620095" cy="671751"/>
          </a:xfrm>
          <a:prstGeom prst="rect">
            <a:avLst/>
          </a:prstGeom>
          <a:noFill/>
          <a:ln/>
        </p:spPr>
        <p:txBody>
          <a:bodyPr wrap="square" lIns="0" tIns="0" rIns="0" bIns="0" rtlCol="0" anchor="t"/>
          <a:lstStyle/>
          <a:p>
            <a:pPr marL="0" indent="0" algn="l">
              <a:lnSpc>
                <a:spcPts val="2600"/>
              </a:lnSpc>
              <a:buNone/>
            </a:pPr>
            <a:r>
              <a:rPr lang="en-US" sz="1750" dirty="0">
                <a:solidFill>
                  <a:srgbClr val="3D3838"/>
                </a:solidFill>
                <a:latin typeface="Source Sans Pro" pitchFamily="34" charset="0"/>
                <a:ea typeface="Source Sans Pro" pitchFamily="34" charset="-122"/>
                <a:cs typeface="Source Sans Pro" pitchFamily="34" charset="-120"/>
              </a:rPr>
              <a:t>Measures the model's capacity to identify all fake news articles.</a:t>
            </a:r>
            <a:endParaRPr lang="en-US" sz="1750" dirty="0"/>
          </a:p>
        </p:txBody>
      </p:sp>
      <p:pic>
        <p:nvPicPr>
          <p:cNvPr id="13" name="Image 4" descr="preencoded.png"/>
          <p:cNvPicPr>
            <a:picLocks noChangeAspect="1"/>
          </p:cNvPicPr>
          <p:nvPr/>
        </p:nvPicPr>
        <p:blipFill>
          <a:blip r:embed="rId7"/>
          <a:stretch>
            <a:fillRect/>
          </a:stretch>
        </p:blipFill>
        <p:spPr>
          <a:xfrm>
            <a:off x="4739997" y="4919305"/>
            <a:ext cx="559951" cy="559951"/>
          </a:xfrm>
          <a:prstGeom prst="rect">
            <a:avLst/>
          </a:prstGeom>
        </p:spPr>
      </p:pic>
      <p:sp>
        <p:nvSpPr>
          <p:cNvPr id="14" name="Text 7"/>
          <p:cNvSpPr/>
          <p:nvPr/>
        </p:nvSpPr>
        <p:spPr>
          <a:xfrm>
            <a:off x="4739997" y="5703213"/>
            <a:ext cx="2545437" cy="318135"/>
          </a:xfrm>
          <a:prstGeom prst="rect">
            <a:avLst/>
          </a:prstGeom>
          <a:noFill/>
          <a:ln/>
        </p:spPr>
        <p:txBody>
          <a:bodyPr wrap="none" lIns="0" tIns="0" rIns="0" bIns="0" rtlCol="0" anchor="t"/>
          <a:lstStyle/>
          <a:p>
            <a:pPr marL="0" indent="0" algn="l">
              <a:lnSpc>
                <a:spcPts val="2500"/>
              </a:lnSpc>
              <a:buNone/>
            </a:pPr>
            <a:r>
              <a:rPr lang="en-US" sz="2000" b="1" kern="0" spc="-20" dirty="0">
                <a:solidFill>
                  <a:srgbClr val="3D3838"/>
                </a:solidFill>
                <a:latin typeface="Montserrat Bold" pitchFamily="34" charset="0"/>
                <a:ea typeface="Montserrat Bold" pitchFamily="34" charset="-122"/>
                <a:cs typeface="Montserrat Bold" pitchFamily="34" charset="-120"/>
              </a:rPr>
              <a:t>ROC-AUC</a:t>
            </a:r>
            <a:endParaRPr lang="en-US" sz="2000" dirty="0"/>
          </a:p>
        </p:txBody>
      </p:sp>
      <p:sp>
        <p:nvSpPr>
          <p:cNvPr id="15" name="Text 8"/>
          <p:cNvSpPr/>
          <p:nvPr/>
        </p:nvSpPr>
        <p:spPr>
          <a:xfrm>
            <a:off x="4739997" y="6155650"/>
            <a:ext cx="3620095" cy="1343501"/>
          </a:xfrm>
          <a:prstGeom prst="rect">
            <a:avLst/>
          </a:prstGeom>
          <a:noFill/>
          <a:ln/>
        </p:spPr>
        <p:txBody>
          <a:bodyPr wrap="square" lIns="0" tIns="0" rIns="0" bIns="0" rtlCol="0" anchor="t"/>
          <a:lstStyle/>
          <a:p>
            <a:pPr marL="0" indent="0" algn="l">
              <a:lnSpc>
                <a:spcPts val="2600"/>
              </a:lnSpc>
              <a:buNone/>
            </a:pPr>
            <a:r>
              <a:rPr lang="en-US" sz="1750" dirty="0">
                <a:solidFill>
                  <a:srgbClr val="3D3838"/>
                </a:solidFill>
                <a:latin typeface="Source Sans Pro" pitchFamily="34" charset="0"/>
                <a:ea typeface="Source Sans Pro" pitchFamily="34" charset="-122"/>
                <a:cs typeface="Source Sans Pro" pitchFamily="34" charset="-120"/>
              </a:rPr>
              <a:t>Evaluates the model's overall classification performance through the area under the receiver operating characteristic (ROC) curve. The area of the curve indicates the accuracy of the model.</a:t>
            </a:r>
            <a:endParaRPr lang="en-US" sz="1750" dirty="0"/>
          </a:p>
        </p:txBody>
      </p:sp>
      <p:pic>
        <p:nvPicPr>
          <p:cNvPr id="17" name="Picture 16">
            <a:extLst>
              <a:ext uri="{FF2B5EF4-FFF2-40B4-BE49-F238E27FC236}">
                <a16:creationId xmlns:a16="http://schemas.microsoft.com/office/drawing/2014/main" id="{CEA62F04-D5F5-1C50-FD3C-6BA4D724E587}"/>
              </a:ext>
            </a:extLst>
          </p:cNvPr>
          <p:cNvPicPr>
            <a:picLocks noChangeAspect="1"/>
          </p:cNvPicPr>
          <p:nvPr/>
        </p:nvPicPr>
        <p:blipFill>
          <a:blip r:embed="rId8"/>
          <a:stretch>
            <a:fillRect/>
          </a:stretch>
        </p:blipFill>
        <p:spPr>
          <a:xfrm>
            <a:off x="9084858" y="4547671"/>
            <a:ext cx="4594303" cy="3593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2425898" y="2399665"/>
            <a:ext cx="5609749" cy="701278"/>
          </a:xfrm>
          <a:prstGeom prst="rect">
            <a:avLst/>
          </a:prstGeom>
          <a:noFill/>
          <a:ln/>
        </p:spPr>
        <p:txBody>
          <a:bodyPr wrap="none" lIns="0" tIns="0" rIns="0" bIns="0" rtlCol="0" anchor="t"/>
          <a:lstStyle/>
          <a:p>
            <a:pPr marL="0" indent="0">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Conclusion</a:t>
            </a:r>
            <a:endParaRPr lang="en-US" sz="4400" dirty="0"/>
          </a:p>
        </p:txBody>
      </p:sp>
      <p:sp>
        <p:nvSpPr>
          <p:cNvPr id="4" name="Text 1"/>
          <p:cNvSpPr/>
          <p:nvPr/>
        </p:nvSpPr>
        <p:spPr>
          <a:xfrm>
            <a:off x="2425899" y="3725108"/>
            <a:ext cx="9486702" cy="1850827"/>
          </a:xfrm>
          <a:prstGeom prst="rect">
            <a:avLst/>
          </a:prstGeom>
          <a:noFill/>
          <a:ln/>
        </p:spPr>
        <p:txBody>
          <a:bodyPr wrap="square" lIns="0" tIns="0" rIns="0" bIns="0" rtlCol="0" anchor="t"/>
          <a:lstStyle/>
          <a:p>
            <a:pPr marL="0" indent="0">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By leveraging the powerful language understanding capabilities of BERT, organizations and individuals can develop effective fake news detection models. This approach can help combat the spread of misinformation and promote the dissemination of accurate, reliable information in the digital age.</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Thank You Images – Browse 336,592 Stock Photos, Vectors, and ...">
            <a:extLst>
              <a:ext uri="{FF2B5EF4-FFF2-40B4-BE49-F238E27FC236}">
                <a16:creationId xmlns:a16="http://schemas.microsoft.com/office/drawing/2014/main" id="{57D5EEDE-9E85-005D-6FFC-84F8B88B29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160" y="1497583"/>
            <a:ext cx="13086079" cy="5234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122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597</Words>
  <Application>Microsoft Office PowerPoint</Application>
  <PresentationFormat>Custom</PresentationFormat>
  <Paragraphs>72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121CS0179 (NEELAMSETTIHARI KRISHNA)</cp:lastModifiedBy>
  <cp:revision>4</cp:revision>
  <dcterms:created xsi:type="dcterms:W3CDTF">2024-11-13T14:57:06Z</dcterms:created>
  <dcterms:modified xsi:type="dcterms:W3CDTF">2024-11-13T16:38:22Z</dcterms:modified>
</cp:coreProperties>
</file>