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67" r:id="rId5"/>
    <p:sldId id="266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196" autoAdjust="0"/>
  </p:normalViewPr>
  <p:slideViewPr>
    <p:cSldViewPr snapToGrid="0">
      <p:cViewPr varScale="1">
        <p:scale>
          <a:sx n="92" d="100"/>
          <a:sy n="92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4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02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7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6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0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29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4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6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2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09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6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26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98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957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54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1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96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774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16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063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57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16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07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65BA-75BB-423D-9EE4-0D8E4155211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DE8B18-206B-4787-B7B0-1311CC1A2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, Rourkela - Wikipedia">
            <a:extLst>
              <a:ext uri="{FF2B5EF4-FFF2-40B4-BE49-F238E27FC236}">
                <a16:creationId xmlns:a16="http://schemas.microsoft.com/office/drawing/2014/main" id="{B574BC5A-61E2-4D07-75DC-9F664D18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691" y="0"/>
            <a:ext cx="1398309" cy="13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FC494-48FA-38AC-BECB-D71D7A58A198}"/>
              </a:ext>
            </a:extLst>
          </p:cNvPr>
          <p:cNvSpPr txBox="1"/>
          <p:nvPr/>
        </p:nvSpPr>
        <p:spPr>
          <a:xfrm>
            <a:off x="3037000" y="1706251"/>
            <a:ext cx="725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Hand Gesture Home Automation System Using </a:t>
            </a:r>
            <a:r>
              <a:rPr lang="en-IN" sz="2400" b="1" dirty="0" err="1"/>
              <a:t>Respberry</a:t>
            </a:r>
            <a:r>
              <a:rPr lang="en-IN" sz="2400" b="1" dirty="0"/>
              <a:t> pi </a:t>
            </a:r>
            <a:r>
              <a:rPr lang="en-IN" sz="2400" b="1" dirty="0" err="1"/>
              <a:t>pico</a:t>
            </a:r>
            <a:r>
              <a:rPr lang="en-US" sz="2400" b="1" dirty="0"/>
              <a:t> and MQTT Protocol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DF7DB-FACF-8D09-30D0-9B17E87F125A}"/>
              </a:ext>
            </a:extLst>
          </p:cNvPr>
          <p:cNvSpPr txBox="1"/>
          <p:nvPr/>
        </p:nvSpPr>
        <p:spPr>
          <a:xfrm>
            <a:off x="1625502" y="3180395"/>
            <a:ext cx="5040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	Sambit Kumar Rout(121CS0216)</a:t>
            </a:r>
          </a:p>
          <a:p>
            <a:r>
              <a:rPr lang="en-IN" dirty="0"/>
              <a:t>	</a:t>
            </a:r>
            <a:r>
              <a:rPr lang="nl-NL" b="0" i="0" dirty="0">
                <a:solidFill>
                  <a:srgbClr val="545454"/>
                </a:solidFill>
                <a:effectLst/>
              </a:rPr>
              <a:t>MD Nafis AL Safayet (121CS0217)</a:t>
            </a:r>
          </a:p>
          <a:p>
            <a:r>
              <a:rPr lang="en-IN" dirty="0"/>
              <a:t>	Amit Kumar Sah(121CS0218)</a:t>
            </a:r>
          </a:p>
          <a:p>
            <a:r>
              <a:rPr lang="en-IN" dirty="0"/>
              <a:t>	Priyanka Kumari Sah(121CS0219)</a:t>
            </a:r>
          </a:p>
          <a:p>
            <a:r>
              <a:rPr lang="en-IN" dirty="0"/>
              <a:t>	Adya Ranjan Sahoo (121CS0220)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9B99A-B2F7-1DAD-A3A3-4BB1A1E4EA61}"/>
              </a:ext>
            </a:extLst>
          </p:cNvPr>
          <p:cNvSpPr txBox="1"/>
          <p:nvPr/>
        </p:nvSpPr>
        <p:spPr>
          <a:xfrm>
            <a:off x="7165942" y="5854959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Supervisor: </a:t>
            </a:r>
            <a:r>
              <a:rPr lang="en-IN" b="1" i="0" dirty="0">
                <a:solidFill>
                  <a:srgbClr val="3E5569"/>
                </a:solidFill>
                <a:effectLst/>
                <a:latin typeface="Nunito Sans" pitchFamily="2" charset="0"/>
              </a:rPr>
              <a:t>Prof.(Ms.) </a:t>
            </a:r>
            <a:r>
              <a:rPr lang="en-IN" b="1" i="0" dirty="0" err="1">
                <a:solidFill>
                  <a:srgbClr val="3E5569"/>
                </a:solidFill>
                <a:effectLst/>
                <a:latin typeface="Nunito Sans" pitchFamily="2" charset="0"/>
              </a:rPr>
              <a:t>Suchismita</a:t>
            </a:r>
            <a:r>
              <a:rPr lang="en-IN" b="1" i="0" dirty="0">
                <a:solidFill>
                  <a:srgbClr val="3E5569"/>
                </a:solidFill>
                <a:effectLst/>
                <a:latin typeface="Nunito Sans" pitchFamily="2" charset="0"/>
              </a:rPr>
              <a:t> </a:t>
            </a:r>
            <a:r>
              <a:rPr lang="en-IN" b="1" i="0" dirty="0" err="1">
                <a:solidFill>
                  <a:srgbClr val="3E5569"/>
                </a:solidFill>
                <a:effectLst/>
                <a:latin typeface="Nunito Sans" pitchFamily="2" charset="0"/>
              </a:rPr>
              <a:t>Chinara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FF1E-4553-5069-9E67-4B8A76BE9375}"/>
              </a:ext>
            </a:extLst>
          </p:cNvPr>
          <p:cNvSpPr txBox="1"/>
          <p:nvPr/>
        </p:nvSpPr>
        <p:spPr>
          <a:xfrm>
            <a:off x="7165942" y="6143565"/>
            <a:ext cx="3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T.A. : </a:t>
            </a:r>
            <a:r>
              <a:rPr lang="en-IN" b="1" dirty="0" err="1"/>
              <a:t>Vipulsingh</a:t>
            </a:r>
            <a:r>
              <a:rPr lang="en-IN" b="1" dirty="0"/>
              <a:t> Negi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48A08-8099-7C2D-566F-C2D7910471C8}"/>
              </a:ext>
            </a:extLst>
          </p:cNvPr>
          <p:cNvSpPr txBox="1"/>
          <p:nvPr/>
        </p:nvSpPr>
        <p:spPr>
          <a:xfrm>
            <a:off x="2125909" y="5854959"/>
            <a:ext cx="330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Subject : IOT Lab</a:t>
            </a:r>
          </a:p>
          <a:p>
            <a:r>
              <a:rPr lang="en-IN" dirty="0"/>
              <a:t>Date : 8/11/2024</a:t>
            </a:r>
          </a:p>
        </p:txBody>
      </p:sp>
    </p:spTree>
    <p:extLst>
      <p:ext uri="{BB962C8B-B14F-4D97-AF65-F5344CB8AC3E}">
        <p14:creationId xmlns:p14="http://schemas.microsoft.com/office/powerpoint/2010/main" val="42045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19F1-58F9-4FD2-6F5A-C67D5EEB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479F7-F105-8EED-FC4A-4953D81D0208}"/>
              </a:ext>
            </a:extLst>
          </p:cNvPr>
          <p:cNvSpPr txBox="1"/>
          <p:nvPr/>
        </p:nvSpPr>
        <p:spPr>
          <a:xfrm>
            <a:off x="1200346" y="535900"/>
            <a:ext cx="959648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 of Home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recent years, the Internet of Things (IoT) has transformed traditional home automation, allowing devices to communicate seamlessly.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system enables users to control LED lights through hand gestures, detected via a mobile or laptop camera. By leveraging IoT and gesture recognition, the project showcases a more intuitive and user-friendly approach to controlling home appliances.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design a hand gesture-based system to control home appliances using laptop or mobile.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utilize the </a:t>
            </a:r>
            <a:r>
              <a:rPr lang="en-IN" dirty="0" err="1"/>
              <a:t>Respberry</a:t>
            </a:r>
            <a:r>
              <a:rPr lang="en-IN" dirty="0"/>
              <a:t> pi </a:t>
            </a:r>
            <a:r>
              <a:rPr lang="en-IN" dirty="0" err="1"/>
              <a:t>pico</a:t>
            </a:r>
            <a:r>
              <a:rPr lang="en-US" dirty="0"/>
              <a:t> microcontroller as the central controller for automation.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integrate MQTT protocol for secure and reliable communication between devices.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explore the potential of gesture recognition technology in smart homes 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Components and Tools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Respberry</a:t>
            </a:r>
            <a:r>
              <a:rPr lang="en-IN" dirty="0"/>
              <a:t> pi </a:t>
            </a:r>
            <a:r>
              <a:rPr lang="en-IN" dirty="0" err="1"/>
              <a:t>pico</a:t>
            </a:r>
            <a:r>
              <a:rPr lang="en-IN" dirty="0"/>
              <a:t>: A low-cost microcontroller with built-in </a:t>
            </a:r>
            <a:r>
              <a:rPr lang="en-IN" dirty="0" err="1"/>
              <a:t>WiFi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LED Lights: Used to demonstrate the appliance control functionality.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Mobile/Laptop: Equipped with a camera to capture and recognize hand gestures.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MQTT Protocol: A lightweight messaging protocol used for reliable IoT communication.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Gesture Recognition Software: Python libraries like OpenCV and </a:t>
            </a:r>
            <a:r>
              <a:rPr lang="en-IN" dirty="0" err="1"/>
              <a:t>MediaPipe</a:t>
            </a:r>
            <a:r>
              <a:rPr lang="en-IN" dirty="0"/>
              <a:t> (for gesture detection).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6A25-113D-D2DE-8EED-7167BFCE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ED63B-807D-A852-9682-71C33890D890}"/>
              </a:ext>
            </a:extLst>
          </p:cNvPr>
          <p:cNvSpPr txBox="1"/>
          <p:nvPr/>
        </p:nvSpPr>
        <p:spPr>
          <a:xfrm>
            <a:off x="1434353" y="1260757"/>
            <a:ext cx="353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@917749058578">
            <a:extLst>
              <a:ext uri="{FF2B5EF4-FFF2-40B4-BE49-F238E27FC236}">
                <a16:creationId xmlns:a16="http://schemas.microsoft.com/office/drawing/2014/main" id="{BA5D92C8-F5B3-2073-9FF6-66D45671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F2291-62FE-3A2E-F8A6-6484FF42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671512"/>
            <a:ext cx="8705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6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DA3B-4238-9867-2F76-B3FD085E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4FB50560-C31B-922D-757B-9FCCFEC23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2091" y="4461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B9F982-F339-7AA4-3E92-76D774CFE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308F4-D37A-2D72-80EF-32130F0B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36" y="0"/>
            <a:ext cx="419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6376-5CA9-A12A-9DC6-A85BE48E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54C17-6FC2-EE68-5806-5564C99026F7}"/>
              </a:ext>
            </a:extLst>
          </p:cNvPr>
          <p:cNvSpPr txBox="1"/>
          <p:nvPr/>
        </p:nvSpPr>
        <p:spPr>
          <a:xfrm>
            <a:off x="1228056" y="134118"/>
            <a:ext cx="9596487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METHODOLOGY</a:t>
            </a:r>
          </a:p>
          <a:p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Gesture Recognition</a:t>
            </a:r>
          </a:p>
          <a:p>
            <a:r>
              <a:rPr lang="en-IN" b="1" dirty="0">
                <a:solidFill>
                  <a:schemeClr val="bg1"/>
                </a:solidFill>
              </a:rPr>
              <a:t>	</a:t>
            </a:r>
            <a:r>
              <a:rPr lang="en-US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1. Image Capture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sz="1600" dirty="0"/>
              <a:t>The mobile/laptop camera captures live video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>	 </a:t>
            </a:r>
            <a:r>
              <a:rPr lang="en-US" sz="1600" b="1" dirty="0">
                <a:solidFill>
                  <a:schemeClr val="bg1"/>
                </a:solidFill>
              </a:rPr>
              <a:t>2. Hand Gesture Detection: </a:t>
            </a:r>
            <a:r>
              <a:rPr lang="en-US" sz="1600" dirty="0"/>
              <a:t>Using Python libraries (e.g., OpenCV and </a:t>
            </a:r>
            <a:r>
              <a:rPr lang="en-US" sz="1600" dirty="0" err="1"/>
              <a:t>MediaPipe</a:t>
            </a:r>
            <a:r>
              <a:rPr lang="en-US" sz="1600" dirty="0"/>
              <a:t>), the software 	     	       	     identifies specific hand gestures. </a:t>
            </a:r>
          </a:p>
          <a:p>
            <a:r>
              <a:rPr lang="en-US" dirty="0"/>
              <a:t>	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3. Gesture Interpretation: </a:t>
            </a:r>
            <a:r>
              <a:rPr lang="en-US" sz="1600" dirty="0"/>
              <a:t>Each recognized gesture is mapped to a unique control command (e.g., open 	     	     hand = "LED ON", closed fist = "LED OFF"). </a:t>
            </a:r>
          </a:p>
          <a:p>
            <a:r>
              <a:rPr lang="en-US" dirty="0"/>
              <a:t>	 </a:t>
            </a:r>
            <a:r>
              <a:rPr lang="en-US" sz="1600" b="1" dirty="0">
                <a:solidFill>
                  <a:schemeClr val="bg1"/>
                </a:solidFill>
              </a:rPr>
              <a:t>4.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Message Publishing: </a:t>
            </a:r>
            <a:r>
              <a:rPr lang="en-US" sz="1600" dirty="0"/>
              <a:t>The command is then published to an MQTT topic, which the </a:t>
            </a:r>
            <a:r>
              <a:rPr lang="en-IN" sz="1600" dirty="0" err="1"/>
              <a:t>Respberry</a:t>
            </a:r>
            <a:r>
              <a:rPr lang="en-IN" sz="1600" dirty="0"/>
              <a:t> pi </a:t>
            </a:r>
            <a:r>
              <a:rPr lang="en-IN" sz="1600" dirty="0" err="1"/>
              <a:t>pico</a:t>
            </a:r>
            <a:endParaRPr lang="en-US" sz="1600" dirty="0"/>
          </a:p>
          <a:p>
            <a:r>
              <a:rPr lang="en-US" sz="1600" dirty="0"/>
              <a:t>	     subscribes to.</a:t>
            </a:r>
          </a:p>
          <a:p>
            <a:endParaRPr lang="en-IN" sz="25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Communication via MQTT</a:t>
            </a:r>
          </a:p>
          <a:p>
            <a:r>
              <a:rPr lang="en-US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1. Broker Setup: </a:t>
            </a:r>
            <a:r>
              <a:rPr lang="en-US" sz="1600" dirty="0"/>
              <a:t>An MQTT broker (such as </a:t>
            </a:r>
            <a:r>
              <a:rPr lang="en-US" sz="1600" dirty="0" err="1"/>
              <a:t>Mosquitto</a:t>
            </a:r>
            <a:r>
              <a:rPr lang="en-US" sz="1600" dirty="0"/>
              <a:t>) is set up to manage message routing. </a:t>
            </a:r>
          </a:p>
          <a:p>
            <a:r>
              <a:rPr lang="en-US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2. Topic Structure: </a:t>
            </a:r>
            <a:r>
              <a:rPr lang="en-US" sz="1600" dirty="0"/>
              <a:t>A topic (e.g., "home/automation/LED") is created, and the gesture recognition software 	    	    publishes messages on this topic. </a:t>
            </a:r>
          </a:p>
          <a:p>
            <a:r>
              <a:rPr lang="en-US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3. Message Transmission: </a:t>
            </a:r>
            <a:r>
              <a:rPr lang="en-US" sz="1600" dirty="0"/>
              <a:t>The </a:t>
            </a:r>
            <a:r>
              <a:rPr lang="en-IN" sz="1600" dirty="0" err="1"/>
              <a:t>Respberry</a:t>
            </a:r>
            <a:r>
              <a:rPr lang="en-IN" sz="1600" dirty="0"/>
              <a:t> pi </a:t>
            </a:r>
            <a:r>
              <a:rPr lang="en-IN" sz="1600" dirty="0" err="1"/>
              <a:t>pico</a:t>
            </a:r>
            <a:r>
              <a:rPr lang="en-US" sz="1600" dirty="0"/>
              <a:t>, subscribed to the topic, receives the messages in real-time.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Respberry</a:t>
            </a:r>
            <a:r>
              <a:rPr lang="en-IN" dirty="0"/>
              <a:t> </a:t>
            </a:r>
            <a:r>
              <a:rPr lang="en-IN" b="1" dirty="0">
                <a:solidFill>
                  <a:schemeClr val="bg1"/>
                </a:solidFill>
              </a:rPr>
              <a:t>pi </a:t>
            </a:r>
            <a:r>
              <a:rPr lang="en-IN" b="1" dirty="0" err="1">
                <a:solidFill>
                  <a:schemeClr val="bg1"/>
                </a:solidFill>
              </a:rPr>
              <a:t>pico</a:t>
            </a:r>
            <a:r>
              <a:rPr lang="en-US" b="1" dirty="0">
                <a:solidFill>
                  <a:schemeClr val="bg1"/>
                </a:solidFill>
              </a:rPr>
              <a:t> Control 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1. Message Reception: </a:t>
            </a:r>
            <a:r>
              <a:rPr lang="en-US" sz="1600" dirty="0"/>
              <a:t>The </a:t>
            </a:r>
            <a:r>
              <a:rPr lang="en-IN" sz="1600" dirty="0" err="1"/>
              <a:t>Respberry</a:t>
            </a:r>
            <a:r>
              <a:rPr lang="en-IN" sz="1600" dirty="0"/>
              <a:t> pi </a:t>
            </a:r>
            <a:r>
              <a:rPr lang="en-IN" sz="1600" dirty="0" err="1"/>
              <a:t>pico</a:t>
            </a:r>
            <a:r>
              <a:rPr lang="en-US" sz="1600" dirty="0"/>
              <a:t> receives messages through the MQTT protocol. 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2. Action Execution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/>
              <a:t>Based on the command received, the </a:t>
            </a:r>
            <a:r>
              <a:rPr lang="en-IN" sz="1600" dirty="0" err="1"/>
              <a:t>Respberry</a:t>
            </a:r>
            <a:r>
              <a:rPr lang="en-IN" sz="1600" dirty="0"/>
              <a:t> pi </a:t>
            </a:r>
            <a:r>
              <a:rPr lang="en-IN" sz="1600" dirty="0" err="1"/>
              <a:t>pico</a:t>
            </a:r>
            <a:r>
              <a:rPr lang="en-US" sz="1600" dirty="0"/>
              <a:t> controls the LED. For example, 		    "LED ON" turns the LED on, and "LED OFF" turns it off. 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bg1"/>
                </a:solidFill>
              </a:rPr>
              <a:t>3. Feedback Mechanism: </a:t>
            </a:r>
            <a:r>
              <a:rPr lang="en-US" sz="1600" dirty="0"/>
              <a:t>The </a:t>
            </a:r>
            <a:r>
              <a:rPr lang="en-IN" sz="1600" dirty="0" err="1"/>
              <a:t>Respberry</a:t>
            </a:r>
            <a:r>
              <a:rPr lang="en-IN" sz="1600" dirty="0"/>
              <a:t> pi </a:t>
            </a:r>
            <a:r>
              <a:rPr lang="en-IN" sz="1600" dirty="0" err="1"/>
              <a:t>pico</a:t>
            </a:r>
            <a:r>
              <a:rPr lang="en-US" sz="1600" dirty="0"/>
              <a:t> can publish a response message to confirm the action has 		    been successfully performed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657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11D46-FAC9-F50C-9E6B-942C860F5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F5D344-A0F2-6E64-740E-534F5197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590905"/>
            <a:ext cx="4749206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50F66-E78B-1B31-F325-1BEA8C4CE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40C1B-0FE2-E47C-46F4-BAF3173EB43D}"/>
              </a:ext>
            </a:extLst>
          </p:cNvPr>
          <p:cNvSpPr txBox="1"/>
          <p:nvPr/>
        </p:nvSpPr>
        <p:spPr>
          <a:xfrm>
            <a:off x="1498219" y="369646"/>
            <a:ext cx="9596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Challenges and Solutions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Gesture Detection Accuracy: </a:t>
            </a:r>
            <a:r>
              <a:rPr lang="en-US" dirty="0"/>
              <a:t>Inconsistent lighting affected accuracy. </a:t>
            </a:r>
          </a:p>
          <a:p>
            <a:r>
              <a:rPr lang="en-US" dirty="0"/>
              <a:t>	     </a:t>
            </a: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/>
              <a:t>Use image preprocessing techniques to standardize lighting. 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Communication Latency: </a:t>
            </a:r>
            <a:r>
              <a:rPr lang="en-US" dirty="0"/>
              <a:t>Network issues led to occasional delays. </a:t>
            </a:r>
          </a:p>
          <a:p>
            <a:r>
              <a:rPr lang="en-US" dirty="0"/>
              <a:t>	     </a:t>
            </a: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/>
              <a:t>Optimized MQTT broker configuration for improved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Limited Gesture Set: </a:t>
            </a:r>
            <a:r>
              <a:rPr lang="en-US" dirty="0"/>
              <a:t>Complex gestures caused recognition errors. </a:t>
            </a:r>
          </a:p>
          <a:p>
            <a:r>
              <a:rPr lang="en-US" dirty="0"/>
              <a:t>	     </a:t>
            </a: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/>
              <a:t>Limited the system to simple gestures for reliable performance.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D3D14-E96E-B003-361D-ADFE9D24E668}"/>
              </a:ext>
            </a:extLst>
          </p:cNvPr>
          <p:cNvSpPr txBox="1"/>
          <p:nvPr/>
        </p:nvSpPr>
        <p:spPr>
          <a:xfrm>
            <a:off x="1498219" y="3429000"/>
            <a:ext cx="788823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Future Scope</a:t>
            </a:r>
          </a:p>
          <a:p>
            <a:endParaRPr lang="en-US" dirty="0"/>
          </a:p>
          <a:p>
            <a:r>
              <a:rPr lang="en-US" dirty="0"/>
              <a:t>	This project demonstrates the potential of hand gesture-based control for home 	automation. </a:t>
            </a:r>
          </a:p>
          <a:p>
            <a:r>
              <a:rPr lang="en-US" dirty="0"/>
              <a:t>	Future enhancements may include: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voice commands for multimodal control.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 of more gestures to control multiple appliances.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security measures for safer MQTT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63412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8FF4-2E3F-B190-99F8-493DFAD6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8D9FF-027F-BF80-C6F5-6B64FAE4E2AE}"/>
              </a:ext>
            </a:extLst>
          </p:cNvPr>
          <p:cNvSpPr txBox="1"/>
          <p:nvPr/>
        </p:nvSpPr>
        <p:spPr>
          <a:xfrm>
            <a:off x="1434353" y="1783977"/>
            <a:ext cx="9323294" cy="19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endParaRPr lang="en-IN" sz="1400" kern="1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2500" kern="1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OpenCV Documentation: </a:t>
            </a:r>
            <a:r>
              <a:rPr lang="en-US" sz="2500" dirty="0"/>
              <a:t>https://docs.opencv.org/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bg1"/>
                </a:solidFill>
              </a:rPr>
              <a:t>MediaPipe</a:t>
            </a:r>
            <a:r>
              <a:rPr lang="en-US" sz="2500" b="1" dirty="0">
                <a:solidFill>
                  <a:schemeClr val="bg1"/>
                </a:solidFill>
              </a:rPr>
              <a:t> by Google: </a:t>
            </a:r>
            <a:r>
              <a:rPr lang="en-US" sz="2500" dirty="0"/>
              <a:t>https://google.github.io/mediapipe/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</a:rPr>
              <a:t>MQTT Protocol Documentation: </a:t>
            </a:r>
            <a:r>
              <a:rPr lang="en-US" sz="2500" dirty="0"/>
              <a:t>https://mqtt.org/</a:t>
            </a:r>
            <a:endParaRPr lang="en-IN" sz="2500" kern="1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BB23C-7AEC-26B7-CFB9-D3E4F4E1A946}"/>
              </a:ext>
            </a:extLst>
          </p:cNvPr>
          <p:cNvSpPr txBox="1"/>
          <p:nvPr/>
        </p:nvSpPr>
        <p:spPr>
          <a:xfrm>
            <a:off x="1434353" y="1260757"/>
            <a:ext cx="353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References</a:t>
            </a:r>
            <a:r>
              <a:rPr lang="en-IN" sz="2800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58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95682-35E4-3038-071E-D9CD3808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DE54A-88EC-B321-984B-77AAE780F455}"/>
              </a:ext>
            </a:extLst>
          </p:cNvPr>
          <p:cNvSpPr txBox="1"/>
          <p:nvPr/>
        </p:nvSpPr>
        <p:spPr>
          <a:xfrm>
            <a:off x="2895599" y="1246763"/>
            <a:ext cx="8319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Hand Gesture Home Automation System effectively demonstrates how IoT and gesture recognition can simplify home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</a:t>
            </a:r>
            <a:r>
              <a:rPr lang="en-IN" sz="1400" dirty="0" err="1"/>
              <a:t>Respberry</a:t>
            </a:r>
            <a:r>
              <a:rPr lang="en-IN" sz="1400" dirty="0"/>
              <a:t> pi </a:t>
            </a:r>
            <a:r>
              <a:rPr lang="en-IN" sz="1400" dirty="0" err="1"/>
              <a:t>pico</a:t>
            </a:r>
            <a:r>
              <a:rPr lang="en-US" sz="1400" dirty="0"/>
              <a:t>, MQTT, and gesture recognition, this 	project provides an accessible, responsive, and user-friendly approach to smart 	home control, illustrating the potential of gesture-based interfaces in everyday applications.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F612-8C6D-D453-6D25-E86B66D5572E}"/>
              </a:ext>
            </a:extLst>
          </p:cNvPr>
          <p:cNvSpPr txBox="1"/>
          <p:nvPr/>
        </p:nvSpPr>
        <p:spPr>
          <a:xfrm>
            <a:off x="5095620" y="5829142"/>
            <a:ext cx="305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457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221</TotalTime>
  <Words>781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 Display</vt:lpstr>
      <vt:lpstr>Arial</vt:lpstr>
      <vt:lpstr>Calibri</vt:lpstr>
      <vt:lpstr>Century Gothic</vt:lpstr>
      <vt:lpstr>Courier New</vt:lpstr>
      <vt:lpstr>Nunito Sans</vt:lpstr>
      <vt:lpstr>Tw Cen MT</vt:lpstr>
      <vt:lpstr>Wingdings 3</vt:lpstr>
      <vt:lpstr>Circuit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121CS0207 (ADITYA RAAZ)</dc:creator>
  <cp:lastModifiedBy>sambit rout</cp:lastModifiedBy>
  <cp:revision>5</cp:revision>
  <dcterms:created xsi:type="dcterms:W3CDTF">2024-11-06T14:10:34Z</dcterms:created>
  <dcterms:modified xsi:type="dcterms:W3CDTF">2024-11-14T20:07:13Z</dcterms:modified>
</cp:coreProperties>
</file>