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5"/>
    <p:sldMasterId id="214748367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</p:sldIdLst>
  <p:sldSz cy="5143500" cx="9144000"/>
  <p:notesSz cx="6858000" cy="9144000"/>
  <p:embeddedFontLst>
    <p:embeddedFont>
      <p:font typeface="Roboto Mono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CDDB795-9818-4682-848E-C9653017CE85}">
  <a:tblStyle styleId="{8CDDB795-9818-4682-848E-C9653017CE85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0E7E7"/>
          </a:solidFill>
        </a:fill>
      </a:tcStyle>
    </a:wholeTbl>
    <a:band1H>
      <a:tcTxStyle/>
      <a:tcStyle>
        <a:fill>
          <a:solidFill>
            <a:srgbClr val="E0CBCC"/>
          </a:solidFill>
        </a:fill>
      </a:tcStyle>
    </a:band1H>
    <a:band2H>
      <a:tcTxStyle/>
    </a:band2H>
    <a:band1V>
      <a:tcTxStyle/>
      <a:tcStyle>
        <a:fill>
          <a:solidFill>
            <a:srgbClr val="E0CBCC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20" Type="http://schemas.openxmlformats.org/officeDocument/2006/relationships/slide" Target="slides/slide1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22" Type="http://schemas.openxmlformats.org/officeDocument/2006/relationships/slide" Target="slides/slide15.xml"/><Relationship Id="rId44" Type="http://schemas.openxmlformats.org/officeDocument/2006/relationships/font" Target="fonts/RobotoMono-bold.fntdata"/><Relationship Id="rId21" Type="http://schemas.openxmlformats.org/officeDocument/2006/relationships/slide" Target="slides/slide14.xml"/><Relationship Id="rId43" Type="http://schemas.openxmlformats.org/officeDocument/2006/relationships/font" Target="fonts/RobotoMono-regular.fntdata"/><Relationship Id="rId24" Type="http://schemas.openxmlformats.org/officeDocument/2006/relationships/slide" Target="slides/slide17.xml"/><Relationship Id="rId46" Type="http://schemas.openxmlformats.org/officeDocument/2006/relationships/font" Target="fonts/RobotoMono-boldItalic.fntdata"/><Relationship Id="rId23" Type="http://schemas.openxmlformats.org/officeDocument/2006/relationships/slide" Target="slides/slide16.xml"/><Relationship Id="rId45" Type="http://schemas.openxmlformats.org/officeDocument/2006/relationships/font" Target="fonts/RobotoMon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slide" Target="slides/slide28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slide" Target="slides/slide30.xml"/><Relationship Id="rId14" Type="http://schemas.openxmlformats.org/officeDocument/2006/relationships/slide" Target="slides/slide7.xml"/><Relationship Id="rId36" Type="http://schemas.openxmlformats.org/officeDocument/2006/relationships/slide" Target="slides/slide29.xml"/><Relationship Id="rId17" Type="http://schemas.openxmlformats.org/officeDocument/2006/relationships/slide" Target="slides/slide10.xml"/><Relationship Id="rId39" Type="http://schemas.openxmlformats.org/officeDocument/2006/relationships/slide" Target="slides/slide32.xml"/><Relationship Id="rId16" Type="http://schemas.openxmlformats.org/officeDocument/2006/relationships/slide" Target="slides/slide9.xml"/><Relationship Id="rId38" Type="http://schemas.openxmlformats.org/officeDocument/2006/relationships/slide" Target="slides/slide31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132dc12971_2_99:notes"/>
          <p:cNvSpPr txBox="1"/>
          <p:nvPr>
            <p:ph idx="1" type="body"/>
          </p:nvPr>
        </p:nvSpPr>
        <p:spPr>
          <a:xfrm>
            <a:off x="685800" y="4343405"/>
            <a:ext cx="5486400" cy="4114805"/>
          </a:xfrm>
          <a:prstGeom prst="rect">
            <a:avLst/>
          </a:prstGeom>
        </p:spPr>
        <p:txBody>
          <a:bodyPr anchorCtr="0" anchor="t" bIns="86100" lIns="86100" spcFirstLastPara="1" rIns="86100" wrap="square" tIns="86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3132dc12971_2_99:notes"/>
          <p:cNvSpPr/>
          <p:nvPr>
            <p:ph idx="2" type="sldImg"/>
          </p:nvPr>
        </p:nvSpPr>
        <p:spPr>
          <a:xfrm>
            <a:off x="134952" y="686475"/>
            <a:ext cx="6588097" cy="342811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1747cc184d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1747cc184d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1747cc184d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1747cc184d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1747cc184d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1747cc184d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1747cc184d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1747cc184d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1747cc184d_1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1747cc184d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1747cc184d_1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1747cc184d_1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1747cc184d_1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1747cc184d_1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132dc12971_0_0:notes"/>
          <p:cNvSpPr txBox="1"/>
          <p:nvPr>
            <p:ph idx="1" type="body"/>
          </p:nvPr>
        </p:nvSpPr>
        <p:spPr>
          <a:xfrm>
            <a:off x="685800" y="4343405"/>
            <a:ext cx="5486400" cy="4114800"/>
          </a:xfrm>
          <a:prstGeom prst="rect">
            <a:avLst/>
          </a:prstGeom>
        </p:spPr>
        <p:txBody>
          <a:bodyPr anchorCtr="0" anchor="t" bIns="86100" lIns="86100" spcFirstLastPara="1" rIns="86100" wrap="square" tIns="86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g3132dc12971_0_0:notes"/>
          <p:cNvSpPr/>
          <p:nvPr>
            <p:ph idx="2" type="sldImg"/>
          </p:nvPr>
        </p:nvSpPr>
        <p:spPr>
          <a:xfrm>
            <a:off x="134952" y="686475"/>
            <a:ext cx="6588000" cy="3428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132dc12971_2_228:notes"/>
          <p:cNvSpPr txBox="1"/>
          <p:nvPr>
            <p:ph idx="1" type="body"/>
          </p:nvPr>
        </p:nvSpPr>
        <p:spPr>
          <a:xfrm>
            <a:off x="685800" y="4343405"/>
            <a:ext cx="5486400" cy="4114805"/>
          </a:xfrm>
          <a:prstGeom prst="rect">
            <a:avLst/>
          </a:prstGeom>
        </p:spPr>
        <p:txBody>
          <a:bodyPr anchorCtr="0" anchor="t" bIns="86100" lIns="86100" spcFirstLastPara="1" rIns="86100" wrap="square" tIns="86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g3132dc12971_2_228:notes"/>
          <p:cNvSpPr/>
          <p:nvPr>
            <p:ph idx="2" type="sldImg"/>
          </p:nvPr>
        </p:nvSpPr>
        <p:spPr>
          <a:xfrm>
            <a:off x="134952" y="686475"/>
            <a:ext cx="6588097" cy="342811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135bddc8e5_0_3:notes"/>
          <p:cNvSpPr txBox="1"/>
          <p:nvPr>
            <p:ph idx="1" type="body"/>
          </p:nvPr>
        </p:nvSpPr>
        <p:spPr>
          <a:xfrm>
            <a:off x="685800" y="4343405"/>
            <a:ext cx="5486400" cy="4114800"/>
          </a:xfrm>
          <a:prstGeom prst="rect">
            <a:avLst/>
          </a:prstGeom>
        </p:spPr>
        <p:txBody>
          <a:bodyPr anchorCtr="0" anchor="t" bIns="86100" lIns="86100" spcFirstLastPara="1" rIns="86100" wrap="square" tIns="86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g3135bddc8e5_0_3:notes"/>
          <p:cNvSpPr/>
          <p:nvPr>
            <p:ph idx="2" type="sldImg"/>
          </p:nvPr>
        </p:nvSpPr>
        <p:spPr>
          <a:xfrm>
            <a:off x="134952" y="686475"/>
            <a:ext cx="6588000" cy="3428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132dc12971_2_148:notes"/>
          <p:cNvSpPr txBox="1"/>
          <p:nvPr>
            <p:ph idx="1" type="body"/>
          </p:nvPr>
        </p:nvSpPr>
        <p:spPr>
          <a:xfrm>
            <a:off x="685800" y="4343405"/>
            <a:ext cx="5486400" cy="4114805"/>
          </a:xfrm>
          <a:prstGeom prst="rect">
            <a:avLst/>
          </a:prstGeom>
        </p:spPr>
        <p:txBody>
          <a:bodyPr anchorCtr="0" anchor="t" bIns="86100" lIns="86100" spcFirstLastPara="1" rIns="86100" wrap="square" tIns="86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3132dc12971_2_148:notes"/>
          <p:cNvSpPr/>
          <p:nvPr>
            <p:ph idx="2" type="sldImg"/>
          </p:nvPr>
        </p:nvSpPr>
        <p:spPr>
          <a:xfrm>
            <a:off x="134952" y="686475"/>
            <a:ext cx="6588097" cy="342811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135bddc8e5_0_12:notes"/>
          <p:cNvSpPr txBox="1"/>
          <p:nvPr>
            <p:ph idx="1" type="body"/>
          </p:nvPr>
        </p:nvSpPr>
        <p:spPr>
          <a:xfrm>
            <a:off x="685800" y="4343405"/>
            <a:ext cx="5486400" cy="4114800"/>
          </a:xfrm>
          <a:prstGeom prst="rect">
            <a:avLst/>
          </a:prstGeom>
        </p:spPr>
        <p:txBody>
          <a:bodyPr anchorCtr="0" anchor="t" bIns="86100" lIns="86100" spcFirstLastPara="1" rIns="86100" wrap="square" tIns="86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g3135bddc8e5_0_12:notes"/>
          <p:cNvSpPr/>
          <p:nvPr>
            <p:ph idx="2" type="sldImg"/>
          </p:nvPr>
        </p:nvSpPr>
        <p:spPr>
          <a:xfrm>
            <a:off x="134952" y="686475"/>
            <a:ext cx="6588000" cy="3428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135bddc8e5_0_21:notes"/>
          <p:cNvSpPr txBox="1"/>
          <p:nvPr>
            <p:ph idx="1" type="body"/>
          </p:nvPr>
        </p:nvSpPr>
        <p:spPr>
          <a:xfrm>
            <a:off x="685800" y="4343405"/>
            <a:ext cx="5486400" cy="4114800"/>
          </a:xfrm>
          <a:prstGeom prst="rect">
            <a:avLst/>
          </a:prstGeom>
        </p:spPr>
        <p:txBody>
          <a:bodyPr anchorCtr="0" anchor="t" bIns="86100" lIns="86100" spcFirstLastPara="1" rIns="86100" wrap="square" tIns="86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g3135bddc8e5_0_21:notes"/>
          <p:cNvSpPr/>
          <p:nvPr>
            <p:ph idx="2" type="sldImg"/>
          </p:nvPr>
        </p:nvSpPr>
        <p:spPr>
          <a:xfrm>
            <a:off x="134952" y="686475"/>
            <a:ext cx="6588000" cy="3428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132dc12971_2_209:notes"/>
          <p:cNvSpPr txBox="1"/>
          <p:nvPr>
            <p:ph idx="1" type="body"/>
          </p:nvPr>
        </p:nvSpPr>
        <p:spPr>
          <a:xfrm>
            <a:off x="685800" y="4343405"/>
            <a:ext cx="5486400" cy="4114805"/>
          </a:xfrm>
          <a:prstGeom prst="rect">
            <a:avLst/>
          </a:prstGeom>
        </p:spPr>
        <p:txBody>
          <a:bodyPr anchorCtr="0" anchor="t" bIns="86100" lIns="86100" spcFirstLastPara="1" rIns="86100" wrap="square" tIns="86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g3132dc12971_2_209:notes"/>
          <p:cNvSpPr/>
          <p:nvPr>
            <p:ph idx="2" type="sldImg"/>
          </p:nvPr>
        </p:nvSpPr>
        <p:spPr>
          <a:xfrm>
            <a:off x="134952" y="686475"/>
            <a:ext cx="6588097" cy="342811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135bddc8e5_0_50:notes"/>
          <p:cNvSpPr txBox="1"/>
          <p:nvPr>
            <p:ph idx="1" type="body"/>
          </p:nvPr>
        </p:nvSpPr>
        <p:spPr>
          <a:xfrm>
            <a:off x="685800" y="4343405"/>
            <a:ext cx="5486400" cy="4114800"/>
          </a:xfrm>
          <a:prstGeom prst="rect">
            <a:avLst/>
          </a:prstGeom>
        </p:spPr>
        <p:txBody>
          <a:bodyPr anchorCtr="0" anchor="t" bIns="86100" lIns="86100" spcFirstLastPara="1" rIns="86100" wrap="square" tIns="86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g3135bddc8e5_0_50:notes"/>
          <p:cNvSpPr/>
          <p:nvPr>
            <p:ph idx="2" type="sldImg"/>
          </p:nvPr>
        </p:nvSpPr>
        <p:spPr>
          <a:xfrm>
            <a:off x="134952" y="686475"/>
            <a:ext cx="6588000" cy="3428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3135bddc8e5_0_59:notes"/>
          <p:cNvSpPr txBox="1"/>
          <p:nvPr>
            <p:ph idx="1" type="body"/>
          </p:nvPr>
        </p:nvSpPr>
        <p:spPr>
          <a:xfrm>
            <a:off x="685800" y="4343405"/>
            <a:ext cx="5486400" cy="4114800"/>
          </a:xfrm>
          <a:prstGeom prst="rect">
            <a:avLst/>
          </a:prstGeom>
        </p:spPr>
        <p:txBody>
          <a:bodyPr anchorCtr="0" anchor="t" bIns="86100" lIns="86100" spcFirstLastPara="1" rIns="86100" wrap="square" tIns="86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g3135bddc8e5_0_59:notes"/>
          <p:cNvSpPr/>
          <p:nvPr>
            <p:ph idx="2" type="sldImg"/>
          </p:nvPr>
        </p:nvSpPr>
        <p:spPr>
          <a:xfrm>
            <a:off x="134952" y="686475"/>
            <a:ext cx="6588000" cy="3428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3135bddc8e5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3135bddc8e5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3135bddc8e5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3135bddc8e5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135bddc8e5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135bddc8e5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3132dc12971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3132dc12971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3132dc12971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3132dc12971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132dc12971_2_116:notes"/>
          <p:cNvSpPr txBox="1"/>
          <p:nvPr>
            <p:ph idx="1" type="body"/>
          </p:nvPr>
        </p:nvSpPr>
        <p:spPr>
          <a:xfrm>
            <a:off x="685800" y="4343405"/>
            <a:ext cx="5486400" cy="4114805"/>
          </a:xfrm>
          <a:prstGeom prst="rect">
            <a:avLst/>
          </a:prstGeom>
        </p:spPr>
        <p:txBody>
          <a:bodyPr anchorCtr="0" anchor="t" bIns="86100" lIns="86100" spcFirstLastPara="1" rIns="86100" wrap="square" tIns="86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3132dc12971_2_116:notes"/>
          <p:cNvSpPr/>
          <p:nvPr>
            <p:ph idx="2" type="sldImg"/>
          </p:nvPr>
        </p:nvSpPr>
        <p:spPr>
          <a:xfrm>
            <a:off x="134952" y="686475"/>
            <a:ext cx="6588097" cy="342811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3132dc12971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3132dc12971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3132dc12971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3132dc1297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3132dc12971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3132dc12971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3132dc12971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3132dc12971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3132dc12971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3132dc12971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132dc12971_2_524:notes"/>
          <p:cNvSpPr txBox="1"/>
          <p:nvPr>
            <p:ph idx="1" type="body"/>
          </p:nvPr>
        </p:nvSpPr>
        <p:spPr>
          <a:xfrm>
            <a:off x="685800" y="4343405"/>
            <a:ext cx="5486400" cy="4114805"/>
          </a:xfrm>
          <a:prstGeom prst="rect">
            <a:avLst/>
          </a:prstGeom>
        </p:spPr>
        <p:txBody>
          <a:bodyPr anchorCtr="0" anchor="t" bIns="86100" lIns="86100" spcFirstLastPara="1" rIns="86100" wrap="square" tIns="86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g3132dc12971_2_524:notes"/>
          <p:cNvSpPr/>
          <p:nvPr>
            <p:ph idx="2" type="sldImg"/>
          </p:nvPr>
        </p:nvSpPr>
        <p:spPr>
          <a:xfrm>
            <a:off x="134952" y="686475"/>
            <a:ext cx="6588097" cy="342811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1747cc184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1747cc184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132dc12971_2_111:notes"/>
          <p:cNvSpPr txBox="1"/>
          <p:nvPr>
            <p:ph idx="1" type="body"/>
          </p:nvPr>
        </p:nvSpPr>
        <p:spPr>
          <a:xfrm>
            <a:off x="685800" y="4343405"/>
            <a:ext cx="5486400" cy="4114805"/>
          </a:xfrm>
          <a:prstGeom prst="rect">
            <a:avLst/>
          </a:prstGeom>
        </p:spPr>
        <p:txBody>
          <a:bodyPr anchorCtr="0" anchor="t" bIns="86100" lIns="86100" spcFirstLastPara="1" rIns="86100" wrap="square" tIns="86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g3132dc12971_2_111:notes"/>
          <p:cNvSpPr/>
          <p:nvPr>
            <p:ph idx="2" type="sldImg"/>
          </p:nvPr>
        </p:nvSpPr>
        <p:spPr>
          <a:xfrm>
            <a:off x="134952" y="686475"/>
            <a:ext cx="6588097" cy="342811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132dc12971_2_122:notes"/>
          <p:cNvSpPr txBox="1"/>
          <p:nvPr>
            <p:ph idx="1" type="body"/>
          </p:nvPr>
        </p:nvSpPr>
        <p:spPr>
          <a:xfrm>
            <a:off x="685800" y="4343405"/>
            <a:ext cx="5486400" cy="4114805"/>
          </a:xfrm>
          <a:prstGeom prst="rect">
            <a:avLst/>
          </a:prstGeom>
        </p:spPr>
        <p:txBody>
          <a:bodyPr anchorCtr="0" anchor="t" bIns="86100" lIns="86100" spcFirstLastPara="1" rIns="86100" wrap="square" tIns="86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3132dc12971_2_122:notes"/>
          <p:cNvSpPr/>
          <p:nvPr>
            <p:ph idx="2" type="sldImg"/>
          </p:nvPr>
        </p:nvSpPr>
        <p:spPr>
          <a:xfrm>
            <a:off x="134952" y="686475"/>
            <a:ext cx="6588097" cy="342811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132dc12971_2_132:notes"/>
          <p:cNvSpPr txBox="1"/>
          <p:nvPr>
            <p:ph idx="1" type="body"/>
          </p:nvPr>
        </p:nvSpPr>
        <p:spPr>
          <a:xfrm>
            <a:off x="685800" y="4343405"/>
            <a:ext cx="5486400" cy="4114805"/>
          </a:xfrm>
          <a:prstGeom prst="rect">
            <a:avLst/>
          </a:prstGeom>
        </p:spPr>
        <p:txBody>
          <a:bodyPr anchorCtr="0" anchor="t" bIns="86100" lIns="86100" spcFirstLastPara="1" rIns="86100" wrap="square" tIns="86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3132dc12971_2_132:notes"/>
          <p:cNvSpPr/>
          <p:nvPr>
            <p:ph idx="2" type="sldImg"/>
          </p:nvPr>
        </p:nvSpPr>
        <p:spPr>
          <a:xfrm>
            <a:off x="134952" y="686475"/>
            <a:ext cx="6588097" cy="342811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132dc12971_2_140:notes"/>
          <p:cNvSpPr txBox="1"/>
          <p:nvPr>
            <p:ph idx="1" type="body"/>
          </p:nvPr>
        </p:nvSpPr>
        <p:spPr>
          <a:xfrm>
            <a:off x="685800" y="4343405"/>
            <a:ext cx="5486400" cy="4114805"/>
          </a:xfrm>
          <a:prstGeom prst="rect">
            <a:avLst/>
          </a:prstGeom>
        </p:spPr>
        <p:txBody>
          <a:bodyPr anchorCtr="0" anchor="t" bIns="86100" lIns="86100" spcFirstLastPara="1" rIns="86100" wrap="square" tIns="86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3132dc12971_2_140:notes"/>
          <p:cNvSpPr/>
          <p:nvPr>
            <p:ph idx="2" type="sldImg"/>
          </p:nvPr>
        </p:nvSpPr>
        <p:spPr>
          <a:xfrm>
            <a:off x="134952" y="686475"/>
            <a:ext cx="6588097" cy="342811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1747cc184d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1747cc184d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Column Bullets">
  <p:cSld name="1_Two Column Bullets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title"/>
          </p:nvPr>
        </p:nvSpPr>
        <p:spPr>
          <a:xfrm>
            <a:off x="540000" y="205978"/>
            <a:ext cx="6343707" cy="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1" type="ftr"/>
          </p:nvPr>
        </p:nvSpPr>
        <p:spPr>
          <a:xfrm>
            <a:off x="540000" y="4785997"/>
            <a:ext cx="403244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8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6553200" y="4785997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540000" y="681540"/>
            <a:ext cx="6407150" cy="3328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―"/>
              <a:defRPr/>
            </a:lvl2pPr>
            <a:lvl3pPr indent="-31750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indent="-31750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―"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2" type="body"/>
          </p:nvPr>
        </p:nvSpPr>
        <p:spPr>
          <a:xfrm>
            <a:off x="540000" y="1215000"/>
            <a:ext cx="3915000" cy="33968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175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―"/>
              <a:defRPr sz="1400"/>
            </a:lvl2pPr>
            <a:lvl3pPr indent="-31750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 sz="1400"/>
            </a:lvl3pPr>
            <a:lvl4pPr indent="-31750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indent="-31750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―"/>
              <a:defRPr sz="1400"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3" type="body"/>
          </p:nvPr>
        </p:nvSpPr>
        <p:spPr>
          <a:xfrm>
            <a:off x="4771800" y="1215000"/>
            <a:ext cx="3915000" cy="33968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175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―"/>
              <a:defRPr sz="1400"/>
            </a:lvl2pPr>
            <a:lvl3pPr indent="-31750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 sz="1400"/>
            </a:lvl3pPr>
            <a:lvl4pPr indent="-31750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indent="-31750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―"/>
              <a:defRPr sz="1400"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/>
          <p:nvPr/>
        </p:nvSpPr>
        <p:spPr>
          <a:xfrm>
            <a:off x="181428" y="136072"/>
            <a:ext cx="8783060" cy="4878161"/>
          </a:xfrm>
          <a:prstGeom prst="rect">
            <a:avLst/>
          </a:prstGeom>
          <a:solidFill>
            <a:srgbClr val="E6E4DC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540000" y="2065707"/>
            <a:ext cx="4631871" cy="2066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0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67" name="Google Shape;67;p15"/>
          <p:cNvSpPr txBox="1"/>
          <p:nvPr>
            <p:ph type="title"/>
          </p:nvPr>
        </p:nvSpPr>
        <p:spPr>
          <a:xfrm>
            <a:off x="540000" y="1113588"/>
            <a:ext cx="64080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2" type="body"/>
          </p:nvPr>
        </p:nvSpPr>
        <p:spPr>
          <a:xfrm>
            <a:off x="540000" y="1600200"/>
            <a:ext cx="6407150" cy="3774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―"/>
              <a:defRPr/>
            </a:lvl2pPr>
            <a:lvl3pPr indent="-31750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indent="-31750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―"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2">
            <a:alphaModFix/>
          </a:blip>
          <a:srcRect b="35462" l="0" r="0" t="0"/>
          <a:stretch/>
        </p:blipFill>
        <p:spPr>
          <a:xfrm>
            <a:off x="181428" y="2300752"/>
            <a:ext cx="8783060" cy="2708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54881" y="162954"/>
            <a:ext cx="1528200" cy="60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Slide">
  <p:cSld name="2_Title Slide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/>
          <p:nvPr/>
        </p:nvSpPr>
        <p:spPr>
          <a:xfrm>
            <a:off x="181428" y="136072"/>
            <a:ext cx="8783060" cy="4878161"/>
          </a:xfrm>
          <a:prstGeom prst="rect">
            <a:avLst/>
          </a:prstGeom>
          <a:solidFill>
            <a:srgbClr val="E6E4DC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540000" y="2065707"/>
            <a:ext cx="4631871" cy="2066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0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74" name="Google Shape;74;p16"/>
          <p:cNvSpPr txBox="1"/>
          <p:nvPr>
            <p:ph type="title"/>
          </p:nvPr>
        </p:nvSpPr>
        <p:spPr>
          <a:xfrm>
            <a:off x="540000" y="1113588"/>
            <a:ext cx="64080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2" type="body"/>
          </p:nvPr>
        </p:nvSpPr>
        <p:spPr>
          <a:xfrm>
            <a:off x="540000" y="1600200"/>
            <a:ext cx="6407150" cy="3774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―"/>
              <a:defRPr/>
            </a:lvl2pPr>
            <a:lvl3pPr indent="-31750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indent="-31750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―"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6" name="Google Shape;76;p16"/>
          <p:cNvSpPr/>
          <p:nvPr/>
        </p:nvSpPr>
        <p:spPr>
          <a:xfrm>
            <a:off x="181428" y="2296629"/>
            <a:ext cx="3542228" cy="27247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ection_Image.jpg" id="77" name="Google Shape;77;p16"/>
          <p:cNvPicPr preferRelativeResize="0"/>
          <p:nvPr/>
        </p:nvPicPr>
        <p:blipFill rotWithShape="1">
          <a:blip r:embed="rId2">
            <a:alphaModFix/>
          </a:blip>
          <a:srcRect b="1049" l="11403" r="100" t="15467"/>
          <a:stretch/>
        </p:blipFill>
        <p:spPr>
          <a:xfrm>
            <a:off x="3723656" y="2296629"/>
            <a:ext cx="5240465" cy="272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7719" y="2586630"/>
            <a:ext cx="1457990" cy="2429984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/>
        </p:nvSpPr>
        <p:spPr>
          <a:xfrm>
            <a:off x="6035097" y="4432526"/>
            <a:ext cx="2693582" cy="4917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rmAutofit fontScale="77500" lnSpcReduction="20000"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Note to user: Replace this image with your own.</a:t>
            </a:r>
            <a:endParaRPr sz="1100"/>
          </a:p>
          <a:p>
            <a:pPr indent="-209391" lvl="0" marL="203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 Symbols"/>
              <a:buChar char="▪"/>
            </a:pPr>
            <a:r>
              <a:rPr lang="en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Right click on this Placeholder box</a:t>
            </a:r>
            <a:endParaRPr sz="1100"/>
          </a:p>
          <a:p>
            <a:pPr indent="-209391" lvl="2" marL="203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 Symbols"/>
              <a:buChar char="▪"/>
            </a:pPr>
            <a:r>
              <a:rPr b="0" i="0" lang="en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Replace image</a:t>
            </a:r>
            <a:endParaRPr sz="1100"/>
          </a:p>
          <a:p>
            <a:pPr indent="-209391" lvl="2" marL="203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 Symbols"/>
              <a:buChar char="▪"/>
            </a:pPr>
            <a:r>
              <a:rPr b="0" i="0" lang="en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Select image and click ‘Resize image to fit in placeholder’)</a:t>
            </a:r>
            <a:endParaRPr sz="1100"/>
          </a:p>
        </p:txBody>
      </p:sp>
      <p:pic>
        <p:nvPicPr>
          <p:cNvPr id="80" name="Google Shape;80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54881" y="162954"/>
            <a:ext cx="1528200" cy="60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/>
          <p:nvPr/>
        </p:nvSpPr>
        <p:spPr>
          <a:xfrm>
            <a:off x="188571" y="136072"/>
            <a:ext cx="8777503" cy="4878161"/>
          </a:xfrm>
          <a:prstGeom prst="rect">
            <a:avLst/>
          </a:prstGeom>
          <a:solidFill>
            <a:srgbClr val="E6E4DC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ection_Image.jpg" id="83" name="Google Shape;83;p17"/>
          <p:cNvPicPr preferRelativeResize="0"/>
          <p:nvPr/>
        </p:nvPicPr>
        <p:blipFill rotWithShape="1">
          <a:blip r:embed="rId2">
            <a:alphaModFix/>
          </a:blip>
          <a:srcRect b="1604" l="561" r="462" t="15597"/>
          <a:stretch/>
        </p:blipFill>
        <p:spPr>
          <a:xfrm>
            <a:off x="188572" y="942976"/>
            <a:ext cx="8780138" cy="4064793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 txBox="1"/>
          <p:nvPr>
            <p:ph type="title"/>
          </p:nvPr>
        </p:nvSpPr>
        <p:spPr>
          <a:xfrm>
            <a:off x="540000" y="2147264"/>
            <a:ext cx="6034314" cy="4562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540000" y="2613836"/>
            <a:ext cx="4805363" cy="3774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―"/>
              <a:defRPr/>
            </a:lvl2pPr>
            <a:lvl3pPr indent="-31750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indent="-31750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―"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6" name="Google Shape;86;p17"/>
          <p:cNvSpPr txBox="1"/>
          <p:nvPr/>
        </p:nvSpPr>
        <p:spPr>
          <a:xfrm>
            <a:off x="256954" y="4381500"/>
            <a:ext cx="2693582" cy="4917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rmAutofit fontScale="77500" lnSpcReduction="20000"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Note to user: Replace this image with your own.</a:t>
            </a:r>
            <a:endParaRPr sz="1100"/>
          </a:p>
          <a:p>
            <a:pPr indent="-209391" lvl="0" marL="203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 Symbols"/>
              <a:buChar char="▪"/>
            </a:pPr>
            <a:r>
              <a:rPr lang="en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Right click on this Placeholder box</a:t>
            </a:r>
            <a:endParaRPr sz="1100"/>
          </a:p>
          <a:p>
            <a:pPr indent="-209391" lvl="2" marL="203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 Symbols"/>
              <a:buChar char="▪"/>
            </a:pPr>
            <a:r>
              <a:rPr b="0" i="0" lang="en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Replace image</a:t>
            </a:r>
            <a:endParaRPr sz="1100"/>
          </a:p>
          <a:p>
            <a:pPr indent="-209391" lvl="2" marL="203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 Symbols"/>
              <a:buChar char="▪"/>
            </a:pPr>
            <a:r>
              <a:rPr b="0" i="0" lang="en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Select image and click ‘Resize image to fit in placeholder’)</a:t>
            </a:r>
            <a:endParaRPr sz="1100"/>
          </a:p>
        </p:txBody>
      </p:sp>
      <p:pic>
        <p:nvPicPr>
          <p:cNvPr id="87" name="Google Shape;8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87593" y="2626652"/>
            <a:ext cx="2381116" cy="2381117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54881" y="162954"/>
            <a:ext cx="1528200" cy="60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/>
          <p:nvPr/>
        </p:nvSpPr>
        <p:spPr>
          <a:xfrm>
            <a:off x="181428" y="136072"/>
            <a:ext cx="8783100" cy="4878161"/>
          </a:xfrm>
          <a:prstGeom prst="rect">
            <a:avLst/>
          </a:prstGeom>
          <a:solidFill>
            <a:srgbClr val="E6E4DC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4206308" y="4637457"/>
            <a:ext cx="4329501" cy="2066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0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2" name="Google Shape;92;p18"/>
          <p:cNvSpPr txBox="1"/>
          <p:nvPr>
            <p:ph type="title"/>
          </p:nvPr>
        </p:nvSpPr>
        <p:spPr>
          <a:xfrm>
            <a:off x="4229340" y="2031690"/>
            <a:ext cx="4249167" cy="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8"/>
          <p:cNvSpPr txBox="1"/>
          <p:nvPr>
            <p:ph idx="2" type="body"/>
          </p:nvPr>
        </p:nvSpPr>
        <p:spPr>
          <a:xfrm>
            <a:off x="4228770" y="2518173"/>
            <a:ext cx="4249737" cy="3774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―"/>
              <a:defRPr/>
            </a:lvl2pPr>
            <a:lvl3pPr indent="-31750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indent="-31750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―"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pic>
        <p:nvPicPr>
          <p:cNvPr descr="MAC21_190.5x254_PowerPoint_Images_Cov v3.png" id="94" name="Google Shape;94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7846" y="0"/>
            <a:ext cx="328726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54881" y="162954"/>
            <a:ext cx="1528200" cy="60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Content">
  <p:cSld name="One Column Conten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540000" y="205978"/>
            <a:ext cx="6343707" cy="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540000" y="1215000"/>
            <a:ext cx="8100001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indent="-3175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―"/>
              <a:defRPr/>
            </a:lvl2pPr>
            <a:lvl3pPr indent="-31750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indent="-31750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―"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9" name="Google Shape;99;p19"/>
          <p:cNvSpPr txBox="1"/>
          <p:nvPr>
            <p:ph idx="11" type="ftr"/>
          </p:nvPr>
        </p:nvSpPr>
        <p:spPr>
          <a:xfrm>
            <a:off x="540000" y="4785997"/>
            <a:ext cx="397849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8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6553200" y="4785997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p19"/>
          <p:cNvSpPr txBox="1"/>
          <p:nvPr>
            <p:ph idx="2" type="body"/>
          </p:nvPr>
        </p:nvSpPr>
        <p:spPr>
          <a:xfrm>
            <a:off x="540000" y="681540"/>
            <a:ext cx="6407150" cy="3569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―"/>
              <a:defRPr/>
            </a:lvl2pPr>
            <a:lvl3pPr indent="-31750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indent="-31750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―"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Bullets">
  <p:cSld name="One Column Bullets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540000" y="1215000"/>
            <a:ext cx="8082506" cy="33932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175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―"/>
              <a:defRPr sz="1400"/>
            </a:lvl2pPr>
            <a:lvl3pPr indent="-31750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 sz="1400"/>
            </a:lvl3pPr>
            <a:lvl4pPr indent="-31750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indent="-31750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―"/>
              <a:defRPr sz="1400"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4" name="Google Shape;104;p20"/>
          <p:cNvSpPr txBox="1"/>
          <p:nvPr>
            <p:ph type="title"/>
          </p:nvPr>
        </p:nvSpPr>
        <p:spPr>
          <a:xfrm>
            <a:off x="540000" y="205978"/>
            <a:ext cx="6343707" cy="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0"/>
          <p:cNvSpPr txBox="1"/>
          <p:nvPr>
            <p:ph idx="11" type="ftr"/>
          </p:nvPr>
        </p:nvSpPr>
        <p:spPr>
          <a:xfrm>
            <a:off x="467544" y="4785997"/>
            <a:ext cx="403244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8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6" name="Google Shape;106;p20"/>
          <p:cNvSpPr txBox="1"/>
          <p:nvPr>
            <p:ph idx="12" type="sldNum"/>
          </p:nvPr>
        </p:nvSpPr>
        <p:spPr>
          <a:xfrm>
            <a:off x="6553200" y="4785997"/>
            <a:ext cx="206930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7" name="Google Shape;107;p20"/>
          <p:cNvSpPr txBox="1"/>
          <p:nvPr>
            <p:ph idx="2" type="body"/>
          </p:nvPr>
        </p:nvSpPr>
        <p:spPr>
          <a:xfrm>
            <a:off x="540000" y="681540"/>
            <a:ext cx="6407150" cy="2900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―"/>
              <a:defRPr/>
            </a:lvl2pPr>
            <a:lvl3pPr indent="-31750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indent="-31750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―"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 Content">
  <p:cSld name="Two Column Conten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540000" y="205978"/>
            <a:ext cx="6343707" cy="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540000" y="1215000"/>
            <a:ext cx="39150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indent="-3175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―"/>
              <a:defRPr/>
            </a:lvl2pPr>
            <a:lvl3pPr indent="-31750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indent="-31750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―"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1" name="Google Shape;111;p21"/>
          <p:cNvSpPr txBox="1"/>
          <p:nvPr>
            <p:ph idx="11" type="ftr"/>
          </p:nvPr>
        </p:nvSpPr>
        <p:spPr>
          <a:xfrm>
            <a:off x="540000" y="4785997"/>
            <a:ext cx="403244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8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1"/>
          <p:cNvSpPr txBox="1"/>
          <p:nvPr>
            <p:ph idx="12" type="sldNum"/>
          </p:nvPr>
        </p:nvSpPr>
        <p:spPr>
          <a:xfrm>
            <a:off x="6553200" y="4785997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3" name="Google Shape;113;p21"/>
          <p:cNvSpPr txBox="1"/>
          <p:nvPr>
            <p:ph idx="2" type="body"/>
          </p:nvPr>
        </p:nvSpPr>
        <p:spPr>
          <a:xfrm>
            <a:off x="540000" y="681540"/>
            <a:ext cx="6407150" cy="3190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―"/>
              <a:defRPr/>
            </a:lvl2pPr>
            <a:lvl3pPr indent="-31750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indent="-31750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―"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4" name="Google Shape;114;p21"/>
          <p:cNvSpPr txBox="1"/>
          <p:nvPr>
            <p:ph idx="3" type="body"/>
          </p:nvPr>
        </p:nvSpPr>
        <p:spPr>
          <a:xfrm>
            <a:off x="4686300" y="1215000"/>
            <a:ext cx="39150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indent="-3175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―"/>
              <a:defRPr/>
            </a:lvl2pPr>
            <a:lvl3pPr indent="-31750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indent="-31750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―"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34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540000" y="205978"/>
            <a:ext cx="6343707" cy="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2"/>
          <p:cNvSpPr txBox="1"/>
          <p:nvPr>
            <p:ph idx="11" type="ftr"/>
          </p:nvPr>
        </p:nvSpPr>
        <p:spPr>
          <a:xfrm>
            <a:off x="540000" y="4785997"/>
            <a:ext cx="403244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8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2"/>
          <p:cNvSpPr txBox="1"/>
          <p:nvPr>
            <p:ph idx="12" type="sldNum"/>
          </p:nvPr>
        </p:nvSpPr>
        <p:spPr>
          <a:xfrm>
            <a:off x="6553200" y="4785997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540000" y="681540"/>
            <a:ext cx="6407150" cy="3328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―"/>
              <a:defRPr/>
            </a:lvl2pPr>
            <a:lvl3pPr indent="-31750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indent="-31750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―"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">
  <p:cSld name="Picture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540000" y="205978"/>
            <a:ext cx="6343707" cy="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2" name="Google Shape;122;p23"/>
          <p:cNvSpPr txBox="1"/>
          <p:nvPr>
            <p:ph idx="11" type="ftr"/>
          </p:nvPr>
        </p:nvSpPr>
        <p:spPr>
          <a:xfrm>
            <a:off x="540000" y="4785997"/>
            <a:ext cx="403244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8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3"/>
          <p:cNvSpPr txBox="1"/>
          <p:nvPr>
            <p:ph idx="12" type="sldNum"/>
          </p:nvPr>
        </p:nvSpPr>
        <p:spPr>
          <a:xfrm>
            <a:off x="6553200" y="4785997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540000" y="681540"/>
            <a:ext cx="6407150" cy="3563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―"/>
              <a:defRPr/>
            </a:lvl2pPr>
            <a:lvl3pPr indent="-31750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indent="-31750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―"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5" name="Google Shape;125;p23"/>
          <p:cNvSpPr/>
          <p:nvPr>
            <p:ph idx="2" type="pic"/>
          </p:nvPr>
        </p:nvSpPr>
        <p:spPr>
          <a:xfrm>
            <a:off x="540000" y="1215000"/>
            <a:ext cx="8064000" cy="3393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idx="11" type="ftr"/>
          </p:nvPr>
        </p:nvSpPr>
        <p:spPr>
          <a:xfrm>
            <a:off x="467544" y="4731991"/>
            <a:ext cx="410445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8" name="Google Shape;128;p24"/>
          <p:cNvSpPr txBox="1"/>
          <p:nvPr>
            <p:ph idx="12" type="sldNum"/>
          </p:nvPr>
        </p:nvSpPr>
        <p:spPr>
          <a:xfrm>
            <a:off x="6553200" y="4731991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540000" y="205978"/>
            <a:ext cx="6343707" cy="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1" name="Google Shape;131;p25"/>
          <p:cNvSpPr txBox="1"/>
          <p:nvPr>
            <p:ph idx="1" type="body"/>
          </p:nvPr>
        </p:nvSpPr>
        <p:spPr>
          <a:xfrm>
            <a:off x="540000" y="1215000"/>
            <a:ext cx="8100001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―"/>
              <a:defRPr/>
            </a:lvl2pPr>
            <a:lvl3pPr indent="-31750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indent="-31750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―"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2" name="Google Shape;132;p25"/>
          <p:cNvSpPr txBox="1"/>
          <p:nvPr/>
        </p:nvSpPr>
        <p:spPr>
          <a:xfrm>
            <a:off x="7500958" y="4286262"/>
            <a:ext cx="42862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8_Custom Layout">
  <p:cSld name="38_Custom Layou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type="title"/>
          </p:nvPr>
        </p:nvSpPr>
        <p:spPr>
          <a:xfrm>
            <a:off x="540000" y="205978"/>
            <a:ext cx="6343707" cy="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5" name="Google Shape;135;p26"/>
          <p:cNvSpPr txBox="1"/>
          <p:nvPr>
            <p:ph idx="12" type="sldNum"/>
          </p:nvPr>
        </p:nvSpPr>
        <p:spPr>
          <a:xfrm>
            <a:off x="6488906" y="4731991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6" name="Google Shape;136;p26"/>
          <p:cNvSpPr txBox="1"/>
          <p:nvPr>
            <p:ph idx="10" type="dt"/>
          </p:nvPr>
        </p:nvSpPr>
        <p:spPr>
          <a:xfrm>
            <a:off x="0" y="0"/>
            <a:ext cx="2250000" cy="22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7" name="Google Shape;137;p26"/>
          <p:cNvSpPr txBox="1"/>
          <p:nvPr>
            <p:ph idx="1" type="body"/>
          </p:nvPr>
        </p:nvSpPr>
        <p:spPr>
          <a:xfrm>
            <a:off x="540000" y="1215000"/>
            <a:ext cx="6380972" cy="3368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―"/>
              <a:defRPr/>
            </a:lvl2pPr>
            <a:lvl3pPr indent="-31750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indent="-31750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―"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2286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7pPr>
            <a:lvl8pPr indent="-2286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8" name="Google Shape;138;p26"/>
          <p:cNvSpPr txBox="1"/>
          <p:nvPr>
            <p:ph idx="2" type="body"/>
          </p:nvPr>
        </p:nvSpPr>
        <p:spPr>
          <a:xfrm>
            <a:off x="540000" y="681540"/>
            <a:ext cx="6343707" cy="3257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―"/>
              <a:defRPr/>
            </a:lvl2pPr>
            <a:lvl3pPr indent="-31750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indent="-31750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―"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3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254881" y="162954"/>
            <a:ext cx="1528200" cy="603575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3"/>
          <p:cNvSpPr txBox="1"/>
          <p:nvPr>
            <p:ph type="title"/>
          </p:nvPr>
        </p:nvSpPr>
        <p:spPr>
          <a:xfrm>
            <a:off x="540000" y="205978"/>
            <a:ext cx="6343707" cy="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540000" y="1215000"/>
            <a:ext cx="8100001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rgia"/>
              <a:buChar char="―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▪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Georgia"/>
              <a:buChar char="―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540000" y="4731991"/>
            <a:ext cx="405050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88906" y="4731991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0000" y="1026000"/>
            <a:ext cx="8100000" cy="9538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74">
          <p15:clr>
            <a:srgbClr val="F26B43"/>
          </p15:clr>
        </p15:guide>
        <p15:guide id="2" pos="32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type="title"/>
          </p:nvPr>
        </p:nvSpPr>
        <p:spPr>
          <a:xfrm>
            <a:off x="540000" y="1113588"/>
            <a:ext cx="64080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"/>
              <a:t>BIG DATA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6"/>
          <p:cNvSpPr txBox="1"/>
          <p:nvPr>
            <p:ph idx="1" type="body"/>
          </p:nvPr>
        </p:nvSpPr>
        <p:spPr>
          <a:xfrm>
            <a:off x="540000" y="1215000"/>
            <a:ext cx="8082600" cy="3393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-34290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Arial"/>
              <a:buChar char="○"/>
            </a:pPr>
            <a:r>
              <a:rPr lang="en" sz="1800"/>
              <a:t>Implemented in 'create_rtree.py' file.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○"/>
            </a:pPr>
            <a:r>
              <a:rPr lang="en" sz="1800"/>
              <a:t>Nodes in the R-tree contain </a:t>
            </a:r>
            <a:r>
              <a:rPr b="1" lang="en" sz="1800"/>
              <a:t>Minimum Bounding Rectangle (MBR)</a:t>
            </a:r>
            <a:r>
              <a:rPr lang="en" sz="1800"/>
              <a:t> around data points.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○"/>
            </a:pPr>
            <a:r>
              <a:rPr lang="en" sz="1800"/>
              <a:t>If a node exceeds capacity, it splits into two nodes with new MBRs.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○"/>
            </a:pPr>
            <a:r>
              <a:rPr lang="en" sz="1800"/>
              <a:t>Each MBR represents a specific region, allowing efficient querying.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3" name="Google Shape;213;p36"/>
          <p:cNvSpPr txBox="1"/>
          <p:nvPr>
            <p:ph type="title"/>
          </p:nvPr>
        </p:nvSpPr>
        <p:spPr>
          <a:xfrm>
            <a:off x="540000" y="205978"/>
            <a:ext cx="6343800" cy="48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Explanation: R-Tree Construction</a:t>
            </a:r>
            <a:endParaRPr/>
          </a:p>
        </p:txBody>
      </p:sp>
      <p:sp>
        <p:nvSpPr>
          <p:cNvPr id="214" name="Google Shape;214;p36"/>
          <p:cNvSpPr txBox="1"/>
          <p:nvPr>
            <p:ph idx="2" type="body"/>
          </p:nvPr>
        </p:nvSpPr>
        <p:spPr>
          <a:xfrm>
            <a:off x="540000" y="681540"/>
            <a:ext cx="6407100" cy="29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R-Tree Construction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7"/>
          <p:cNvSpPr txBox="1"/>
          <p:nvPr>
            <p:ph idx="1" type="body"/>
          </p:nvPr>
        </p:nvSpPr>
        <p:spPr>
          <a:xfrm>
            <a:off x="540000" y="1215000"/>
            <a:ext cx="8082600" cy="3393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Start search from the root of the R-tree.</a:t>
            </a:r>
            <a:endParaRPr sz="1800"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Prioritize nodes closer to the query point.</a:t>
            </a:r>
            <a:endParaRPr sz="1800"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Only expand nodes if they are closer than the current nearest point.</a:t>
            </a:r>
            <a:endParaRPr sz="1800"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Efficiently finds the closest facility without unnecessary calculations.</a:t>
            </a:r>
            <a:endParaRPr sz="1800"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37"/>
          <p:cNvSpPr txBox="1"/>
          <p:nvPr>
            <p:ph type="title"/>
          </p:nvPr>
        </p:nvSpPr>
        <p:spPr>
          <a:xfrm>
            <a:off x="540000" y="205978"/>
            <a:ext cx="6343800" cy="48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Explanation: Best First Search</a:t>
            </a:r>
            <a:endParaRPr/>
          </a:p>
        </p:txBody>
      </p:sp>
      <p:sp>
        <p:nvSpPr>
          <p:cNvPr id="221" name="Google Shape;221;p37"/>
          <p:cNvSpPr txBox="1"/>
          <p:nvPr>
            <p:ph idx="2" type="body"/>
          </p:nvPr>
        </p:nvSpPr>
        <p:spPr>
          <a:xfrm>
            <a:off x="540000" y="681540"/>
            <a:ext cx="6407100" cy="29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Explanation: Best First Search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8"/>
          <p:cNvSpPr txBox="1"/>
          <p:nvPr>
            <p:ph idx="1" type="body"/>
          </p:nvPr>
        </p:nvSpPr>
        <p:spPr>
          <a:xfrm>
            <a:off x="540000" y="1215000"/>
            <a:ext cx="8082600" cy="3393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-32385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Font typeface="Arial"/>
              <a:buChar char="○"/>
            </a:pPr>
            <a:r>
              <a:rPr lang="en" sz="1800"/>
              <a:t>Divide dataset into two halves based on location.</a:t>
            </a:r>
            <a:endParaRPr sz="18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○"/>
            </a:pPr>
            <a:r>
              <a:rPr lang="en" sz="1800"/>
              <a:t>Build separate R-trees for each half.</a:t>
            </a:r>
            <a:endParaRPr sz="18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○"/>
            </a:pPr>
            <a:r>
              <a:rPr lang="en" sz="1800"/>
              <a:t>For each query, use Best First search on both R-trees, then compare results.</a:t>
            </a:r>
            <a:endParaRPr sz="18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○"/>
            </a:pPr>
            <a:r>
              <a:rPr lang="en" sz="1800"/>
              <a:t>Reduces search space even further, enhancing performance.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38"/>
          <p:cNvSpPr txBox="1"/>
          <p:nvPr>
            <p:ph type="title"/>
          </p:nvPr>
        </p:nvSpPr>
        <p:spPr>
          <a:xfrm>
            <a:off x="540000" y="205978"/>
            <a:ext cx="6343800" cy="48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Divide and Conquer with R-Trees</a:t>
            </a:r>
            <a:endParaRPr/>
          </a:p>
        </p:txBody>
      </p:sp>
      <p:sp>
        <p:nvSpPr>
          <p:cNvPr id="228" name="Google Shape;228;p38"/>
          <p:cNvSpPr txBox="1"/>
          <p:nvPr>
            <p:ph idx="2" type="body"/>
          </p:nvPr>
        </p:nvSpPr>
        <p:spPr>
          <a:xfrm>
            <a:off x="540000" y="681540"/>
            <a:ext cx="6407100" cy="29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Divide and Conquer with R-Trees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9"/>
          <p:cNvSpPr txBox="1"/>
          <p:nvPr>
            <p:ph idx="1" type="body"/>
          </p:nvPr>
        </p:nvSpPr>
        <p:spPr>
          <a:xfrm>
            <a:off x="540000" y="1215000"/>
            <a:ext cx="8082600" cy="3393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-32385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Font typeface="Arial"/>
              <a:buChar char="○"/>
            </a:pPr>
            <a:r>
              <a:rPr lang="en" sz="1800"/>
              <a:t>Each query has a recorded nearest neighbor result using all three methods.</a:t>
            </a:r>
            <a:endParaRPr sz="18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○"/>
            </a:pPr>
            <a:r>
              <a:rPr lang="en" sz="1800"/>
              <a:t>Displayed output format: Query ID, coordinates of nearest facility.</a:t>
            </a:r>
            <a:endParaRPr sz="18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○"/>
            </a:pPr>
            <a:r>
              <a:rPr lang="en" sz="1800"/>
              <a:t>Consistency across methods shows correct identification of nearest neighbor.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39"/>
          <p:cNvSpPr txBox="1"/>
          <p:nvPr>
            <p:ph type="title"/>
          </p:nvPr>
        </p:nvSpPr>
        <p:spPr>
          <a:xfrm>
            <a:off x="540000" y="205978"/>
            <a:ext cx="6343800" cy="48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Nearest Neighbour for each query</a:t>
            </a:r>
            <a:endParaRPr/>
          </a:p>
        </p:txBody>
      </p:sp>
      <p:sp>
        <p:nvSpPr>
          <p:cNvPr id="235" name="Google Shape;235;p39"/>
          <p:cNvSpPr txBox="1"/>
          <p:nvPr>
            <p:ph idx="2" type="body"/>
          </p:nvPr>
        </p:nvSpPr>
        <p:spPr>
          <a:xfrm>
            <a:off x="540000" y="681540"/>
            <a:ext cx="6407100" cy="29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Nearest Neighbor Results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0"/>
          <p:cNvSpPr txBox="1"/>
          <p:nvPr>
            <p:ph idx="1" type="body"/>
          </p:nvPr>
        </p:nvSpPr>
        <p:spPr>
          <a:xfrm>
            <a:off x="540000" y="1215000"/>
            <a:ext cx="8082600" cy="3393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-34290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Arial"/>
              <a:buChar char="○"/>
            </a:pPr>
            <a:r>
              <a:rPr b="1" lang="en" sz="1800"/>
              <a:t>Sequential Scan</a:t>
            </a:r>
            <a:r>
              <a:rPr lang="en" sz="1800"/>
              <a:t>: Slowest for large datasets, though has the least time per query.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○"/>
            </a:pPr>
            <a:r>
              <a:rPr b="1" lang="en" sz="1800"/>
              <a:t>Best First with R-tree</a:t>
            </a:r>
            <a:r>
              <a:rPr lang="en" sz="1800"/>
              <a:t>: Takes longer overall, but scales better with large datasets.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○"/>
            </a:pPr>
            <a:r>
              <a:rPr b="1" lang="en" sz="1800"/>
              <a:t>Divide and Conquer with R-trees</a:t>
            </a:r>
            <a:r>
              <a:rPr lang="en" sz="1800"/>
              <a:t>: Best balance of accuracy and efficiency.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40"/>
          <p:cNvSpPr txBox="1"/>
          <p:nvPr>
            <p:ph type="title"/>
          </p:nvPr>
        </p:nvSpPr>
        <p:spPr>
          <a:xfrm>
            <a:off x="540000" y="205978"/>
            <a:ext cx="6343800" cy="48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Comparison</a:t>
            </a:r>
            <a:endParaRPr/>
          </a:p>
        </p:txBody>
      </p:sp>
      <p:sp>
        <p:nvSpPr>
          <p:cNvPr id="242" name="Google Shape;242;p40"/>
          <p:cNvSpPr txBox="1"/>
          <p:nvPr>
            <p:ph idx="2" type="body"/>
          </p:nvPr>
        </p:nvSpPr>
        <p:spPr>
          <a:xfrm>
            <a:off x="540000" y="681540"/>
            <a:ext cx="6407100" cy="29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Performance Comparison Among the Algorithms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1"/>
          <p:cNvSpPr txBox="1"/>
          <p:nvPr>
            <p:ph idx="1" type="body"/>
          </p:nvPr>
        </p:nvSpPr>
        <p:spPr>
          <a:xfrm>
            <a:off x="540000" y="1215000"/>
            <a:ext cx="8082600" cy="3393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-34290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Arial"/>
              <a:buChar char="○"/>
            </a:pPr>
            <a:r>
              <a:rPr b="1" lang="en" sz="1800"/>
              <a:t>Sequential Scan</a:t>
            </a:r>
            <a:r>
              <a:rPr lang="en" sz="1800"/>
              <a:t>: Total - 6.66 seconds, Average - 0.033 seconds/query.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○"/>
            </a:pPr>
            <a:r>
              <a:rPr b="1" lang="en" sz="1800"/>
              <a:t>Best First</a:t>
            </a:r>
            <a:r>
              <a:rPr lang="en" sz="1800"/>
              <a:t>: Total - 29.43 seconds, Average - 0.147 seconds/query.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○"/>
            </a:pPr>
            <a:r>
              <a:rPr b="1" lang="en" sz="1800"/>
              <a:t>Divide and Conquer</a:t>
            </a:r>
            <a:r>
              <a:rPr lang="en" sz="1800"/>
              <a:t>: Total - 27.72 seconds, Average - 0.139 seconds/query.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○"/>
            </a:pPr>
            <a:r>
              <a:rPr lang="en" sz="1800"/>
              <a:t>Summary: Divide and Conquer method proves most efficient.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41"/>
          <p:cNvSpPr txBox="1"/>
          <p:nvPr>
            <p:ph type="title"/>
          </p:nvPr>
        </p:nvSpPr>
        <p:spPr>
          <a:xfrm>
            <a:off x="540000" y="205978"/>
            <a:ext cx="6343800" cy="48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and Average Times</a:t>
            </a:r>
            <a:endParaRPr/>
          </a:p>
        </p:txBody>
      </p:sp>
      <p:sp>
        <p:nvSpPr>
          <p:cNvPr id="249" name="Google Shape;249;p41"/>
          <p:cNvSpPr txBox="1"/>
          <p:nvPr>
            <p:ph idx="2" type="body"/>
          </p:nvPr>
        </p:nvSpPr>
        <p:spPr>
          <a:xfrm>
            <a:off x="540000" y="681540"/>
            <a:ext cx="6407100" cy="29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Running Times (Total and Average)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2"/>
          <p:cNvSpPr txBox="1"/>
          <p:nvPr>
            <p:ph idx="1" type="body"/>
          </p:nvPr>
        </p:nvSpPr>
        <p:spPr>
          <a:xfrm>
            <a:off x="540000" y="1215000"/>
            <a:ext cx="8082600" cy="3393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/>
              <a:t>Summary of Methods</a:t>
            </a:r>
            <a:r>
              <a:rPr lang="en" sz="1800"/>
              <a:t>: Each method has advantages and disadvantages.</a:t>
            </a:r>
            <a:endParaRPr sz="1800"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/>
              <a:t>Sequential Scan</a:t>
            </a:r>
            <a:r>
              <a:rPr lang="en" sz="1800"/>
              <a:t>: Simple but not scalable.</a:t>
            </a:r>
            <a:endParaRPr sz="1800"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/>
              <a:t>Best First with R-tree</a:t>
            </a:r>
            <a:r>
              <a:rPr lang="en" sz="1800"/>
              <a:t>: Efficient, good for larger datasets.</a:t>
            </a:r>
            <a:endParaRPr sz="1800"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/>
              <a:t>Divide and Conquer with R-trees</a:t>
            </a:r>
            <a:r>
              <a:rPr lang="en" sz="1800"/>
              <a:t>: Combines R-trees and subspace division, offering best performance.</a:t>
            </a:r>
            <a:endParaRPr sz="1800"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Conclusion: Divide and Conquer method is best for large datasets and real-world applications.</a:t>
            </a:r>
            <a:endParaRPr sz="1800"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42"/>
          <p:cNvSpPr txBox="1"/>
          <p:nvPr>
            <p:ph type="title"/>
          </p:nvPr>
        </p:nvSpPr>
        <p:spPr>
          <a:xfrm>
            <a:off x="540000" y="205978"/>
            <a:ext cx="6343800" cy="48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Closing of Task 1</a:t>
            </a:r>
            <a:endParaRPr/>
          </a:p>
        </p:txBody>
      </p:sp>
      <p:sp>
        <p:nvSpPr>
          <p:cNvPr id="256" name="Google Shape;256;p42"/>
          <p:cNvSpPr txBox="1"/>
          <p:nvPr>
            <p:ph idx="2" type="body"/>
          </p:nvPr>
        </p:nvSpPr>
        <p:spPr>
          <a:xfrm>
            <a:off x="540000" y="681540"/>
            <a:ext cx="6407100" cy="29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3"/>
          <p:cNvSpPr txBox="1"/>
          <p:nvPr>
            <p:ph idx="1" type="body"/>
          </p:nvPr>
        </p:nvSpPr>
        <p:spPr>
          <a:xfrm>
            <a:off x="4206308" y="4637457"/>
            <a:ext cx="4329600" cy="2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b="1" lang="en" sz="1000"/>
              <a:t>Mohammad Marzan Rahman- 45853789</a:t>
            </a:r>
            <a:endParaRPr b="1" sz="1000"/>
          </a:p>
        </p:txBody>
      </p:sp>
      <p:sp>
        <p:nvSpPr>
          <p:cNvPr id="262" name="Google Shape;262;p43"/>
          <p:cNvSpPr txBox="1"/>
          <p:nvPr>
            <p:ph type="title"/>
          </p:nvPr>
        </p:nvSpPr>
        <p:spPr>
          <a:xfrm>
            <a:off x="4229340" y="2031690"/>
            <a:ext cx="42492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"/>
              <a:t>Task 2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4"/>
          <p:cNvSpPr txBox="1"/>
          <p:nvPr>
            <p:ph type="title"/>
          </p:nvPr>
        </p:nvSpPr>
        <p:spPr>
          <a:xfrm>
            <a:off x="540000" y="205978"/>
            <a:ext cx="6343707" cy="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2600">
                <a:latin typeface="Impact"/>
                <a:ea typeface="Impact"/>
                <a:cs typeface="Impact"/>
                <a:sym typeface="Impact"/>
              </a:rPr>
              <a:t>Skyline Search Algorithms</a:t>
            </a:r>
            <a:endParaRPr sz="39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68" name="Google Shape;268;p44"/>
          <p:cNvSpPr txBox="1"/>
          <p:nvPr>
            <p:ph idx="11" type="ftr"/>
          </p:nvPr>
        </p:nvSpPr>
        <p:spPr>
          <a:xfrm>
            <a:off x="540000" y="4785997"/>
            <a:ext cx="403244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OFFICE | FACULTY | DEPARTMENT</a:t>
            </a:r>
            <a:endParaRPr/>
          </a:p>
        </p:txBody>
      </p:sp>
      <p:sp>
        <p:nvSpPr>
          <p:cNvPr id="269" name="Google Shape;269;p44"/>
          <p:cNvSpPr txBox="1"/>
          <p:nvPr>
            <p:ph idx="12" type="sldNum"/>
          </p:nvPr>
        </p:nvSpPr>
        <p:spPr>
          <a:xfrm>
            <a:off x="6553200" y="4785997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70" name="Google Shape;270;p44"/>
          <p:cNvGraphicFramePr/>
          <p:nvPr/>
        </p:nvGraphicFramePr>
        <p:xfrm>
          <a:off x="548878" y="120077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{8CDDB795-9818-4682-848E-C9653017CE85}</a:tableStyleId>
              </a:tblPr>
              <a:tblGrid>
                <a:gridCol w="4033025"/>
                <a:gridCol w="4033025"/>
              </a:tblGrid>
              <a:tr h="479875">
                <a:tc>
                  <a:txBody>
                    <a:bodyPr/>
                    <a:lstStyle/>
                    <a:p>
                      <a:pPr indent="0" lvl="0" marL="5461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Project Overview </a:t>
                      </a:r>
                      <a:endParaRPr sz="1100"/>
                    </a:p>
                  </a:txBody>
                  <a:tcPr marT="35100" marB="70200" marR="68600" marL="686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7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096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Program Design</a:t>
                      </a:r>
                      <a:endParaRPr sz="1100"/>
                    </a:p>
                  </a:txBody>
                  <a:tcPr marT="35100" marB="70200" marR="68600" marL="68600" anchor="ctr">
                    <a:lnL cap="flat" cmpd="sng" w="57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7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2716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/>
                        <a:t>Goal: Find homes that aren’t overshadowed by others, known as the skyline.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/>
                        <a:t>Each home has an ID, cost (x), and size (y).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/>
                        <a:t>A home is part of the skyline if it’s not dominated by any other (i.e., cheaper or larger).</a:t>
                      </a:r>
                      <a:endParaRPr sz="12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/>
                    </a:p>
                    <a:p>
                      <a:pPr indent="-152400" lvl="0" marL="2159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54000" marB="89100" marR="68600" marL="686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7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7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/>
                        <a:t>Three algorithms used:</a:t>
                      </a:r>
                      <a:endParaRPr sz="1200"/>
                    </a:p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AutoNum type="arabicPeriod"/>
                      </a:pPr>
                      <a:r>
                        <a:rPr lang="en" sz="1200"/>
                        <a:t>Sequential Scan Method.</a:t>
                      </a:r>
                      <a:endParaRPr sz="1200"/>
                    </a:p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AutoNum type="arabicPeriod"/>
                      </a:pPr>
                      <a:r>
                        <a:rPr lang="en" sz="1200"/>
                        <a:t>Branch and Bound Skyline (BBS) Algorithm.</a:t>
                      </a:r>
                      <a:endParaRPr sz="1200"/>
                    </a:p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AutoNum type="arabicPeriod"/>
                      </a:pPr>
                      <a:r>
                        <a:rPr lang="en" sz="1200"/>
                        <a:t>BBS with Divide-and-Conquer.</a:t>
                      </a:r>
                      <a:endParaRPr sz="1200"/>
                    </a:p>
                    <a:p>
                      <a:pPr indent="0" lvl="0" marL="0" marR="0" rtl="0" algn="l"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/>
                    </a:p>
                    <a:p>
                      <a:pPr indent="-152400" lvl="0" marL="2159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-152400" lvl="0" marL="2159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54000" marB="89100" marR="68600" marL="68600">
                    <a:lnL cap="flat" cmpd="sng" w="57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7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7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</a:tbl>
          </a:graphicData>
        </a:graphic>
      </p:graphicFrame>
      <p:pic>
        <p:nvPicPr>
          <p:cNvPr id="271" name="Google Shape;271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34173" y="1254507"/>
            <a:ext cx="368669" cy="3686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3647" y="1254507"/>
            <a:ext cx="368669" cy="3686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5"/>
          <p:cNvSpPr txBox="1"/>
          <p:nvPr>
            <p:ph type="title"/>
          </p:nvPr>
        </p:nvSpPr>
        <p:spPr>
          <a:xfrm>
            <a:off x="540000" y="205978"/>
            <a:ext cx="63438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2600">
                <a:latin typeface="Impact"/>
                <a:ea typeface="Impact"/>
                <a:cs typeface="Impact"/>
                <a:sym typeface="Impact"/>
              </a:rPr>
              <a:t>Skyline Search Algorithms</a:t>
            </a:r>
            <a:endParaRPr sz="39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78" name="Google Shape;278;p45"/>
          <p:cNvSpPr txBox="1"/>
          <p:nvPr>
            <p:ph idx="11" type="ftr"/>
          </p:nvPr>
        </p:nvSpPr>
        <p:spPr>
          <a:xfrm>
            <a:off x="540000" y="4785997"/>
            <a:ext cx="4032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OFFICE | FACULTY | DEPARTMENT</a:t>
            </a:r>
            <a:endParaRPr/>
          </a:p>
        </p:txBody>
      </p:sp>
      <p:sp>
        <p:nvSpPr>
          <p:cNvPr id="279" name="Google Shape;279;p45"/>
          <p:cNvSpPr txBox="1"/>
          <p:nvPr>
            <p:ph idx="12" type="sldNum"/>
          </p:nvPr>
        </p:nvSpPr>
        <p:spPr>
          <a:xfrm>
            <a:off x="6553200" y="4785997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80" name="Google Shape;280;p45"/>
          <p:cNvGraphicFramePr/>
          <p:nvPr/>
        </p:nvGraphicFramePr>
        <p:xfrm>
          <a:off x="548878" y="120077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{8CDDB795-9818-4682-848E-C9653017CE85}</a:tableStyleId>
              </a:tblPr>
              <a:tblGrid>
                <a:gridCol w="4033025"/>
                <a:gridCol w="4033025"/>
              </a:tblGrid>
              <a:tr h="479875">
                <a:tc>
                  <a:txBody>
                    <a:bodyPr/>
                    <a:lstStyle/>
                    <a:p>
                      <a:pPr indent="0" lvl="0" marL="5461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300"/>
                        <a:t>Sequential Scan Method</a:t>
                      </a:r>
                      <a:r>
                        <a:rPr lang="en" sz="1200"/>
                        <a:t> </a:t>
                      </a:r>
                      <a:endParaRPr sz="1100"/>
                    </a:p>
                  </a:txBody>
                  <a:tcPr marT="35100" marB="70200" marR="68600" marL="686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7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096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How I Implemented Sequential Scan </a:t>
                      </a:r>
                      <a:endParaRPr sz="1100"/>
                    </a:p>
                  </a:txBody>
                  <a:tcPr marT="35100" marB="70200" marR="68600" marL="68600" anchor="ctr">
                    <a:lnL cap="flat" cmpd="sng" w="57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7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2716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Simple approach: Check each home to see if it’s dominated by any other.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Retain homes that aren’t outperformed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Effective but slow for larger datasets due to many comparisons.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2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/>
                    </a:p>
                    <a:p>
                      <a:pPr indent="-152400" lvl="0" marL="2159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54000" marB="89100" marR="68600" marL="686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7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7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Created a loop to compare each point.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Homes not dominated were added to the skyline list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Final step: sort skyline by cost (ascending) and size (descending).</a:t>
                      </a:r>
                      <a:endParaRPr sz="1200"/>
                    </a:p>
                    <a:p>
                      <a:pPr indent="0" lvl="0" marL="0" marR="0" rtl="0" algn="l"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/>
                    </a:p>
                    <a:p>
                      <a:pPr indent="-152400" lvl="0" marL="2159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-152400" lvl="0" marL="2159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54000" marB="89100" marR="68600" marL="68600">
                    <a:lnL cap="flat" cmpd="sng" w="57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7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7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</a:tbl>
          </a:graphicData>
        </a:graphic>
      </p:graphicFrame>
      <p:pic>
        <p:nvPicPr>
          <p:cNvPr id="281" name="Google Shape;281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34172" y="1254507"/>
            <a:ext cx="368669" cy="3686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3647" y="1254507"/>
            <a:ext cx="368669" cy="3686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/>
          <p:nvPr>
            <p:ph type="title"/>
          </p:nvPr>
        </p:nvSpPr>
        <p:spPr>
          <a:xfrm>
            <a:off x="540000" y="205978"/>
            <a:ext cx="6343707" cy="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"/>
              <a:t>Our Team </a:t>
            </a:r>
            <a:endParaRPr/>
          </a:p>
        </p:txBody>
      </p:sp>
      <p:sp>
        <p:nvSpPr>
          <p:cNvPr id="149" name="Google Shape;149;p28"/>
          <p:cNvSpPr txBox="1"/>
          <p:nvPr>
            <p:ph idx="11" type="ftr"/>
          </p:nvPr>
        </p:nvSpPr>
        <p:spPr>
          <a:xfrm>
            <a:off x="540000" y="4785997"/>
            <a:ext cx="403244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OFFICE | FACULTY | DEPARTMENT</a:t>
            </a:r>
            <a:endParaRPr/>
          </a:p>
        </p:txBody>
      </p:sp>
      <p:sp>
        <p:nvSpPr>
          <p:cNvPr id="150" name="Google Shape;150;p28"/>
          <p:cNvSpPr txBox="1"/>
          <p:nvPr>
            <p:ph idx="12" type="sldNum"/>
          </p:nvPr>
        </p:nvSpPr>
        <p:spPr>
          <a:xfrm>
            <a:off x="6553200" y="4785997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1" name="Google Shape;151;p28"/>
          <p:cNvSpPr txBox="1"/>
          <p:nvPr/>
        </p:nvSpPr>
        <p:spPr>
          <a:xfrm>
            <a:off x="1140422" y="1800138"/>
            <a:ext cx="1939200" cy="1877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Coordinator- Muntasir Md Nafis</a:t>
            </a:r>
            <a:endParaRPr sz="12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ID: 48312932</a:t>
            </a:r>
            <a:endParaRPr sz="12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[Task 1]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52" name="Google Shape;152;p28"/>
          <p:cNvSpPr txBox="1"/>
          <p:nvPr/>
        </p:nvSpPr>
        <p:spPr>
          <a:xfrm>
            <a:off x="3484975" y="1800150"/>
            <a:ext cx="2167500" cy="1877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Mohammad Marzan Rahman </a:t>
            </a:r>
            <a:endParaRPr sz="12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ID: 45853789</a:t>
            </a:r>
            <a:endParaRPr sz="12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[Task 2]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53" name="Google Shape;153;p28"/>
          <p:cNvSpPr txBox="1"/>
          <p:nvPr/>
        </p:nvSpPr>
        <p:spPr>
          <a:xfrm>
            <a:off x="5866422" y="1800138"/>
            <a:ext cx="1939200" cy="1877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Ridwan Bin Khalid </a:t>
            </a:r>
            <a:endParaRPr sz="12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ID: 48457515</a:t>
            </a:r>
            <a:endParaRPr sz="12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[Report]</a:t>
            </a:r>
            <a:endParaRPr sz="1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6"/>
          <p:cNvSpPr txBox="1"/>
          <p:nvPr>
            <p:ph type="title"/>
          </p:nvPr>
        </p:nvSpPr>
        <p:spPr>
          <a:xfrm>
            <a:off x="540000" y="205978"/>
            <a:ext cx="63438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2600">
                <a:latin typeface="Impact"/>
                <a:ea typeface="Impact"/>
                <a:cs typeface="Impact"/>
                <a:sym typeface="Impact"/>
              </a:rPr>
              <a:t>Skyline Search Algorithms</a:t>
            </a:r>
            <a:endParaRPr sz="39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88" name="Google Shape;288;p46"/>
          <p:cNvSpPr txBox="1"/>
          <p:nvPr>
            <p:ph idx="11" type="ftr"/>
          </p:nvPr>
        </p:nvSpPr>
        <p:spPr>
          <a:xfrm>
            <a:off x="540000" y="4785997"/>
            <a:ext cx="4032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OFFICE | FACULTY | DEPARTMENT</a:t>
            </a:r>
            <a:endParaRPr/>
          </a:p>
        </p:txBody>
      </p:sp>
      <p:sp>
        <p:nvSpPr>
          <p:cNvPr id="289" name="Google Shape;289;p46"/>
          <p:cNvSpPr txBox="1"/>
          <p:nvPr>
            <p:ph idx="12" type="sldNum"/>
          </p:nvPr>
        </p:nvSpPr>
        <p:spPr>
          <a:xfrm>
            <a:off x="6553200" y="4785997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90" name="Google Shape;290;p46"/>
          <p:cNvGraphicFramePr/>
          <p:nvPr/>
        </p:nvGraphicFramePr>
        <p:xfrm>
          <a:off x="548878" y="120077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{8CDDB795-9818-4682-848E-C9653017CE85}</a:tableStyleId>
              </a:tblPr>
              <a:tblGrid>
                <a:gridCol w="4033025"/>
                <a:gridCol w="4033025"/>
              </a:tblGrid>
              <a:tr h="479875">
                <a:tc>
                  <a:txBody>
                    <a:bodyPr/>
                    <a:lstStyle/>
                    <a:p>
                      <a:pPr indent="0" lvl="0" marL="5461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Branch and Bound Skyline (BBS) Algorithm</a:t>
                      </a:r>
                      <a:endParaRPr sz="1100"/>
                    </a:p>
                  </a:txBody>
                  <a:tcPr marT="35100" marB="70200" marR="68600" marL="686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7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096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How I Implemented BBS</a:t>
                      </a:r>
                      <a:endParaRPr sz="1100"/>
                    </a:p>
                  </a:txBody>
                  <a:tcPr marT="35100" marB="70200" marR="68600" marL="68600" anchor="ctr">
                    <a:lnL cap="flat" cmpd="sng" w="57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7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2716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3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Utilizes an R-tree for spatial organization.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R-tree helps skip irrelevant areas.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Speeds up checks by evaluating Minimum Bounding Rectangles (MBRs).</a:t>
                      </a:r>
                      <a:endParaRPr sz="1100"/>
                    </a:p>
                    <a:p>
                      <a:pPr indent="-152400" lvl="0" marL="215900" marR="0" rtl="0" algn="l"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54000" marB="89100" marR="68600" marL="686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7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7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40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t/>
                      </a:r>
                      <a:endParaRPr b="1" sz="13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Nodes in R-tree hold data points or child nodes.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Balanced splitting strategy when nodes overflow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Evaluate MBRs; dive deeper if relevant, skip if not.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54000" marB="89100" marR="68600" marL="68600">
                    <a:lnL cap="flat" cmpd="sng" w="57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7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7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</a:tbl>
          </a:graphicData>
        </a:graphic>
      </p:graphicFrame>
      <p:pic>
        <p:nvPicPr>
          <p:cNvPr id="291" name="Google Shape;291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34172" y="1254507"/>
            <a:ext cx="368669" cy="3686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3647" y="1254507"/>
            <a:ext cx="368669" cy="3686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7"/>
          <p:cNvSpPr txBox="1"/>
          <p:nvPr>
            <p:ph type="title"/>
          </p:nvPr>
        </p:nvSpPr>
        <p:spPr>
          <a:xfrm>
            <a:off x="540000" y="205978"/>
            <a:ext cx="63438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2600">
                <a:latin typeface="Impact"/>
                <a:ea typeface="Impact"/>
                <a:cs typeface="Impact"/>
                <a:sym typeface="Impact"/>
              </a:rPr>
              <a:t>Skyline Search Algorithms</a:t>
            </a:r>
            <a:endParaRPr sz="39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98" name="Google Shape;298;p47"/>
          <p:cNvSpPr txBox="1"/>
          <p:nvPr>
            <p:ph idx="11" type="ftr"/>
          </p:nvPr>
        </p:nvSpPr>
        <p:spPr>
          <a:xfrm>
            <a:off x="540000" y="4785997"/>
            <a:ext cx="4032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OFFICE | FACULTY | DEPARTMENT</a:t>
            </a:r>
            <a:endParaRPr/>
          </a:p>
        </p:txBody>
      </p:sp>
      <p:sp>
        <p:nvSpPr>
          <p:cNvPr id="299" name="Google Shape;299;p47"/>
          <p:cNvSpPr txBox="1"/>
          <p:nvPr>
            <p:ph idx="12" type="sldNum"/>
          </p:nvPr>
        </p:nvSpPr>
        <p:spPr>
          <a:xfrm>
            <a:off x="6553200" y="4785997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300" name="Google Shape;300;p47"/>
          <p:cNvGraphicFramePr/>
          <p:nvPr/>
        </p:nvGraphicFramePr>
        <p:xfrm>
          <a:off x="548878" y="120077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{8CDDB795-9818-4682-848E-C9653017CE85}</a:tableStyleId>
              </a:tblPr>
              <a:tblGrid>
                <a:gridCol w="4033025"/>
                <a:gridCol w="4033025"/>
              </a:tblGrid>
              <a:tr h="479875">
                <a:tc>
                  <a:txBody>
                    <a:bodyPr/>
                    <a:lstStyle/>
                    <a:p>
                      <a:pPr indent="0" lvl="0" marL="5461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BBS with Divide-and-Conquer</a:t>
                      </a:r>
                      <a:endParaRPr sz="1100"/>
                    </a:p>
                  </a:txBody>
                  <a:tcPr marT="35100" marB="70200" marR="68600" marL="686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7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096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Implementation of Divide-and-Conquer</a:t>
                      </a:r>
                      <a:endParaRPr sz="1100"/>
                    </a:p>
                  </a:txBody>
                  <a:tcPr marT="35100" marB="70200" marR="68600" marL="68600" anchor="ctr">
                    <a:lnL cap="flat" cmpd="sng" w="57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7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2716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3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Split dataset into halves (cost/size).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Run BBS on each half and combine skylines.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Useful for large datasets but adds merging overhead.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/>
                    </a:p>
                    <a:p>
                      <a:pPr indent="-152400" lvl="0" marL="2159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54000" marB="89100" marR="68600" marL="686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7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7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3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Dataset sorted by cost, divided in half.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R-trees built for each subspace; BBS run on each.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Merging step to remove redundant points.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/>
                    </a:p>
                    <a:p>
                      <a:pPr indent="-152400" lvl="0" marL="2159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-152400" lvl="0" marL="2159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54000" marB="89100" marR="68600" marL="68600">
                    <a:lnL cap="flat" cmpd="sng" w="57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7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7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</a:tbl>
          </a:graphicData>
        </a:graphic>
      </p:graphicFrame>
      <p:pic>
        <p:nvPicPr>
          <p:cNvPr id="301" name="Google Shape;301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34172" y="1254507"/>
            <a:ext cx="368669" cy="3686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3647" y="1254507"/>
            <a:ext cx="368669" cy="3686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8"/>
          <p:cNvSpPr txBox="1"/>
          <p:nvPr>
            <p:ph type="title"/>
          </p:nvPr>
        </p:nvSpPr>
        <p:spPr>
          <a:xfrm>
            <a:off x="540000" y="205978"/>
            <a:ext cx="6343707" cy="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Results and Outputs</a:t>
            </a:r>
            <a:endParaRPr/>
          </a:p>
        </p:txBody>
      </p:sp>
      <p:sp>
        <p:nvSpPr>
          <p:cNvPr id="308" name="Google Shape;308;p48"/>
          <p:cNvSpPr txBox="1"/>
          <p:nvPr>
            <p:ph idx="1" type="body"/>
          </p:nvPr>
        </p:nvSpPr>
        <p:spPr>
          <a:xfrm>
            <a:off x="540000" y="1215000"/>
            <a:ext cx="3919708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Sequential Scan: e.g., ID 74464 (Cost: 300.0, Size: 790.74),1.9445 seconds</a:t>
            </a:r>
            <a:endParaRPr sz="11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BBS Algorithm: Same Results, faster (0.0106 seconds).</a:t>
            </a:r>
            <a:endParaRPr sz="11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BBS with Divide-and-Conquer: Consistent Results, much slower (21.4461 seconds).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9" name="Google Shape;309;p48"/>
          <p:cNvSpPr txBox="1"/>
          <p:nvPr>
            <p:ph idx="11" type="ftr"/>
          </p:nvPr>
        </p:nvSpPr>
        <p:spPr>
          <a:xfrm>
            <a:off x="540000" y="4785997"/>
            <a:ext cx="403244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OFFICE | FACULTY | DEPARTMENT</a:t>
            </a:r>
            <a:endParaRPr/>
          </a:p>
        </p:txBody>
      </p:sp>
      <p:sp>
        <p:nvSpPr>
          <p:cNvPr id="310" name="Google Shape;310;p48"/>
          <p:cNvSpPr txBox="1"/>
          <p:nvPr>
            <p:ph idx="12" type="sldNum"/>
          </p:nvPr>
        </p:nvSpPr>
        <p:spPr>
          <a:xfrm>
            <a:off x="6553200" y="4785997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1" name="Google Shape;311;p48"/>
          <p:cNvSpPr txBox="1"/>
          <p:nvPr>
            <p:ph idx="2" type="body"/>
          </p:nvPr>
        </p:nvSpPr>
        <p:spPr>
          <a:xfrm>
            <a:off x="540000" y="681540"/>
            <a:ext cx="6407150" cy="3190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312" name="Google Shape;312;p48"/>
          <p:cNvSpPr txBox="1"/>
          <p:nvPr/>
        </p:nvSpPr>
        <p:spPr>
          <a:xfrm>
            <a:off x="-1941808" y="915023"/>
            <a:ext cx="1776844" cy="2146742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343833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COMBINE TEXT AND GRAPHIC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 column content slide allows you to combine both text and graphic.</a:t>
            </a:r>
            <a:endParaRPr sz="1100"/>
          </a:p>
          <a:p>
            <a:pPr indent="-171450" lvl="0" marL="177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AutoNum type="arabicPeriod"/>
            </a:pPr>
            <a:r>
              <a:rPr lang="en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text to one of the placeholders</a:t>
            </a:r>
            <a:endParaRPr sz="1100"/>
          </a:p>
          <a:p>
            <a:pPr indent="-171450" lvl="0" marL="177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AutoNum type="arabicPeriod"/>
            </a:pPr>
            <a:r>
              <a:rPr lang="en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the other placeholder click on the first icon on the second row to browse for a graphic.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3" name="Google Shape;313;p48"/>
          <p:cNvPicPr preferRelativeResize="0"/>
          <p:nvPr/>
        </p:nvPicPr>
        <p:blipFill rotWithShape="1">
          <a:blip r:embed="rId3">
            <a:alphaModFix/>
          </a:blip>
          <a:srcRect b="35732" l="0" r="62075" t="0"/>
          <a:stretch/>
        </p:blipFill>
        <p:spPr>
          <a:xfrm>
            <a:off x="4612100" y="1153025"/>
            <a:ext cx="4334074" cy="3662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9"/>
          <p:cNvSpPr txBox="1"/>
          <p:nvPr>
            <p:ph type="title"/>
          </p:nvPr>
        </p:nvSpPr>
        <p:spPr>
          <a:xfrm>
            <a:off x="540000" y="205978"/>
            <a:ext cx="63438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2600">
                <a:latin typeface="Impact"/>
                <a:ea typeface="Impact"/>
                <a:cs typeface="Impact"/>
                <a:sym typeface="Impact"/>
              </a:rPr>
              <a:t>Skyline Search Algorithms</a:t>
            </a:r>
            <a:endParaRPr sz="39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319" name="Google Shape;319;p49"/>
          <p:cNvSpPr txBox="1"/>
          <p:nvPr>
            <p:ph idx="11" type="ftr"/>
          </p:nvPr>
        </p:nvSpPr>
        <p:spPr>
          <a:xfrm>
            <a:off x="540000" y="4785997"/>
            <a:ext cx="4032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OFFICE | FACULTY | DEPARTMENT</a:t>
            </a:r>
            <a:endParaRPr/>
          </a:p>
        </p:txBody>
      </p:sp>
      <p:sp>
        <p:nvSpPr>
          <p:cNvPr id="320" name="Google Shape;320;p49"/>
          <p:cNvSpPr txBox="1"/>
          <p:nvPr>
            <p:ph idx="12" type="sldNum"/>
          </p:nvPr>
        </p:nvSpPr>
        <p:spPr>
          <a:xfrm>
            <a:off x="6553200" y="4785997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321" name="Google Shape;321;p49"/>
          <p:cNvGraphicFramePr/>
          <p:nvPr/>
        </p:nvGraphicFramePr>
        <p:xfrm>
          <a:off x="548878" y="120077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{8CDDB795-9818-4682-848E-C9653017CE85}</a:tableStyleId>
              </a:tblPr>
              <a:tblGrid>
                <a:gridCol w="4033025"/>
                <a:gridCol w="4033025"/>
              </a:tblGrid>
              <a:tr h="479875">
                <a:tc>
                  <a:txBody>
                    <a:bodyPr/>
                    <a:lstStyle/>
                    <a:p>
                      <a:pPr indent="0" lvl="0" marL="5461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Key Observations </a:t>
                      </a:r>
                      <a:endParaRPr sz="1100"/>
                    </a:p>
                  </a:txBody>
                  <a:tcPr marT="35100" marB="70200" marR="68600" marL="686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7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096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Challenges and Solutions </a:t>
                      </a:r>
                      <a:endParaRPr sz="1100"/>
                    </a:p>
                  </a:txBody>
                  <a:tcPr marT="35100" marB="70200" marR="68600" marL="68600" anchor="ctr">
                    <a:lnL cap="flat" cmpd="sng" w="57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7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2716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3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Sequential Scan: Reliable, simple, but slow for larger datasets.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BBS: Fastest, best for practical use.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BBS with Divide-and-Conquer: Good for very large datasets but more complex.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/>
                    </a:p>
                    <a:p>
                      <a:pPr indent="-152400" lvl="0" marL="2159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54000" marB="89100" marR="68600" marL="686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7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7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3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Managing R-tree splits: Used balanced splitting to minimize node perimeter.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Ensured accurate dominance checks through rigorous testing.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-152400" lvl="0" marL="2159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-152400" lvl="0" marL="2159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54000" marB="89100" marR="68600" marL="68600">
                    <a:lnL cap="flat" cmpd="sng" w="57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7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7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</a:tbl>
          </a:graphicData>
        </a:graphic>
      </p:graphicFrame>
      <p:pic>
        <p:nvPicPr>
          <p:cNvPr id="322" name="Google Shape;322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34172" y="1254507"/>
            <a:ext cx="368669" cy="3686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3647" y="1254507"/>
            <a:ext cx="368669" cy="3686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0"/>
          <p:cNvSpPr txBox="1"/>
          <p:nvPr>
            <p:ph type="title"/>
          </p:nvPr>
        </p:nvSpPr>
        <p:spPr>
          <a:xfrm>
            <a:off x="540000" y="205978"/>
            <a:ext cx="63438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2600">
                <a:latin typeface="Impact"/>
                <a:ea typeface="Impact"/>
                <a:cs typeface="Impact"/>
                <a:sym typeface="Impact"/>
              </a:rPr>
              <a:t>Skyline Search Algorithms</a:t>
            </a:r>
            <a:endParaRPr sz="39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329" name="Google Shape;329;p50"/>
          <p:cNvSpPr txBox="1"/>
          <p:nvPr>
            <p:ph idx="11" type="ftr"/>
          </p:nvPr>
        </p:nvSpPr>
        <p:spPr>
          <a:xfrm>
            <a:off x="540000" y="4785997"/>
            <a:ext cx="4032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OFFICE | FACULTY | DEPARTMENT</a:t>
            </a:r>
            <a:endParaRPr/>
          </a:p>
        </p:txBody>
      </p:sp>
      <p:sp>
        <p:nvSpPr>
          <p:cNvPr id="330" name="Google Shape;330;p50"/>
          <p:cNvSpPr txBox="1"/>
          <p:nvPr>
            <p:ph idx="12" type="sldNum"/>
          </p:nvPr>
        </p:nvSpPr>
        <p:spPr>
          <a:xfrm>
            <a:off x="6553200" y="4785997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331" name="Google Shape;331;p50"/>
          <p:cNvGraphicFramePr/>
          <p:nvPr/>
        </p:nvGraphicFramePr>
        <p:xfrm>
          <a:off x="548878" y="120077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{8CDDB795-9818-4682-848E-C9653017CE85}</a:tableStyleId>
              </a:tblPr>
              <a:tblGrid>
                <a:gridCol w="4033025"/>
                <a:gridCol w="4033025"/>
              </a:tblGrid>
              <a:tr h="479875">
                <a:tc>
                  <a:txBody>
                    <a:bodyPr/>
                    <a:lstStyle/>
                    <a:p>
                      <a:pPr indent="0" lvl="0" marL="5461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Future of Work </a:t>
                      </a:r>
                      <a:endParaRPr sz="1100"/>
                    </a:p>
                  </a:txBody>
                  <a:tcPr marT="35100" marB="70200" marR="68600" marL="686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7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096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Conclusion </a:t>
                      </a:r>
                      <a:endParaRPr sz="1100"/>
                    </a:p>
                  </a:txBody>
                  <a:tcPr marT="35100" marB="70200" marR="68600" marL="68600" anchor="ctr">
                    <a:lnL cap="flat" cmpd="sng" w="57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7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2716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3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Optimize Divide-and-Conquer by parallel processing.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Develop a visual interface for better user interaction.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-152400" lvl="0" marL="2159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54000" marB="89100" marR="68600" marL="686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7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7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Implemented and compared Sequential Scan, BBS, and BBS with Divide-and-Conquer.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BBS stood out for efficiency; others offered unique insights.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/>
                    </a:p>
                    <a:p>
                      <a:pPr indent="-152400" lvl="0" marL="2159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-152400" lvl="0" marL="2159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54000" marB="89100" marR="68600" marL="68600">
                    <a:lnL cap="flat" cmpd="sng" w="57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7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7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</a:tbl>
          </a:graphicData>
        </a:graphic>
      </p:graphicFrame>
      <p:pic>
        <p:nvPicPr>
          <p:cNvPr id="332" name="Google Shape;332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34172" y="1254507"/>
            <a:ext cx="368669" cy="3686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3647" y="1254507"/>
            <a:ext cx="368669" cy="3686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1"/>
          <p:cNvSpPr txBox="1"/>
          <p:nvPr>
            <p:ph idx="1" type="body"/>
          </p:nvPr>
        </p:nvSpPr>
        <p:spPr>
          <a:xfrm>
            <a:off x="4206308" y="4637457"/>
            <a:ext cx="4329600" cy="20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b="1" lang="en" sz="1050"/>
              <a:t>Ridwan Bin Khalid-48457515</a:t>
            </a:r>
            <a:endParaRPr b="1" sz="1050"/>
          </a:p>
        </p:txBody>
      </p:sp>
      <p:sp>
        <p:nvSpPr>
          <p:cNvPr id="339" name="Google Shape;339;p51"/>
          <p:cNvSpPr txBox="1"/>
          <p:nvPr>
            <p:ph type="title"/>
          </p:nvPr>
        </p:nvSpPr>
        <p:spPr>
          <a:xfrm>
            <a:off x="4229340" y="2031690"/>
            <a:ext cx="4249200" cy="48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3 - Report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2"/>
          <p:cNvSpPr txBox="1"/>
          <p:nvPr>
            <p:ph idx="1" type="body"/>
          </p:nvPr>
        </p:nvSpPr>
        <p:spPr>
          <a:xfrm>
            <a:off x="4206308" y="4637457"/>
            <a:ext cx="4329600" cy="20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52"/>
          <p:cNvSpPr txBox="1"/>
          <p:nvPr>
            <p:ph type="title"/>
          </p:nvPr>
        </p:nvSpPr>
        <p:spPr>
          <a:xfrm>
            <a:off x="4229340" y="2031690"/>
            <a:ext cx="4249200" cy="48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Requirements</a:t>
            </a:r>
            <a:endParaRPr/>
          </a:p>
        </p:txBody>
      </p:sp>
      <p:sp>
        <p:nvSpPr>
          <p:cNvPr id="346" name="Google Shape;346;p52"/>
          <p:cNvSpPr txBox="1"/>
          <p:nvPr>
            <p:ph idx="2" type="body"/>
          </p:nvPr>
        </p:nvSpPr>
        <p:spPr>
          <a:xfrm>
            <a:off x="4228776" y="2518182"/>
            <a:ext cx="4687200" cy="170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chemeClr val="dk1"/>
                </a:solidFill>
              </a:rPr>
              <a:t>Environment</a:t>
            </a:r>
            <a:r>
              <a:rPr lang="en" sz="1700">
                <a:solidFill>
                  <a:schemeClr val="dk1"/>
                </a:solidFill>
              </a:rPr>
              <a:t>: macOS, Apple M1, Python 3.10.13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chemeClr val="dk1"/>
                </a:solidFill>
              </a:rPr>
              <a:t>Packages</a:t>
            </a:r>
            <a:r>
              <a:rPr lang="en" sz="1700">
                <a:solidFill>
                  <a:schemeClr val="dk1"/>
                </a:solidFill>
              </a:rPr>
              <a:t>: </a:t>
            </a:r>
            <a:r>
              <a:rPr lang="en" sz="1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math</a:t>
            </a:r>
            <a:r>
              <a:rPr lang="en" sz="1700">
                <a:solidFill>
                  <a:schemeClr val="dk1"/>
                </a:solidFill>
              </a:rPr>
              <a:t>, </a:t>
            </a:r>
            <a:r>
              <a:rPr lang="en" sz="1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os</a:t>
            </a:r>
            <a:r>
              <a:rPr lang="en" sz="1700">
                <a:solidFill>
                  <a:schemeClr val="dk1"/>
                </a:solidFill>
              </a:rPr>
              <a:t>, </a:t>
            </a:r>
            <a:r>
              <a:rPr lang="en" sz="1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time</a:t>
            </a:r>
            <a:r>
              <a:rPr lang="en" sz="1700">
                <a:solidFill>
                  <a:schemeClr val="dk1"/>
                </a:solidFill>
              </a:rPr>
              <a:t>, </a:t>
            </a:r>
            <a:r>
              <a:rPr lang="en" sz="1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create_rtree</a:t>
            </a:r>
            <a:endParaRPr sz="17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</a:rPr>
              <a:t>Efficient spatial data processing setup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3"/>
          <p:cNvSpPr txBox="1"/>
          <p:nvPr>
            <p:ph idx="1" type="body"/>
          </p:nvPr>
        </p:nvSpPr>
        <p:spPr>
          <a:xfrm>
            <a:off x="4206308" y="4637457"/>
            <a:ext cx="4329600" cy="20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53"/>
          <p:cNvSpPr txBox="1"/>
          <p:nvPr>
            <p:ph type="title"/>
          </p:nvPr>
        </p:nvSpPr>
        <p:spPr>
          <a:xfrm>
            <a:off x="4229340" y="2031690"/>
            <a:ext cx="4249200" cy="48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1 - Overview</a:t>
            </a:r>
            <a:endParaRPr/>
          </a:p>
        </p:txBody>
      </p:sp>
      <p:sp>
        <p:nvSpPr>
          <p:cNvPr id="353" name="Google Shape;353;p53"/>
          <p:cNvSpPr txBox="1"/>
          <p:nvPr>
            <p:ph idx="2" type="body"/>
          </p:nvPr>
        </p:nvSpPr>
        <p:spPr>
          <a:xfrm>
            <a:off x="4228775" y="2518184"/>
            <a:ext cx="4561800" cy="2119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Methods</a:t>
            </a:r>
            <a:r>
              <a:rPr lang="en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Sequential Scan: Simple, checks each point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Best-First Search (BFS): Optimized, uses R-tree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Divide-and-Conquer: Splits data, builds separate R-trees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4"/>
          <p:cNvSpPr txBox="1"/>
          <p:nvPr>
            <p:ph type="title"/>
          </p:nvPr>
        </p:nvSpPr>
        <p:spPr>
          <a:xfrm>
            <a:off x="4206290" y="1124015"/>
            <a:ext cx="4249200" cy="48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R-tree: Uses Minimum Bounding Rectangles (MBRs)</a:t>
            </a:r>
            <a:endParaRPr/>
          </a:p>
        </p:txBody>
      </p:sp>
      <p:pic>
        <p:nvPicPr>
          <p:cNvPr id="359" name="Google Shape;359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375" y="1881840"/>
            <a:ext cx="3464868" cy="3149060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54"/>
          <p:cNvSpPr txBox="1"/>
          <p:nvPr/>
        </p:nvSpPr>
        <p:spPr>
          <a:xfrm>
            <a:off x="4206300" y="2196825"/>
            <a:ext cx="45861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Key Functions: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insert(): Adds data, handles overflows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choose_subtree(): Minimizes MBR expansion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split(): Balances the tree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5"/>
          <p:cNvSpPr txBox="1"/>
          <p:nvPr>
            <p:ph type="title"/>
          </p:nvPr>
        </p:nvSpPr>
        <p:spPr>
          <a:xfrm>
            <a:off x="4206290" y="1124015"/>
            <a:ext cx="4249200" cy="48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Best-First Search (BFS)</a:t>
            </a:r>
            <a:endParaRPr/>
          </a:p>
        </p:txBody>
      </p:sp>
      <p:sp>
        <p:nvSpPr>
          <p:cNvPr id="366" name="Google Shape;366;p55"/>
          <p:cNvSpPr txBox="1"/>
          <p:nvPr/>
        </p:nvSpPr>
        <p:spPr>
          <a:xfrm>
            <a:off x="4102800" y="2029625"/>
            <a:ext cx="4586100" cy="24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How BFS Works in Our Project</a:t>
            </a:r>
            <a:r>
              <a:rPr lang="en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Step 1</a:t>
            </a:r>
            <a:r>
              <a:rPr lang="en" sz="1100">
                <a:solidFill>
                  <a:schemeClr val="dk1"/>
                </a:solidFill>
              </a:rPr>
              <a:t>: The algorithm begins at the root node and calculates the distance from the query point to the MBRs of each child node.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Step 2</a:t>
            </a:r>
            <a:r>
              <a:rPr lang="en" sz="1100">
                <a:solidFill>
                  <a:schemeClr val="dk1"/>
                </a:solidFill>
              </a:rPr>
              <a:t>: It prioritizes the node with the smallest distance to the query point and continues down the tree, only exploring nodes that could potentially contain the nearest neighbor.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Step 3</a:t>
            </a:r>
            <a:r>
              <a:rPr lang="en" sz="1100">
                <a:solidFill>
                  <a:schemeClr val="dk1"/>
                </a:solidFill>
              </a:rPr>
              <a:t>: Once it reaches a leaf node, it compares the query point to the points within that node to identify the closest point.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>
            <p:ph idx="1" type="body"/>
          </p:nvPr>
        </p:nvSpPr>
        <p:spPr>
          <a:xfrm>
            <a:off x="4206308" y="4637457"/>
            <a:ext cx="4329501" cy="2066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" sz="1080"/>
              <a:t>Muntasir Md Nafis     ID: 48312932</a:t>
            </a:r>
            <a:endParaRPr b="1" sz="920"/>
          </a:p>
        </p:txBody>
      </p:sp>
      <p:sp>
        <p:nvSpPr>
          <p:cNvPr id="159" name="Google Shape;159;p29"/>
          <p:cNvSpPr txBox="1"/>
          <p:nvPr>
            <p:ph type="title"/>
          </p:nvPr>
        </p:nvSpPr>
        <p:spPr>
          <a:xfrm>
            <a:off x="4229340" y="2031690"/>
            <a:ext cx="4249167" cy="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"/>
              <a:t>Task 1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6"/>
          <p:cNvSpPr txBox="1"/>
          <p:nvPr>
            <p:ph type="title"/>
          </p:nvPr>
        </p:nvSpPr>
        <p:spPr>
          <a:xfrm>
            <a:off x="4206290" y="1124015"/>
            <a:ext cx="4249200" cy="48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Divide and Conquer Strategy</a:t>
            </a:r>
            <a:endParaRPr/>
          </a:p>
        </p:txBody>
      </p:sp>
      <p:sp>
        <p:nvSpPr>
          <p:cNvPr id="372" name="Google Shape;372;p56"/>
          <p:cNvSpPr txBox="1"/>
          <p:nvPr/>
        </p:nvSpPr>
        <p:spPr>
          <a:xfrm>
            <a:off x="3920875" y="1854450"/>
            <a:ext cx="45861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Method: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Splits dataset into subspaces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Runs nearest neighbor search in each part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Benefit: Handles large datasets, more complex merging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7"/>
          <p:cNvSpPr txBox="1"/>
          <p:nvPr>
            <p:ph idx="1" type="body"/>
          </p:nvPr>
        </p:nvSpPr>
        <p:spPr>
          <a:xfrm>
            <a:off x="4206308" y="4637457"/>
            <a:ext cx="4329600" cy="20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57"/>
          <p:cNvSpPr txBox="1"/>
          <p:nvPr>
            <p:ph type="title"/>
          </p:nvPr>
        </p:nvSpPr>
        <p:spPr>
          <a:xfrm>
            <a:off x="4229340" y="2031690"/>
            <a:ext cx="4249200" cy="48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2 - Overview</a:t>
            </a:r>
            <a:endParaRPr/>
          </a:p>
        </p:txBody>
      </p:sp>
      <p:sp>
        <p:nvSpPr>
          <p:cNvPr id="379" name="Google Shape;379;p57"/>
          <p:cNvSpPr txBox="1"/>
          <p:nvPr>
            <p:ph idx="2" type="body"/>
          </p:nvPr>
        </p:nvSpPr>
        <p:spPr>
          <a:xfrm>
            <a:off x="4228775" y="2518184"/>
            <a:ext cx="4561800" cy="2119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Methods</a:t>
            </a:r>
            <a:r>
              <a:rPr lang="en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Skyline Search with BBS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BBS Algorithm:Finds non-dominated points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BBS: Efficient for skyline search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R-trees enable efficient nearest neighbor and skyline search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58"/>
          <p:cNvSpPr txBox="1"/>
          <p:nvPr>
            <p:ph idx="1" type="body"/>
          </p:nvPr>
        </p:nvSpPr>
        <p:spPr>
          <a:xfrm>
            <a:off x="4206308" y="4637457"/>
            <a:ext cx="4329600" cy="20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58"/>
          <p:cNvSpPr txBox="1"/>
          <p:nvPr>
            <p:ph type="title"/>
          </p:nvPr>
        </p:nvSpPr>
        <p:spPr>
          <a:xfrm>
            <a:off x="4246490" y="1267315"/>
            <a:ext cx="4249200" cy="48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Bound Skyline-BBS</a:t>
            </a:r>
            <a:endParaRPr/>
          </a:p>
        </p:txBody>
      </p:sp>
      <p:sp>
        <p:nvSpPr>
          <p:cNvPr id="386" name="Google Shape;386;p58"/>
          <p:cNvSpPr txBox="1"/>
          <p:nvPr>
            <p:ph idx="2" type="body"/>
          </p:nvPr>
        </p:nvSpPr>
        <p:spPr>
          <a:xfrm>
            <a:off x="4246500" y="1992709"/>
            <a:ext cx="4561800" cy="2119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How BBS Works in Our Project</a:t>
            </a:r>
            <a:r>
              <a:rPr lang="en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Step 1</a:t>
            </a:r>
            <a:r>
              <a:rPr lang="en" sz="1100">
                <a:solidFill>
                  <a:schemeClr val="dk1"/>
                </a:solidFill>
              </a:rPr>
              <a:t>: Starting at the root of the R-tree, BBS calculates the distances to MBRs of each node.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Step 2</a:t>
            </a:r>
            <a:r>
              <a:rPr lang="en" sz="1100">
                <a:solidFill>
                  <a:schemeClr val="dk1"/>
                </a:solidFill>
              </a:rPr>
              <a:t>: Nodes are explored in order of proximity, similar to BFS, but with an additional check for dominance. A point is added to the skyline only if it is not dominated by any previously found skyline point.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Step 3</a:t>
            </a:r>
            <a:r>
              <a:rPr lang="en" sz="1100">
                <a:solidFill>
                  <a:schemeClr val="dk1"/>
                </a:solidFill>
              </a:rPr>
              <a:t>: Non-dominated points are maintained as part of the skyline as BBS traverses the tree.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9"/>
          <p:cNvSpPr txBox="1"/>
          <p:nvPr>
            <p:ph idx="1" type="body"/>
          </p:nvPr>
        </p:nvSpPr>
        <p:spPr>
          <a:xfrm>
            <a:off x="4206308" y="4637457"/>
            <a:ext cx="4329600" cy="20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59"/>
          <p:cNvSpPr txBox="1"/>
          <p:nvPr>
            <p:ph type="title"/>
          </p:nvPr>
        </p:nvSpPr>
        <p:spPr>
          <a:xfrm>
            <a:off x="4246490" y="1267315"/>
            <a:ext cx="4249200" cy="48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Bound Skyline-BBS</a:t>
            </a:r>
            <a:endParaRPr/>
          </a:p>
        </p:txBody>
      </p:sp>
      <p:sp>
        <p:nvSpPr>
          <p:cNvPr id="393" name="Google Shape;393;p59"/>
          <p:cNvSpPr txBox="1"/>
          <p:nvPr>
            <p:ph idx="2" type="body"/>
          </p:nvPr>
        </p:nvSpPr>
        <p:spPr>
          <a:xfrm>
            <a:off x="4246500" y="1992709"/>
            <a:ext cx="4561800" cy="2119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Performance Insights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Our tests revealed that each algorithm has its strengths and weaknesses:</a:t>
            </a:r>
            <a:endParaRPr sz="1100">
              <a:solidFill>
                <a:schemeClr val="dk1"/>
              </a:solidFill>
            </a:endParaRPr>
          </a:p>
          <a:p>
            <a:pPr indent="-293211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1100">
                <a:solidFill>
                  <a:schemeClr val="dk1"/>
                </a:solidFill>
              </a:rPr>
              <a:t>Sequential Scan</a:t>
            </a:r>
            <a:r>
              <a:rPr lang="en" sz="1100">
                <a:solidFill>
                  <a:schemeClr val="dk1"/>
                </a:solidFill>
              </a:rPr>
              <a:t> is simple but slow for large datasets due to its O(n) complexity.</a:t>
            </a:r>
            <a:endParaRPr sz="1100">
              <a:solidFill>
                <a:schemeClr val="dk1"/>
              </a:solidFill>
            </a:endParaRPr>
          </a:p>
          <a:p>
            <a:pPr indent="-293211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1100">
                <a:solidFill>
                  <a:schemeClr val="dk1"/>
                </a:solidFill>
              </a:rPr>
              <a:t>BFS</a:t>
            </a:r>
            <a:r>
              <a:rPr lang="en" sz="1100">
                <a:solidFill>
                  <a:schemeClr val="dk1"/>
                </a:solidFill>
              </a:rPr>
              <a:t> demonstrated clear advantages in speed by focusing only on relevant nodes within the R-tree. It emerged as the most efficient approach for nearest neighbor searches in moderately sized datasets.</a:t>
            </a:r>
            <a:endParaRPr sz="1100">
              <a:solidFill>
                <a:schemeClr val="dk1"/>
              </a:solidFill>
            </a:endParaRPr>
          </a:p>
          <a:p>
            <a:pPr indent="-293211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1100">
                <a:solidFill>
                  <a:schemeClr val="dk1"/>
                </a:solidFill>
              </a:rPr>
              <a:t>Divide-and-Conquer</a:t>
            </a:r>
            <a:r>
              <a:rPr lang="en" sz="1100">
                <a:solidFill>
                  <a:schemeClr val="dk1"/>
                </a:solidFill>
              </a:rPr>
              <a:t> proved beneficial for extremely large datasets, though it introduced complexity in merging results from multiple subspaces.</a:t>
            </a:r>
            <a:endParaRPr sz="1100">
              <a:solidFill>
                <a:schemeClr val="dk1"/>
              </a:solidFill>
            </a:endParaRPr>
          </a:p>
          <a:p>
            <a:pPr indent="-293211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1100">
                <a:solidFill>
                  <a:schemeClr val="dk1"/>
                </a:solidFill>
              </a:rPr>
              <a:t>BBS</a:t>
            </a:r>
            <a:r>
              <a:rPr lang="en" sz="1100">
                <a:solidFill>
                  <a:schemeClr val="dk1"/>
                </a:solidFill>
              </a:rPr>
              <a:t> performed well for skyline searches, efficiently identifying non-dominated points without excessive comparisons.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60"/>
          <p:cNvSpPr txBox="1"/>
          <p:nvPr>
            <p:ph idx="1" type="body"/>
          </p:nvPr>
        </p:nvSpPr>
        <p:spPr>
          <a:xfrm>
            <a:off x="4206308" y="4637457"/>
            <a:ext cx="4329600" cy="20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60"/>
          <p:cNvSpPr txBox="1"/>
          <p:nvPr>
            <p:ph type="title"/>
          </p:nvPr>
        </p:nvSpPr>
        <p:spPr>
          <a:xfrm>
            <a:off x="4246490" y="1267315"/>
            <a:ext cx="4249200" cy="48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400" name="Google Shape;400;p60"/>
          <p:cNvSpPr txBox="1"/>
          <p:nvPr>
            <p:ph idx="2" type="body"/>
          </p:nvPr>
        </p:nvSpPr>
        <p:spPr>
          <a:xfrm>
            <a:off x="4246500" y="1992709"/>
            <a:ext cx="4561800" cy="2119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Efficient Solutions</a:t>
            </a:r>
            <a:r>
              <a:rPr lang="en" sz="1100">
                <a:solidFill>
                  <a:schemeClr val="dk1"/>
                </a:solidFill>
              </a:rPr>
              <a:t>: Using R-trees with these algorithms allowed us to develop efficient methods for solving both nearest neighbor and skyline search problems.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BFS for Nearest Neighbor</a:t>
            </a:r>
            <a:r>
              <a:rPr lang="en" sz="1100">
                <a:solidFill>
                  <a:schemeClr val="dk1"/>
                </a:solidFill>
              </a:rPr>
              <a:t>: The BFS algorithm excelled in nearest neighbor searches by narrowing the search to relevant nodes, making it highly effective in R-tree structures.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BBS for Skyline Search</a:t>
            </a:r>
            <a:r>
              <a:rPr lang="en" sz="1100">
                <a:solidFill>
                  <a:schemeClr val="dk1"/>
                </a:solidFill>
              </a:rPr>
              <a:t>: The BBS algorithm proved ideal for skyline searches, efficiently identifying non-dominated points by focusing only on nodes close to the query, demonstrating the power of R-trees for complex spatial queries.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61"/>
          <p:cNvSpPr txBox="1"/>
          <p:nvPr>
            <p:ph type="title"/>
          </p:nvPr>
        </p:nvSpPr>
        <p:spPr>
          <a:xfrm>
            <a:off x="4382990" y="2437290"/>
            <a:ext cx="42492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0"/>
          <p:cNvSpPr txBox="1"/>
          <p:nvPr>
            <p:ph idx="1" type="body"/>
          </p:nvPr>
        </p:nvSpPr>
        <p:spPr>
          <a:xfrm>
            <a:off x="4206308" y="4637457"/>
            <a:ext cx="4329600" cy="20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30"/>
          <p:cNvSpPr txBox="1"/>
          <p:nvPr>
            <p:ph type="title"/>
          </p:nvPr>
        </p:nvSpPr>
        <p:spPr>
          <a:xfrm>
            <a:off x="3425702" y="2004101"/>
            <a:ext cx="5052900" cy="51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1- Nearest Neighbour Search</a:t>
            </a:r>
            <a:endParaRPr/>
          </a:p>
        </p:txBody>
      </p:sp>
      <p:sp>
        <p:nvSpPr>
          <p:cNvPr id="166" name="Google Shape;166;p30"/>
          <p:cNvSpPr txBox="1"/>
          <p:nvPr>
            <p:ph idx="2" type="body"/>
          </p:nvPr>
        </p:nvSpPr>
        <p:spPr>
          <a:xfrm>
            <a:off x="4228775" y="2518175"/>
            <a:ext cx="4329600" cy="153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Brief overview of the task: Find the closest facility ( parking lot) for each user location.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Goal: To identify the nearest facility for each user using three methods.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Methods used: Sequential Scan, Best First Algorithm, Divide and Conquer.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1"/>
          <p:cNvSpPr txBox="1"/>
          <p:nvPr>
            <p:ph type="title"/>
          </p:nvPr>
        </p:nvSpPr>
        <p:spPr>
          <a:xfrm>
            <a:off x="540000" y="2147264"/>
            <a:ext cx="6034314" cy="4562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"/>
              <a:t>Datasets and Query Overview</a:t>
            </a:r>
            <a:endParaRPr/>
          </a:p>
        </p:txBody>
      </p:sp>
      <p:sp>
        <p:nvSpPr>
          <p:cNvPr id="172" name="Google Shape;172;p31"/>
          <p:cNvSpPr txBox="1"/>
          <p:nvPr>
            <p:ph idx="1" type="body"/>
          </p:nvPr>
        </p:nvSpPr>
        <p:spPr>
          <a:xfrm>
            <a:off x="540000" y="2613775"/>
            <a:ext cx="5926500" cy="23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Explanation of datasets: Facilities (Parking lot), formatted with unique ID, x-coordinate (longitude), and y-coordinate (latitude).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Queries: 200 user locations formatted similarly, each representing a user’s location.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Purpose: Allows us to find the nearest facility for each user location.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2"/>
          <p:cNvSpPr txBox="1"/>
          <p:nvPr/>
        </p:nvSpPr>
        <p:spPr>
          <a:xfrm>
            <a:off x="521495" y="1215000"/>
            <a:ext cx="8071181" cy="3532013"/>
          </a:xfrm>
          <a:prstGeom prst="rect">
            <a:avLst/>
          </a:prstGeom>
          <a:solidFill>
            <a:srgbClr val="E6E4DC"/>
          </a:solidFill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3" marL="10287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32"/>
          <p:cNvSpPr txBox="1"/>
          <p:nvPr>
            <p:ph type="title"/>
          </p:nvPr>
        </p:nvSpPr>
        <p:spPr>
          <a:xfrm>
            <a:off x="540000" y="205978"/>
            <a:ext cx="6343707" cy="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"/>
              <a:t>Methods Used</a:t>
            </a:r>
            <a:endParaRPr/>
          </a:p>
        </p:txBody>
      </p:sp>
      <p:sp>
        <p:nvSpPr>
          <p:cNvPr id="179" name="Google Shape;179;p32"/>
          <p:cNvSpPr txBox="1"/>
          <p:nvPr>
            <p:ph idx="11" type="ftr"/>
          </p:nvPr>
        </p:nvSpPr>
        <p:spPr>
          <a:xfrm>
            <a:off x="540000" y="4785997"/>
            <a:ext cx="403244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OFFICE | FACULTY | DEPARTMENT</a:t>
            </a:r>
            <a:endParaRPr/>
          </a:p>
        </p:txBody>
      </p:sp>
      <p:sp>
        <p:nvSpPr>
          <p:cNvPr id="180" name="Google Shape;180;p32"/>
          <p:cNvSpPr txBox="1"/>
          <p:nvPr>
            <p:ph idx="12" type="sldNum"/>
          </p:nvPr>
        </p:nvSpPr>
        <p:spPr>
          <a:xfrm>
            <a:off x="6553200" y="4785997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1" name="Google Shape;181;p32"/>
          <p:cNvSpPr txBox="1"/>
          <p:nvPr/>
        </p:nvSpPr>
        <p:spPr>
          <a:xfrm>
            <a:off x="3338025" y="1321426"/>
            <a:ext cx="5254800" cy="34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Methods for Nearest Neighbour Search 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100">
                <a:solidFill>
                  <a:schemeClr val="dk1"/>
                </a:solidFill>
              </a:rPr>
              <a:t>Sequential Scan</a:t>
            </a:r>
            <a:r>
              <a:rPr lang="en" sz="1100">
                <a:solidFill>
                  <a:schemeClr val="dk1"/>
                </a:solidFill>
              </a:rPr>
              <a:t> - Check each facility individually for nearest distance.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100">
                <a:solidFill>
                  <a:schemeClr val="dk1"/>
                </a:solidFill>
              </a:rPr>
              <a:t>Best First (BF) Algorithm</a:t>
            </a:r>
            <a:r>
              <a:rPr lang="en" sz="1100">
                <a:solidFill>
                  <a:schemeClr val="dk1"/>
                </a:solidFill>
              </a:rPr>
              <a:t> - Use an R-tree structure for efficient search.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100">
                <a:solidFill>
                  <a:schemeClr val="dk1"/>
                </a:solidFill>
              </a:rPr>
              <a:t>Divide and Conquer (DAC)</a:t>
            </a:r>
            <a:r>
              <a:rPr lang="en" sz="1100">
                <a:solidFill>
                  <a:schemeClr val="dk1"/>
                </a:solidFill>
              </a:rPr>
              <a:t> - Divide dataset into parts and use R-trees for optimized searching.</a:t>
            </a:r>
            <a:endParaRPr sz="1100">
              <a:solidFill>
                <a:schemeClr val="dk1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descr="MAC21_190.5x254_PowerPoint_Images_Cov v3.png" id="182" name="Google Shape;182;p32"/>
          <p:cNvPicPr preferRelativeResize="0"/>
          <p:nvPr/>
        </p:nvPicPr>
        <p:blipFill rotWithShape="1">
          <a:blip r:embed="rId3">
            <a:alphaModFix/>
          </a:blip>
          <a:srcRect b="0" l="4364" r="0" t="0"/>
          <a:stretch/>
        </p:blipFill>
        <p:spPr>
          <a:xfrm>
            <a:off x="521495" y="1124879"/>
            <a:ext cx="2271965" cy="3717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3"/>
          <p:cNvSpPr txBox="1"/>
          <p:nvPr>
            <p:ph type="title"/>
          </p:nvPr>
        </p:nvSpPr>
        <p:spPr>
          <a:xfrm>
            <a:off x="540000" y="205978"/>
            <a:ext cx="6343707" cy="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Sequential Scan Based Method</a:t>
            </a:r>
            <a:endParaRPr/>
          </a:p>
        </p:txBody>
      </p:sp>
      <p:sp>
        <p:nvSpPr>
          <p:cNvPr id="188" name="Google Shape;188;p33"/>
          <p:cNvSpPr txBox="1"/>
          <p:nvPr>
            <p:ph idx="1" type="body"/>
          </p:nvPr>
        </p:nvSpPr>
        <p:spPr>
          <a:xfrm>
            <a:off x="540000" y="1215000"/>
            <a:ext cx="8100001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/>
              <a:t>Calculate distance between the query (user) and each facility.</a:t>
            </a:r>
            <a:endParaRPr sz="2100"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/>
              <a:t>Use </a:t>
            </a:r>
            <a:r>
              <a:rPr b="1" lang="en" sz="2100"/>
              <a:t>Euclidean Distance Formula</a:t>
            </a:r>
            <a:r>
              <a:rPr lang="en" sz="2100"/>
              <a:t>: (x2−x1)2+(y2−y1)2\sqrt{(x_2 - x_1)^2 + (y_2 - y_1)^2}(x2​−x1​)2+(y2​−y1​)2​.</a:t>
            </a:r>
            <a:endParaRPr sz="2100"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/>
              <a:t>Choose the facility with the shortest distance as the nearest neighbor.</a:t>
            </a:r>
            <a:endParaRPr sz="2100"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9" name="Google Shape;189;p33"/>
          <p:cNvSpPr txBox="1"/>
          <p:nvPr>
            <p:ph idx="11" type="ftr"/>
          </p:nvPr>
        </p:nvSpPr>
        <p:spPr>
          <a:xfrm>
            <a:off x="540000" y="4785997"/>
            <a:ext cx="397849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OFFICE | FACULTY | DEPARTMENT</a:t>
            </a:r>
            <a:endParaRPr/>
          </a:p>
        </p:txBody>
      </p:sp>
      <p:sp>
        <p:nvSpPr>
          <p:cNvPr id="190" name="Google Shape;190;p33"/>
          <p:cNvSpPr txBox="1"/>
          <p:nvPr>
            <p:ph idx="12" type="sldNum"/>
          </p:nvPr>
        </p:nvSpPr>
        <p:spPr>
          <a:xfrm>
            <a:off x="6553200" y="4785997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1" name="Google Shape;191;p33"/>
          <p:cNvSpPr txBox="1"/>
          <p:nvPr>
            <p:ph idx="2" type="body"/>
          </p:nvPr>
        </p:nvSpPr>
        <p:spPr>
          <a:xfrm>
            <a:off x="540000" y="681540"/>
            <a:ext cx="6407150" cy="3569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</a:pPr>
            <a:r>
              <a:rPr lang="en"/>
              <a:t>Sequential Scan Method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4"/>
          <p:cNvSpPr txBox="1"/>
          <p:nvPr>
            <p:ph idx="1" type="body"/>
          </p:nvPr>
        </p:nvSpPr>
        <p:spPr>
          <a:xfrm>
            <a:off x="540000" y="1215000"/>
            <a:ext cx="8082506" cy="33932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54000" lvl="0" marL="254000" rtl="0" algn="l">
              <a:spcBef>
                <a:spcPts val="30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Load dataset and query points.</a:t>
            </a:r>
            <a:endParaRPr/>
          </a:p>
          <a:p>
            <a:pPr indent="-254000" lvl="0" marL="254000" rtl="0" algn="l">
              <a:spcBef>
                <a:spcPts val="30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For each query, loop through each facility to calculate and compare distances.</a:t>
            </a:r>
            <a:endParaRPr/>
          </a:p>
          <a:p>
            <a:pPr indent="-254000" lvl="0" marL="254000" rtl="0" algn="l">
              <a:spcBef>
                <a:spcPts val="30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Track and store the nearest facility’s ID and coordinates.</a:t>
            </a:r>
            <a:endParaRPr/>
          </a:p>
          <a:p>
            <a:pPr indent="-254000" lvl="0" marL="254000" rtl="0" algn="l">
              <a:spcBef>
                <a:spcPts val="30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Simple but can be slow for large datasets.</a:t>
            </a:r>
            <a:endParaRPr/>
          </a:p>
          <a:p>
            <a:pPr indent="-165100" lvl="0" marL="2540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  <a:p>
            <a:pPr indent="-165100" lvl="0" marL="2540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7" name="Google Shape;197;p34"/>
          <p:cNvSpPr txBox="1"/>
          <p:nvPr>
            <p:ph type="title"/>
          </p:nvPr>
        </p:nvSpPr>
        <p:spPr>
          <a:xfrm>
            <a:off x="543747" y="205978"/>
            <a:ext cx="6343707" cy="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"/>
              <a:t>Explanation: Sequential Scan</a:t>
            </a:r>
            <a:endParaRPr/>
          </a:p>
        </p:txBody>
      </p:sp>
      <p:sp>
        <p:nvSpPr>
          <p:cNvPr id="198" name="Google Shape;198;p34"/>
          <p:cNvSpPr txBox="1"/>
          <p:nvPr>
            <p:ph idx="11" type="ftr"/>
          </p:nvPr>
        </p:nvSpPr>
        <p:spPr>
          <a:xfrm>
            <a:off x="467544" y="4785997"/>
            <a:ext cx="403244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OFFICE | FACULTY | DEPARTMENT</a:t>
            </a:r>
            <a:endParaRPr/>
          </a:p>
        </p:txBody>
      </p:sp>
      <p:sp>
        <p:nvSpPr>
          <p:cNvPr id="199" name="Google Shape;199;p34"/>
          <p:cNvSpPr txBox="1"/>
          <p:nvPr>
            <p:ph idx="12" type="sldNum"/>
          </p:nvPr>
        </p:nvSpPr>
        <p:spPr>
          <a:xfrm>
            <a:off x="6553200" y="4785997"/>
            <a:ext cx="206930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0" name="Google Shape;200;p34"/>
          <p:cNvSpPr txBox="1"/>
          <p:nvPr>
            <p:ph idx="2" type="body"/>
          </p:nvPr>
        </p:nvSpPr>
        <p:spPr>
          <a:xfrm>
            <a:off x="543747" y="681540"/>
            <a:ext cx="6407100" cy="2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</a:pPr>
            <a:r>
              <a:rPr lang="en"/>
              <a:t>Code Explanation: Sequential Scan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5"/>
          <p:cNvSpPr txBox="1"/>
          <p:nvPr>
            <p:ph idx="1" type="body"/>
          </p:nvPr>
        </p:nvSpPr>
        <p:spPr>
          <a:xfrm>
            <a:off x="540000" y="1215000"/>
            <a:ext cx="8082600" cy="3393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-34290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Arial"/>
              <a:buChar char="○"/>
            </a:pPr>
            <a:r>
              <a:rPr lang="en" sz="1800"/>
              <a:t>Use </a:t>
            </a:r>
            <a:r>
              <a:rPr b="1" lang="en" sz="1800"/>
              <a:t>R-tree</a:t>
            </a:r>
            <a:r>
              <a:rPr lang="en" sz="1800"/>
              <a:t> data structure to group nearby points.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○"/>
            </a:pPr>
            <a:r>
              <a:rPr lang="en" sz="1800"/>
              <a:t>Reduces number of comparisons by only checking relevant groups of points.</a:t>
            </a:r>
            <a:endParaRPr sz="18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○"/>
            </a:pPr>
            <a:r>
              <a:rPr lang="en" sz="1800"/>
              <a:t>Faster than Sequential Scan as it avoids checking every facility</a:t>
            </a:r>
            <a:r>
              <a:rPr lang="en" sz="2000"/>
              <a:t>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206" name="Google Shape;206;p35"/>
          <p:cNvSpPr txBox="1"/>
          <p:nvPr>
            <p:ph type="title"/>
          </p:nvPr>
        </p:nvSpPr>
        <p:spPr>
          <a:xfrm>
            <a:off x="540000" y="205978"/>
            <a:ext cx="6343800" cy="48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Best First Algorithm Using R-Tree</a:t>
            </a:r>
            <a:endParaRPr/>
          </a:p>
        </p:txBody>
      </p:sp>
      <p:sp>
        <p:nvSpPr>
          <p:cNvPr id="207" name="Google Shape;207;p35"/>
          <p:cNvSpPr txBox="1"/>
          <p:nvPr>
            <p:ph idx="2" type="body"/>
          </p:nvPr>
        </p:nvSpPr>
        <p:spPr>
          <a:xfrm>
            <a:off x="540000" y="681540"/>
            <a:ext cx="6407100" cy="29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Best First Algorithm with R-Tree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C UNI BASIC_Round 1 Draft for feedback">
  <a:themeElements>
    <a:clrScheme name="MQU Colours">
      <a:dk1>
        <a:srgbClr val="000000"/>
      </a:dk1>
      <a:lt1>
        <a:srgbClr val="FFFFFF"/>
      </a:lt1>
      <a:dk2>
        <a:srgbClr val="D6D2C4"/>
      </a:dk2>
      <a:lt2>
        <a:srgbClr val="E6E4DC"/>
      </a:lt2>
      <a:accent1>
        <a:srgbClr val="A6192E"/>
      </a:accent1>
      <a:accent2>
        <a:srgbClr val="76232F"/>
      </a:accent2>
      <a:accent3>
        <a:srgbClr val="D6001C"/>
      </a:accent3>
      <a:accent4>
        <a:srgbClr val="C6007E"/>
      </a:accent4>
      <a:accent5>
        <a:srgbClr val="80225F"/>
      </a:accent5>
      <a:accent6>
        <a:srgbClr val="373A36"/>
      </a:accent6>
      <a:hlink>
        <a:srgbClr val="A6192E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