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81813" cy="9296400"/>
  <p:embeddedFontLst>
    <p:embeddedFont>
      <p:font typeface="Bree Serif" panose="020B0604020202020204" charset="0"/>
      <p:regular r:id="rId3"/>
    </p:embeddedFont>
    <p:embeddedFont>
      <p:font typeface="Open Sans" panose="020B0606030504020204" pitchFamily="34"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457200" algn="l" rtl="0" fontAlgn="base">
      <a:spcBef>
        <a:spcPct val="0"/>
      </a:spcBef>
      <a:spcAft>
        <a:spcPct val="0"/>
      </a:spcAft>
      <a:defRPr sz="3500" kern="1200">
        <a:solidFill>
          <a:schemeClr val="tx1"/>
        </a:solidFill>
        <a:latin typeface="Arial"/>
        <a:ea typeface="+mn-ea"/>
        <a:cs typeface="+mn-cs"/>
      </a:defRPr>
    </a:lvl2pPr>
    <a:lvl3pPr marL="914400" algn="l" rtl="0" fontAlgn="base">
      <a:spcBef>
        <a:spcPct val="0"/>
      </a:spcBef>
      <a:spcAft>
        <a:spcPct val="0"/>
      </a:spcAft>
      <a:defRPr sz="3500" kern="1200">
        <a:solidFill>
          <a:schemeClr val="tx1"/>
        </a:solidFill>
        <a:latin typeface="Arial"/>
        <a:ea typeface="+mn-ea"/>
        <a:cs typeface="+mn-cs"/>
      </a:defRPr>
    </a:lvl3pPr>
    <a:lvl4pPr marL="1371600" algn="l" rtl="0" fontAlgn="base">
      <a:spcBef>
        <a:spcPct val="0"/>
      </a:spcBef>
      <a:spcAft>
        <a:spcPct val="0"/>
      </a:spcAft>
      <a:defRPr sz="3500" kern="1200">
        <a:solidFill>
          <a:schemeClr val="tx1"/>
        </a:solidFill>
        <a:latin typeface="Arial"/>
        <a:ea typeface="+mn-ea"/>
        <a:cs typeface="+mn-cs"/>
      </a:defRPr>
    </a:lvl4pPr>
    <a:lvl5pPr marL="1828800" algn="l" rtl="0" fontAlgn="base">
      <a:spcBef>
        <a:spcPct val="0"/>
      </a:spcBef>
      <a:spcAft>
        <a:spcPct val="0"/>
      </a:spcAft>
      <a:defRPr sz="3500" kern="1200">
        <a:solidFill>
          <a:schemeClr val="tx1"/>
        </a:solidFill>
        <a:latin typeface="Arial"/>
        <a:ea typeface="+mn-ea"/>
        <a:cs typeface="+mn-cs"/>
      </a:defRPr>
    </a:lvl5pPr>
    <a:lvl6pPr marL="2286000" algn="l" defTabSz="914400" rtl="0" eaLnBrk="1" latinLnBrk="0" hangingPunct="1">
      <a:defRPr sz="3500" kern="1200">
        <a:solidFill>
          <a:schemeClr val="tx1"/>
        </a:solidFill>
        <a:latin typeface="Arial"/>
        <a:ea typeface="+mn-ea"/>
        <a:cs typeface="+mn-cs"/>
      </a:defRPr>
    </a:lvl6pPr>
    <a:lvl7pPr marL="2743200" algn="l" defTabSz="914400" rtl="0" eaLnBrk="1" latinLnBrk="0" hangingPunct="1">
      <a:defRPr sz="3500" kern="1200">
        <a:solidFill>
          <a:schemeClr val="tx1"/>
        </a:solidFill>
        <a:latin typeface="Arial"/>
        <a:ea typeface="+mn-ea"/>
        <a:cs typeface="+mn-cs"/>
      </a:defRPr>
    </a:lvl7pPr>
    <a:lvl8pPr marL="3200400" algn="l" defTabSz="914400" rtl="0" eaLnBrk="1" latinLnBrk="0" hangingPunct="1">
      <a:defRPr sz="3500" kern="1200">
        <a:solidFill>
          <a:schemeClr val="tx1"/>
        </a:solidFill>
        <a:latin typeface="Arial"/>
        <a:ea typeface="+mn-ea"/>
        <a:cs typeface="+mn-cs"/>
      </a:defRPr>
    </a:lvl8pPr>
    <a:lvl9pPr marL="3657600" algn="l" defTabSz="914400"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p:cViewPr varScale="1">
        <p:scale>
          <a:sx n="17" d="100"/>
          <a:sy n="17" d="100"/>
        </p:scale>
        <p:origin x="1042"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8" cy="7055644"/>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2834" y="18653522"/>
            <a:ext cx="30725532" cy="8412956"/>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92635E1-84E5-4F13-B43E-37D2FAED0D2C}" type="slidenum">
              <a:rPr lang="en-US"/>
              <a:pPr>
                <a:defRPr/>
              </a:pPr>
              <a:t>‹#›</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60A6F3F-9C8B-44CE-BED2-1CF41933011C}" type="slidenum">
              <a:rPr lang="en-US"/>
              <a:pPr>
                <a:defRPr/>
              </a:pPr>
              <a:t>‹#›</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36F67EB-EDCF-4E87-986D-D9362CB4B02A}" type="slidenum">
              <a:rPr lang="en-US"/>
              <a:pPr>
                <a:defRPr/>
              </a:pPr>
              <a:t>‹#›</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D3195DB-34A1-4119-A215-F62A5FE6440B}" type="slidenum">
              <a:rPr lang="en-US"/>
              <a:pPr>
                <a:defRPr/>
              </a:pPr>
              <a:t>‹#›</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8" cy="653891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0D09999-C139-4E94-B477-200ECFECFBA2}" type="slidenum">
              <a:rPr lang="en-US"/>
              <a:pPr>
                <a:defRPr/>
              </a:pPr>
              <a:t>‹#›</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2867" y="7680722"/>
            <a:ext cx="19651132" cy="21725334"/>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2" cy="21725334"/>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CC60876-B1C0-4410-8573-5412B519133D}" type="slidenum">
              <a:rPr lang="en-US"/>
              <a:pPr>
                <a:defRPr/>
              </a:pPr>
              <a:t>‹#›</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8" y="7368778"/>
            <a:ext cx="19399252" cy="3070622"/>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8" y="10439401"/>
            <a:ext cx="19399252" cy="1896665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5C81FEE9-9B80-4F2A-956D-065E37A727D4}" type="slidenum">
              <a:rPr lang="en-US"/>
              <a:pPr>
                <a:defRPr/>
              </a:pPr>
              <a:t>‹#›</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3015E0EE-8FC2-494C-80EA-877234696199}" type="slidenum">
              <a:rPr lang="en-US"/>
              <a:pPr>
                <a:defRPr/>
              </a:pPr>
              <a:t>‹#›</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9DFD8BC5-FEAE-4CD8-9AC4-640BB6EAE280}" type="slidenum">
              <a:rPr lang="en-US"/>
              <a:pPr>
                <a:defRPr/>
              </a:pPr>
              <a:t>‹#›</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7159818" y="1310878"/>
            <a:ext cx="24536400" cy="2809517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4B659F8-F290-4B1F-9DE5-08C57403E385}" type="slidenum">
              <a:rPr lang="en-US"/>
              <a:pPr>
                <a:defRPr/>
              </a:pPr>
              <a:t>‹#›</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8" cy="2719388"/>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8" cy="1975128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8" cy="386357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BEE6216-8EDC-47E6-B758-9DADFEBD3721}" type="slidenum">
              <a:rPr lang="en-US"/>
              <a:pPr>
                <a:defRPr/>
              </a:pPr>
              <a:t>‹#›</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8022"/>
            <a:ext cx="3950546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2867" y="7680722"/>
            <a:ext cx="39505468" cy="2172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2867"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a:defPPr>
            <a:lvl1pPr defTabSz="3292079">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4468" y="29977556"/>
            <a:ext cx="1390226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a:defPPr>
            <a:lvl1pPr algn="ctr" defTabSz="3292079">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668"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a:defPPr>
            <a:lvl1pPr algn="r" defTabSz="3292079">
              <a:defRPr sz="5025">
                <a:latin typeface="Arial" pitchFamily="34" charset="0"/>
              </a:defRPr>
            </a:lvl1pPr>
          </a:lstStyle>
          <a:p>
            <a:pPr>
              <a:defRPr/>
            </a:pPr>
            <a:fld id="{2E84C739-9377-45E7-B2FE-AF118EBE9EF2}"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pragmaticgraphite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92079" rtl="0" eaLnBrk="0" fontAlgn="base" hangingPunct="0">
        <a:spcBef>
          <a:spcPct val="0"/>
        </a:spcBef>
        <a:spcAft>
          <a:spcPct val="0"/>
        </a:spcAft>
        <a:defRPr sz="15900">
          <a:solidFill>
            <a:schemeClr val="tx2"/>
          </a:solidFill>
          <a:latin typeface="+mj-lt"/>
          <a:ea typeface="+mj-ea"/>
          <a:cs typeface="+mj-cs"/>
        </a:defRPr>
      </a:lvl1pPr>
      <a:lvl2pPr algn="ctr" defTabSz="3292079" rtl="0" eaLnBrk="0" fontAlgn="base" hangingPunct="0">
        <a:spcBef>
          <a:spcPct val="0"/>
        </a:spcBef>
        <a:spcAft>
          <a:spcPct val="0"/>
        </a:spcAft>
        <a:defRPr sz="15900">
          <a:solidFill>
            <a:schemeClr val="tx2"/>
          </a:solidFill>
          <a:latin typeface="Arial" pitchFamily="34" charset="0"/>
        </a:defRPr>
      </a:lvl2pPr>
      <a:lvl3pPr algn="ctr" defTabSz="3292079" rtl="0" eaLnBrk="0" fontAlgn="base" hangingPunct="0">
        <a:spcBef>
          <a:spcPct val="0"/>
        </a:spcBef>
        <a:spcAft>
          <a:spcPct val="0"/>
        </a:spcAft>
        <a:defRPr sz="15900">
          <a:solidFill>
            <a:schemeClr val="tx2"/>
          </a:solidFill>
          <a:latin typeface="Arial" pitchFamily="34" charset="0"/>
        </a:defRPr>
      </a:lvl3pPr>
      <a:lvl4pPr algn="ctr" defTabSz="3292079" rtl="0" eaLnBrk="0" fontAlgn="base" hangingPunct="0">
        <a:spcBef>
          <a:spcPct val="0"/>
        </a:spcBef>
        <a:spcAft>
          <a:spcPct val="0"/>
        </a:spcAft>
        <a:defRPr sz="15900">
          <a:solidFill>
            <a:schemeClr val="tx2"/>
          </a:solidFill>
          <a:latin typeface="Arial" pitchFamily="34" charset="0"/>
        </a:defRPr>
      </a:lvl4pPr>
      <a:lvl5pPr algn="ctr" defTabSz="3292079" rtl="0" eaLnBrk="0" fontAlgn="base" hangingPunct="0">
        <a:spcBef>
          <a:spcPct val="0"/>
        </a:spcBef>
        <a:spcAft>
          <a:spcPct val="0"/>
        </a:spcAft>
        <a:defRPr sz="15900">
          <a:solidFill>
            <a:schemeClr val="tx2"/>
          </a:solidFill>
          <a:latin typeface="Arial" pitchFamily="34" charset="0"/>
        </a:defRPr>
      </a:lvl5pPr>
      <a:lvl6pPr marL="342900" algn="ctr" defTabSz="3292079" rtl="0" fontAlgn="base">
        <a:spcBef>
          <a:spcPct val="0"/>
        </a:spcBef>
        <a:spcAft>
          <a:spcPct val="0"/>
        </a:spcAft>
        <a:defRPr sz="15900">
          <a:solidFill>
            <a:schemeClr val="tx2"/>
          </a:solidFill>
          <a:latin typeface="Arial" pitchFamily="34" charset="0"/>
        </a:defRPr>
      </a:lvl6pPr>
      <a:lvl7pPr marL="685800" algn="ctr" defTabSz="3292079" rtl="0" fontAlgn="base">
        <a:spcBef>
          <a:spcPct val="0"/>
        </a:spcBef>
        <a:spcAft>
          <a:spcPct val="0"/>
        </a:spcAft>
        <a:defRPr sz="15900">
          <a:solidFill>
            <a:schemeClr val="tx2"/>
          </a:solidFill>
          <a:latin typeface="Arial" pitchFamily="34" charset="0"/>
        </a:defRPr>
      </a:lvl7pPr>
      <a:lvl8pPr marL="1028700" algn="ctr" defTabSz="3292079" rtl="0" fontAlgn="base">
        <a:spcBef>
          <a:spcPct val="0"/>
        </a:spcBef>
        <a:spcAft>
          <a:spcPct val="0"/>
        </a:spcAft>
        <a:defRPr sz="15900">
          <a:solidFill>
            <a:schemeClr val="tx2"/>
          </a:solidFill>
          <a:latin typeface="Arial" pitchFamily="34" charset="0"/>
        </a:defRPr>
      </a:lvl8pPr>
      <a:lvl9pPr marL="1371600" algn="ctr" defTabSz="3292079" rtl="0" fontAlgn="base">
        <a:spcBef>
          <a:spcPct val="0"/>
        </a:spcBef>
        <a:spcAft>
          <a:spcPct val="0"/>
        </a:spcAft>
        <a:defRPr sz="15900">
          <a:solidFill>
            <a:schemeClr val="tx2"/>
          </a:solidFill>
          <a:latin typeface="Arial" pitchFamily="34" charset="0"/>
        </a:defRPr>
      </a:lvl9pPr>
    </p:titleStyle>
    <p:bodyStyle>
      <a:defPPr>
        <a:defRPr kern="1200"/>
      </a:defPPr>
      <a:lvl1pPr marL="1233488" indent="-1233488" algn="l" defTabSz="3292079" rtl="0" eaLnBrk="0" fontAlgn="base" hangingPunct="0">
        <a:spcBef>
          <a:spcPct val="20000"/>
        </a:spcBef>
        <a:spcAft>
          <a:spcPct val="0"/>
        </a:spcAft>
        <a:buChar char="•"/>
        <a:defRPr sz="11550">
          <a:solidFill>
            <a:schemeClr val="tx1"/>
          </a:solidFill>
          <a:latin typeface="+mn-lt"/>
          <a:ea typeface="+mn-ea"/>
          <a:cs typeface="+mn-cs"/>
        </a:defRPr>
      </a:lvl1pPr>
      <a:lvl2pPr marL="2675335" indent="-1028700" algn="l" defTabSz="3292079" rtl="0" eaLnBrk="0" fontAlgn="base" hangingPunct="0">
        <a:spcBef>
          <a:spcPct val="20000"/>
        </a:spcBef>
        <a:spcAft>
          <a:spcPct val="0"/>
        </a:spcAft>
        <a:buChar char="–"/>
        <a:defRPr sz="10125">
          <a:solidFill>
            <a:schemeClr val="tx1"/>
          </a:solidFill>
          <a:latin typeface="+mn-lt"/>
        </a:defRPr>
      </a:lvl2pPr>
      <a:lvl3pPr marL="4114800" indent="-822722" algn="l" defTabSz="3292079" rtl="0" eaLnBrk="0" fontAlgn="base" hangingPunct="0">
        <a:spcBef>
          <a:spcPct val="20000"/>
        </a:spcBef>
        <a:spcAft>
          <a:spcPct val="0"/>
        </a:spcAft>
        <a:buChar char="•"/>
        <a:defRPr sz="8700">
          <a:solidFill>
            <a:schemeClr val="tx1"/>
          </a:solidFill>
          <a:latin typeface="+mn-lt"/>
        </a:defRPr>
      </a:lvl3pPr>
      <a:lvl4pPr marL="5761435" indent="-822722" algn="l" defTabSz="3292079" rtl="0" eaLnBrk="0" fontAlgn="base" hangingPunct="0">
        <a:spcBef>
          <a:spcPct val="20000"/>
        </a:spcBef>
        <a:spcAft>
          <a:spcPct val="0"/>
        </a:spcAft>
        <a:buChar char="–"/>
        <a:defRPr sz="7200">
          <a:solidFill>
            <a:schemeClr val="tx1"/>
          </a:solidFill>
          <a:latin typeface="+mn-lt"/>
        </a:defRPr>
      </a:lvl4pPr>
      <a:lvl5pPr marL="7406879" indent="-822722" algn="l" defTabSz="3292079"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F78D3B24-9243-4566-851C-9230892405FF}"/>
              </a:ext>
            </a:extLst>
          </p:cNvPr>
          <p:cNvSpPr>
            <a:spLocks noChangeArrowheads="1"/>
          </p:cNvSpPr>
          <p:nvPr/>
        </p:nvSpPr>
        <p:spPr bwMode="auto">
          <a:xfrm>
            <a:off x="0" y="3173"/>
            <a:ext cx="43891200" cy="6668559"/>
          </a:xfrm>
          <a:prstGeom prst="rect">
            <a:avLst/>
          </a:prstGeom>
          <a:solidFill>
            <a:schemeClr val="tx1">
              <a:lumMod val="75000"/>
              <a:lumOff val="25000"/>
            </a:schemeClr>
          </a:solidFill>
          <a:ln w="38100">
            <a:noFill/>
            <a:miter lim="800000"/>
          </a:ln>
        </p:spPr>
        <p:txBody>
          <a:bodyPr lIns="137160" tIns="68580" rIns="137160" bIns="68580" anchor="ctr"/>
          <a:lstStyle>
            <a:defPPr>
              <a:defRPr kern="1200"/>
            </a:defPPr>
          </a:lstStyle>
          <a:p>
            <a:pPr algn="ctr" defTabSz="4703763"/>
            <a:endParaRPr lang="en-US" sz="5400" b="1">
              <a:solidFill>
                <a:schemeClr val="tx2"/>
              </a:solidFill>
              <a:latin typeface="Gill Sans" pitchFamily="34" charset="0"/>
            </a:endParaRPr>
          </a:p>
        </p:txBody>
      </p:sp>
      <p:sp>
        <p:nvSpPr>
          <p:cNvPr id="18" name="TextBox 19">
            <a:extLst>
              <a:ext uri="{FF2B5EF4-FFF2-40B4-BE49-F238E27FC236}">
                <a16:creationId xmlns:a16="http://schemas.microsoft.com/office/drawing/2014/main" id="{B5A0DB97-A7B2-41E6-881B-2B07D8307FEC}"/>
              </a:ext>
            </a:extLst>
          </p:cNvPr>
          <p:cNvSpPr txBox="1">
            <a:spLocks noChangeArrowheads="1"/>
          </p:cNvSpPr>
          <p:nvPr/>
        </p:nvSpPr>
        <p:spPr bwMode="auto">
          <a:xfrm>
            <a:off x="594360" y="8179568"/>
            <a:ext cx="9601200" cy="7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latin typeface="Open Sans" panose="020B0606030504020204" pitchFamily="34" charset="0"/>
                <a:ea typeface="Open Sans" panose="020B0606030504020204" pitchFamily="34" charset="0"/>
                <a:cs typeface="Open Sans" panose="020B0606030504020204" pitchFamily="34" charset="0"/>
              </a:rPr>
              <a:t>Software reliability is very important, especially in robotics, where failures can lead to costly downtime and safety risks. The execution of traditional software tests often follows fixed orders, which limits efficiency and delay fault detection. This project explores intelligent test case scheduling using historical test results and real-time data to prioritize test cases with a higher likelihood of failure. By combining reinforcement learning for dynamic test case prioritization and constraint-based scheduling, the system improves fault detection, reduces testing overhead, and enhances cloud resource utilization. </a:t>
            </a:r>
          </a:p>
        </p:txBody>
      </p:sp>
      <p:sp>
        <p:nvSpPr>
          <p:cNvPr id="20" name="Text Placeholder 5">
            <a:extLst>
              <a:ext uri="{FF2B5EF4-FFF2-40B4-BE49-F238E27FC236}">
                <a16:creationId xmlns:a16="http://schemas.microsoft.com/office/drawing/2014/main" id="{2F2F82DA-ED7B-4BDE-9EED-3BB1F8DACB64}"/>
              </a:ext>
            </a:extLst>
          </p:cNvPr>
          <p:cNvSpPr txBox="1"/>
          <p:nvPr/>
        </p:nvSpPr>
        <p:spPr>
          <a:xfrm>
            <a:off x="3657600" y="914400"/>
            <a:ext cx="36576000" cy="1895904"/>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Bree Serif" panose="02000503040000020004" pitchFamily="2" charset="0"/>
              </a:rPr>
              <a:t>Scheduling and Running Software Test-cases Based on AI</a:t>
            </a:r>
          </a:p>
        </p:txBody>
      </p:sp>
      <p:sp>
        <p:nvSpPr>
          <p:cNvPr id="21" name="Text Placeholder 5">
            <a:extLst>
              <a:ext uri="{FF2B5EF4-FFF2-40B4-BE49-F238E27FC236}">
                <a16:creationId xmlns:a16="http://schemas.microsoft.com/office/drawing/2014/main" id="{610415D0-7E26-42B1-B5B0-E2EFA85D580A}"/>
              </a:ext>
            </a:extLst>
          </p:cNvPr>
          <p:cNvSpPr txBox="1"/>
          <p:nvPr/>
        </p:nvSpPr>
        <p:spPr>
          <a:xfrm>
            <a:off x="3657600" y="2664246"/>
            <a:ext cx="36576000" cy="3268587"/>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rPr>
              <a:t>Seth Kofi </a:t>
            </a:r>
            <a:r>
              <a:rPr lang="en-US" sz="6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Agbavitor</a:t>
            </a:r>
            <a:r>
              <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rPr>
              <a:t> | B M Nafis Fuad</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Master’s Thesis in Computer Science, Spring 2025</a:t>
            </a:r>
          </a:p>
          <a:p>
            <a:pPr algn="ctr">
              <a:defRPr/>
            </a:pPr>
            <a:r>
              <a:rPr lang="en-US" sz="6600" dirty="0">
                <a:solidFill>
                  <a:schemeClr val="bg1"/>
                </a:solidFill>
                <a:latin typeface="Open Sans" panose="020B0606030504020204" pitchFamily="34" charset="0"/>
                <a:ea typeface="Open Sans" panose="020B0606030504020204" pitchFamily="34" charset="0"/>
                <a:cs typeface="Open Sans" panose="020B0606030504020204" pitchFamily="34" charset="0"/>
              </a:rPr>
              <a:t>Supervisor: Morten Mossige</a:t>
            </a:r>
          </a:p>
        </p:txBody>
      </p:sp>
      <p:sp>
        <p:nvSpPr>
          <p:cNvPr id="26" name="TextBox 19">
            <a:extLst>
              <a:ext uri="{FF2B5EF4-FFF2-40B4-BE49-F238E27FC236}">
                <a16:creationId xmlns:a16="http://schemas.microsoft.com/office/drawing/2014/main" id="{640B5B6F-8D2C-4ED3-831D-A021B2B245EB}"/>
              </a:ext>
            </a:extLst>
          </p:cNvPr>
          <p:cNvSpPr txBox="1">
            <a:spLocks noChangeArrowheads="1"/>
          </p:cNvSpPr>
          <p:nvPr/>
        </p:nvSpPr>
        <p:spPr bwMode="auto">
          <a:xfrm>
            <a:off x="26640044" y="27935382"/>
            <a:ext cx="9601200" cy="372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[1] H. Spieker, A. Gotlieb, D. Marijan, and M. Mossige, “Reinforcement </a:t>
            </a:r>
            <a:r>
              <a:rPr lang="en-US" sz="2400" dirty="0" err="1">
                <a:latin typeface="Open Sans" panose="020B0606030504020204" pitchFamily="34" charset="0"/>
                <a:ea typeface="Open Sans" panose="020B0606030504020204" pitchFamily="34" charset="0"/>
                <a:cs typeface="Open Sans" panose="020B0606030504020204" pitchFamily="34" charset="0"/>
              </a:rPr>
              <a:t>Learningfor</a:t>
            </a:r>
            <a:r>
              <a:rPr lang="en-US" sz="2400" dirty="0">
                <a:latin typeface="Open Sans" panose="020B0606030504020204" pitchFamily="34" charset="0"/>
                <a:ea typeface="Open Sans" panose="020B0606030504020204" pitchFamily="34" charset="0"/>
                <a:cs typeface="Open Sans" panose="020B0606030504020204" pitchFamily="34" charset="0"/>
              </a:rPr>
              <a:t> Automatic Test Case Prioritization and Selection in Continuous </a:t>
            </a:r>
            <a:r>
              <a:rPr lang="en-US" sz="2400" dirty="0" err="1">
                <a:latin typeface="Open Sans" panose="020B0606030504020204" pitchFamily="34" charset="0"/>
                <a:ea typeface="Open Sans" panose="020B0606030504020204" pitchFamily="34" charset="0"/>
                <a:cs typeface="Open Sans" panose="020B0606030504020204" pitchFamily="34" charset="0"/>
              </a:rPr>
              <a:t>Integration,”in</a:t>
            </a:r>
            <a:r>
              <a:rPr lang="en-US" sz="2400" dirty="0">
                <a:latin typeface="Open Sans" panose="020B0606030504020204" pitchFamily="34" charset="0"/>
                <a:ea typeface="Open Sans" panose="020B0606030504020204" pitchFamily="34" charset="0"/>
                <a:cs typeface="Open Sans" panose="020B0606030504020204" pitchFamily="34" charset="0"/>
              </a:rPr>
              <a:t> Proceedings of the 26th ACM SIGSOFT International Symposium on </a:t>
            </a:r>
            <a:r>
              <a:rPr lang="en-US" sz="2400" dirty="0" err="1">
                <a:latin typeface="Open Sans" panose="020B0606030504020204" pitchFamily="34" charset="0"/>
                <a:ea typeface="Open Sans" panose="020B0606030504020204" pitchFamily="34" charset="0"/>
                <a:cs typeface="Open Sans" panose="020B0606030504020204" pitchFamily="34" charset="0"/>
              </a:rPr>
              <a:t>SoftwareTesting</a:t>
            </a:r>
            <a:r>
              <a:rPr lang="en-US" sz="2400" dirty="0">
                <a:latin typeface="Open Sans" panose="020B0606030504020204" pitchFamily="34" charset="0"/>
                <a:ea typeface="Open Sans" panose="020B0606030504020204" pitchFamily="34" charset="0"/>
                <a:cs typeface="Open Sans" panose="020B0606030504020204" pitchFamily="34" charset="0"/>
              </a:rPr>
              <a:t> and Analysis (ISSTA). ACM, 2017, pp. 12–22.</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[2] . C. Jorgensen, Software Testing: A Craftsman’s Approach, Fourth Edition. </a:t>
            </a:r>
            <a:r>
              <a:rPr lang="en-US" sz="2400" dirty="0" err="1">
                <a:latin typeface="Open Sans" panose="020B0606030504020204" pitchFamily="34" charset="0"/>
                <a:ea typeface="Open Sans" panose="020B0606030504020204" pitchFamily="34" charset="0"/>
                <a:cs typeface="Open Sans" panose="020B0606030504020204" pitchFamily="34" charset="0"/>
              </a:rPr>
              <a:t>CRCPress</a:t>
            </a:r>
            <a:r>
              <a:rPr lang="en-US" sz="2400" dirty="0">
                <a:latin typeface="Open Sans" panose="020B0606030504020204" pitchFamily="34" charset="0"/>
                <a:ea typeface="Open Sans" panose="020B0606030504020204" pitchFamily="34" charset="0"/>
                <a:cs typeface="Open Sans" panose="020B0606030504020204" pitchFamily="34" charset="0"/>
              </a:rPr>
              <a:t>, Dec. 2018, google-Books-ID: </a:t>
            </a:r>
            <a:r>
              <a:rPr lang="en-US" sz="2400" dirty="0" err="1">
                <a:latin typeface="Open Sans" panose="020B0606030504020204" pitchFamily="34" charset="0"/>
                <a:ea typeface="Open Sans" panose="020B0606030504020204" pitchFamily="34" charset="0"/>
                <a:cs typeface="Open Sans" panose="020B0606030504020204" pitchFamily="34" charset="0"/>
              </a:rPr>
              <a:t>TvHcDwAAQBAJ</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8" name="TextBox 19">
            <a:extLst>
              <a:ext uri="{FF2B5EF4-FFF2-40B4-BE49-F238E27FC236}">
                <a16:creationId xmlns:a16="http://schemas.microsoft.com/office/drawing/2014/main" id="{760AD0DD-879B-4A1D-ADBC-A4CE7D10F05F}"/>
              </a:ext>
            </a:extLst>
          </p:cNvPr>
          <p:cNvSpPr txBox="1">
            <a:spLocks noChangeArrowheads="1"/>
          </p:cNvSpPr>
          <p:nvPr/>
        </p:nvSpPr>
        <p:spPr bwMode="auto">
          <a:xfrm>
            <a:off x="579120" y="24804617"/>
            <a:ext cx="9601200" cy="65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nSpc>
                <a:spcPct val="110000"/>
              </a:lnSpc>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Develop a software component that reads and analyzes automated test results stored in Azure Cosmos DB.</a:t>
            </a:r>
          </a:p>
          <a:p>
            <a:pPr marL="342900" indent="-342900">
              <a:lnSpc>
                <a:spcPct val="110000"/>
              </a:lnSpc>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Design an AI-based scheduling system that dynamically prioritizes test cases using historical and real-time data.</a:t>
            </a:r>
          </a:p>
          <a:p>
            <a:pPr marL="342900" indent="-342900">
              <a:lnSpc>
                <a:spcPct val="110000"/>
              </a:lnSpc>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Apply optimization techniques, including Google OR-Tools, to improve the efficiency of test case scheduling.</a:t>
            </a:r>
          </a:p>
          <a:p>
            <a:pPr marL="342900" indent="-342900">
              <a:lnSpc>
                <a:spcPct val="110000"/>
              </a:lnSpc>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Integrate the solution into the ABB internal test infrastructure to improve test execution and resource utilization.</a:t>
            </a:r>
          </a:p>
        </p:txBody>
      </p:sp>
      <p:sp>
        <p:nvSpPr>
          <p:cNvPr id="30" name="TextBox 19">
            <a:extLst>
              <a:ext uri="{FF2B5EF4-FFF2-40B4-BE49-F238E27FC236}">
                <a16:creationId xmlns:a16="http://schemas.microsoft.com/office/drawing/2014/main" id="{DF897FBC-C1EA-4CD0-ACDA-F85507AD4936}"/>
              </a:ext>
            </a:extLst>
          </p:cNvPr>
          <p:cNvSpPr txBox="1">
            <a:spLocks noChangeArrowheads="1"/>
          </p:cNvSpPr>
          <p:nvPr/>
        </p:nvSpPr>
        <p:spPr bwMode="auto">
          <a:xfrm>
            <a:off x="594360" y="17817283"/>
            <a:ext cx="9601200" cy="493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latin typeface="Open Sans" panose="020B0606030504020204" pitchFamily="34" charset="0"/>
                <a:ea typeface="Open Sans" panose="020B0606030504020204" pitchFamily="34" charset="0"/>
                <a:cs typeface="Open Sans" panose="020B0606030504020204" pitchFamily="34" charset="0"/>
              </a:rPr>
              <a:t>In large-scale software testing environments, running all test cases in every CI/CD cycle is time-consuming and inefficient. This thesis addresses the problem of intelligently selecting and scheduling test cases using Q-learning, a reinforcement learning technique. The goal is to maximize fault detection and test effectiveness while minimizing execution time and redundant test runs.</a:t>
            </a:r>
          </a:p>
        </p:txBody>
      </p:sp>
      <p:sp>
        <p:nvSpPr>
          <p:cNvPr id="32" name="Rectangle 6">
            <a:extLst>
              <a:ext uri="{FF2B5EF4-FFF2-40B4-BE49-F238E27FC236}">
                <a16:creationId xmlns:a16="http://schemas.microsoft.com/office/drawing/2014/main" id="{72A12B13-CB91-4177-B985-2E38309645AD}"/>
              </a:ext>
            </a:extLst>
          </p:cNvPr>
          <p:cNvSpPr>
            <a:spLocks noChangeArrowheads="1"/>
          </p:cNvSpPr>
          <p:nvPr/>
        </p:nvSpPr>
        <p:spPr bwMode="auto">
          <a:xfrm>
            <a:off x="0" y="32004000"/>
            <a:ext cx="43891200" cy="914400"/>
          </a:xfrm>
          <a:prstGeom prst="rect">
            <a:avLst/>
          </a:prstGeom>
          <a:solidFill>
            <a:srgbClr val="C8C8C8"/>
          </a:solidFill>
          <a:ln w="38100">
            <a:noFill/>
            <a:miter lim="800000"/>
          </a:ln>
        </p:spPr>
        <p:txBody>
          <a:bodyPr lIns="137160" tIns="68580" rIns="137160" bIns="68580" anchor="ctr"/>
          <a:lstStyle>
            <a:defPPr>
              <a:defRPr kern="1200"/>
            </a:defPPr>
          </a:lstStyle>
          <a:p>
            <a:pPr algn="ctr" defTabSz="4703763"/>
            <a:endParaRPr lang="en-US" sz="5400" b="1">
              <a:solidFill>
                <a:schemeClr val="tx2"/>
              </a:solidFill>
              <a:latin typeface="Gill Sans" pitchFamily="34" charset="0"/>
            </a:endParaRPr>
          </a:p>
        </p:txBody>
      </p:sp>
      <p:sp>
        <p:nvSpPr>
          <p:cNvPr id="2" name="TextBox 1">
            <a:extLst>
              <a:ext uri="{FF2B5EF4-FFF2-40B4-BE49-F238E27FC236}">
                <a16:creationId xmlns:a16="http://schemas.microsoft.com/office/drawing/2014/main" id="{BEF75E56-6D9B-44B9-909D-DE81651577F2}"/>
              </a:ext>
            </a:extLst>
          </p:cNvPr>
          <p:cNvSpPr txBox="1"/>
          <p:nvPr/>
        </p:nvSpPr>
        <p:spPr>
          <a:xfrm>
            <a:off x="1082451" y="23691360"/>
            <a:ext cx="250453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a:solidFill>
                  <a:srgbClr val="B41E1E"/>
                </a:solidFill>
                <a:latin typeface="Bree Serif" panose="02000503040000020004" pitchFamily="2" charset="0"/>
              </a:rPr>
              <a:t>Objectives</a:t>
            </a:r>
            <a:endParaRPr lang="en-US" sz="3600" dirty="0">
              <a:solidFill>
                <a:srgbClr val="B41E1E"/>
              </a:solidFill>
              <a:latin typeface="Bree Serif" panose="02000503040000020004" pitchFamily="2" charset="0"/>
            </a:endParaRPr>
          </a:p>
        </p:txBody>
      </p:sp>
      <p:sp>
        <p:nvSpPr>
          <p:cNvPr id="40" name="TextBox 39">
            <a:extLst>
              <a:ext uri="{FF2B5EF4-FFF2-40B4-BE49-F238E27FC236}">
                <a16:creationId xmlns:a16="http://schemas.microsoft.com/office/drawing/2014/main" id="{CDD95001-5D30-415B-9BF2-D7DCE99B916F}"/>
              </a:ext>
            </a:extLst>
          </p:cNvPr>
          <p:cNvSpPr txBox="1"/>
          <p:nvPr/>
        </p:nvSpPr>
        <p:spPr>
          <a:xfrm>
            <a:off x="1082451" y="7144907"/>
            <a:ext cx="300466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Introduction</a:t>
            </a:r>
          </a:p>
        </p:txBody>
      </p:sp>
      <p:sp>
        <p:nvSpPr>
          <p:cNvPr id="41" name="TextBox 40">
            <a:extLst>
              <a:ext uri="{FF2B5EF4-FFF2-40B4-BE49-F238E27FC236}">
                <a16:creationId xmlns:a16="http://schemas.microsoft.com/office/drawing/2014/main" id="{0AF5ADB6-F153-486E-992C-4F9B3036D232}"/>
              </a:ext>
            </a:extLst>
          </p:cNvPr>
          <p:cNvSpPr txBox="1"/>
          <p:nvPr/>
        </p:nvSpPr>
        <p:spPr>
          <a:xfrm>
            <a:off x="11616760" y="7162181"/>
            <a:ext cx="307680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Methodology</a:t>
            </a:r>
          </a:p>
        </p:txBody>
      </p:sp>
      <p:sp>
        <p:nvSpPr>
          <p:cNvPr id="42" name="TextBox 41">
            <a:extLst>
              <a:ext uri="{FF2B5EF4-FFF2-40B4-BE49-F238E27FC236}">
                <a16:creationId xmlns:a16="http://schemas.microsoft.com/office/drawing/2014/main" id="{3631CCAA-9075-4147-B68D-E6A806B7CC1A}"/>
              </a:ext>
            </a:extLst>
          </p:cNvPr>
          <p:cNvSpPr txBox="1"/>
          <p:nvPr/>
        </p:nvSpPr>
        <p:spPr>
          <a:xfrm>
            <a:off x="27024116" y="7162181"/>
            <a:ext cx="1882567"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Results</a:t>
            </a:r>
          </a:p>
        </p:txBody>
      </p:sp>
      <p:sp>
        <p:nvSpPr>
          <p:cNvPr id="43" name="TextBox 42">
            <a:extLst>
              <a:ext uri="{FF2B5EF4-FFF2-40B4-BE49-F238E27FC236}">
                <a16:creationId xmlns:a16="http://schemas.microsoft.com/office/drawing/2014/main" id="{615ECB2F-EF20-4B8B-A2FC-E77AB64D4176}"/>
              </a:ext>
            </a:extLst>
          </p:cNvPr>
          <p:cNvSpPr txBox="1"/>
          <p:nvPr/>
        </p:nvSpPr>
        <p:spPr>
          <a:xfrm>
            <a:off x="27106757" y="26977488"/>
            <a:ext cx="263758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References</a:t>
            </a:r>
          </a:p>
        </p:txBody>
      </p:sp>
      <p:sp>
        <p:nvSpPr>
          <p:cNvPr id="44" name="TextBox 43">
            <a:extLst>
              <a:ext uri="{FF2B5EF4-FFF2-40B4-BE49-F238E27FC236}">
                <a16:creationId xmlns:a16="http://schemas.microsoft.com/office/drawing/2014/main" id="{60851042-BFEF-43EF-B727-0115C9F72DC2}"/>
              </a:ext>
            </a:extLst>
          </p:cNvPr>
          <p:cNvSpPr txBox="1"/>
          <p:nvPr/>
        </p:nvSpPr>
        <p:spPr>
          <a:xfrm>
            <a:off x="1082451" y="16663247"/>
            <a:ext cx="4564391"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Problem Statements</a:t>
            </a:r>
          </a:p>
        </p:txBody>
      </p:sp>
      <p:pic>
        <p:nvPicPr>
          <p:cNvPr id="4" name="Picture 3">
            <a:extLst>
              <a:ext uri="{FF2B5EF4-FFF2-40B4-BE49-F238E27FC236}">
                <a16:creationId xmlns:a16="http://schemas.microsoft.com/office/drawing/2014/main" id="{68DC562C-EB98-5737-7C82-86857488A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680" y="0"/>
            <a:ext cx="6446520" cy="6668560"/>
          </a:xfrm>
          <a:prstGeom prst="rect">
            <a:avLst/>
          </a:prstGeom>
        </p:spPr>
      </p:pic>
      <p:pic>
        <p:nvPicPr>
          <p:cNvPr id="8" name="Picture 7">
            <a:extLst>
              <a:ext uri="{FF2B5EF4-FFF2-40B4-BE49-F238E27FC236}">
                <a16:creationId xmlns:a16="http://schemas.microsoft.com/office/drawing/2014/main" id="{66003C7F-56B3-9DE9-E08B-3EB7344B5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37"/>
            <a:ext cx="6446520" cy="6652768"/>
          </a:xfrm>
          <a:prstGeom prst="rect">
            <a:avLst/>
          </a:prstGeom>
        </p:spPr>
      </p:pic>
      <p:pic>
        <p:nvPicPr>
          <p:cNvPr id="9" name="Picture 8" descr="A diagram of a company&#10;&#10;AI-generated content may be incorrect.">
            <a:extLst>
              <a:ext uri="{FF2B5EF4-FFF2-40B4-BE49-F238E27FC236}">
                <a16:creationId xmlns:a16="http://schemas.microsoft.com/office/drawing/2014/main" id="{2F31A187-1364-B74D-7B1E-30156FEC5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3720" y="8179568"/>
            <a:ext cx="14455680" cy="11383438"/>
          </a:xfrm>
          <a:prstGeom prst="rect">
            <a:avLst/>
          </a:prstGeom>
        </p:spPr>
      </p:pic>
      <p:pic>
        <p:nvPicPr>
          <p:cNvPr id="15" name="Picture 14">
            <a:extLst>
              <a:ext uri="{FF2B5EF4-FFF2-40B4-BE49-F238E27FC236}">
                <a16:creationId xmlns:a16="http://schemas.microsoft.com/office/drawing/2014/main" id="{CF33C3D8-84CC-BA24-34D5-D4885D957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92318" y="19785499"/>
            <a:ext cx="9121682" cy="5857912"/>
          </a:xfrm>
          <a:prstGeom prst="rect">
            <a:avLst/>
          </a:prstGeom>
        </p:spPr>
      </p:pic>
      <p:sp>
        <p:nvSpPr>
          <p:cNvPr id="23" name="TextBox 19">
            <a:extLst>
              <a:ext uri="{FF2B5EF4-FFF2-40B4-BE49-F238E27FC236}">
                <a16:creationId xmlns:a16="http://schemas.microsoft.com/office/drawing/2014/main" id="{685F1D51-9C63-97DE-C970-F59BEF645289}"/>
              </a:ext>
            </a:extLst>
          </p:cNvPr>
          <p:cNvSpPr txBox="1">
            <a:spLocks noChangeArrowheads="1"/>
          </p:cNvSpPr>
          <p:nvPr/>
        </p:nvSpPr>
        <p:spPr bwMode="auto">
          <a:xfrm>
            <a:off x="11174112" y="20048053"/>
            <a:ext cx="14455680" cy="1146189"/>
          </a:xfrm>
          <a:prstGeom prst="rect">
            <a:avLst/>
          </a:prstGeom>
          <a:solidFill>
            <a:schemeClr val="bg1">
              <a:lumMod val="75000"/>
            </a:schemeClr>
          </a:solidFill>
          <a:ln>
            <a:noFill/>
          </a:ln>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3200" i="1" dirty="0">
                <a:latin typeface="Open Sans" panose="020B0606030504020204" pitchFamily="34" charset="0"/>
                <a:ea typeface="Open Sans" panose="020B0606030504020204" pitchFamily="34" charset="0"/>
                <a:cs typeface="Open Sans" panose="020B0606030504020204" pitchFamily="34" charset="0"/>
              </a:rPr>
              <a:t>System architecture showing the workflow from test development to  scheduling and execution.</a:t>
            </a:r>
          </a:p>
        </p:txBody>
      </p:sp>
      <p:pic>
        <p:nvPicPr>
          <p:cNvPr id="31" name="Picture 30">
            <a:extLst>
              <a:ext uri="{FF2B5EF4-FFF2-40B4-BE49-F238E27FC236}">
                <a16:creationId xmlns:a16="http://schemas.microsoft.com/office/drawing/2014/main" id="{0F5B1BA2-196D-9A12-3EEE-B97FD25DDA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92319" y="8179568"/>
            <a:ext cx="16596261" cy="10362921"/>
          </a:xfrm>
          <a:prstGeom prst="rect">
            <a:avLst/>
          </a:prstGeom>
        </p:spPr>
      </p:pic>
      <p:pic>
        <p:nvPicPr>
          <p:cNvPr id="38" name="Picture 37">
            <a:extLst>
              <a:ext uri="{FF2B5EF4-FFF2-40B4-BE49-F238E27FC236}">
                <a16:creationId xmlns:a16="http://schemas.microsoft.com/office/drawing/2014/main" id="{077E1813-2F36-CB40-2AF9-9B33FF38E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2846" y="22591065"/>
            <a:ext cx="7468214" cy="5935399"/>
          </a:xfrm>
          <a:prstGeom prst="rect">
            <a:avLst/>
          </a:prstGeom>
        </p:spPr>
      </p:pic>
      <p:pic>
        <p:nvPicPr>
          <p:cNvPr id="46" name="Picture 45">
            <a:extLst>
              <a:ext uri="{FF2B5EF4-FFF2-40B4-BE49-F238E27FC236}">
                <a16:creationId xmlns:a16="http://schemas.microsoft.com/office/drawing/2014/main" id="{D35C49C6-E95C-CDCF-E73A-E504A73D68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5879" y="22591065"/>
            <a:ext cx="6864677" cy="5935399"/>
          </a:xfrm>
          <a:prstGeom prst="rect">
            <a:avLst/>
          </a:prstGeom>
        </p:spPr>
      </p:pic>
      <p:sp>
        <p:nvSpPr>
          <p:cNvPr id="49" name="TextBox 19">
            <a:extLst>
              <a:ext uri="{FF2B5EF4-FFF2-40B4-BE49-F238E27FC236}">
                <a16:creationId xmlns:a16="http://schemas.microsoft.com/office/drawing/2014/main" id="{C2B3C2CC-0433-2F31-8E6B-5D3EC45DC7A0}"/>
              </a:ext>
            </a:extLst>
          </p:cNvPr>
          <p:cNvSpPr txBox="1">
            <a:spLocks noChangeArrowheads="1"/>
          </p:cNvSpPr>
          <p:nvPr/>
        </p:nvSpPr>
        <p:spPr bwMode="auto">
          <a:xfrm>
            <a:off x="26692318" y="18817733"/>
            <a:ext cx="16596261" cy="604502"/>
          </a:xfrm>
          <a:prstGeom prst="rect">
            <a:avLst/>
          </a:prstGeom>
          <a:solidFill>
            <a:schemeClr val="bg1">
              <a:lumMod val="75000"/>
            </a:schemeClr>
          </a:solidFill>
          <a:ln>
            <a:noFill/>
          </a:ln>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3200" i="1" dirty="0">
                <a:latin typeface="Open Sans" panose="020B0606030504020204" pitchFamily="34" charset="0"/>
                <a:ea typeface="Open Sans" panose="020B0606030504020204" pitchFamily="34" charset="0"/>
                <a:cs typeface="Open Sans" panose="020B0606030504020204" pitchFamily="34" charset="0"/>
              </a:rPr>
              <a:t>Prioritized Test cases based on Q-Values</a:t>
            </a:r>
          </a:p>
        </p:txBody>
      </p:sp>
      <p:sp>
        <p:nvSpPr>
          <p:cNvPr id="50" name="TextBox 19">
            <a:extLst>
              <a:ext uri="{FF2B5EF4-FFF2-40B4-BE49-F238E27FC236}">
                <a16:creationId xmlns:a16="http://schemas.microsoft.com/office/drawing/2014/main" id="{3AF94060-742B-D439-3284-78AE8BFB8B65}"/>
              </a:ext>
            </a:extLst>
          </p:cNvPr>
          <p:cNvSpPr txBox="1">
            <a:spLocks noChangeArrowheads="1"/>
          </p:cNvSpPr>
          <p:nvPr/>
        </p:nvSpPr>
        <p:spPr bwMode="auto">
          <a:xfrm>
            <a:off x="26692318" y="25892242"/>
            <a:ext cx="9121682" cy="604502"/>
          </a:xfrm>
          <a:prstGeom prst="rect">
            <a:avLst/>
          </a:prstGeom>
          <a:solidFill>
            <a:schemeClr val="bg1">
              <a:lumMod val="75000"/>
            </a:schemeClr>
          </a:solidFill>
          <a:ln>
            <a:noFill/>
          </a:ln>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3200" i="1" dirty="0">
                <a:latin typeface="Open Sans" panose="020B0606030504020204" pitchFamily="34" charset="0"/>
                <a:ea typeface="Open Sans" panose="020B0606030504020204" pitchFamily="34" charset="0"/>
                <a:cs typeface="Open Sans" panose="020B0606030504020204" pitchFamily="34" charset="0"/>
              </a:rPr>
              <a:t>Scheduled Tests using Google OR</a:t>
            </a:r>
          </a:p>
        </p:txBody>
      </p:sp>
      <p:sp>
        <p:nvSpPr>
          <p:cNvPr id="51" name="TextBox 50">
            <a:extLst>
              <a:ext uri="{FF2B5EF4-FFF2-40B4-BE49-F238E27FC236}">
                <a16:creationId xmlns:a16="http://schemas.microsoft.com/office/drawing/2014/main" id="{39969D13-2447-52CA-7A2F-BA15FF374A0E}"/>
              </a:ext>
            </a:extLst>
          </p:cNvPr>
          <p:cNvSpPr txBox="1"/>
          <p:nvPr/>
        </p:nvSpPr>
        <p:spPr>
          <a:xfrm>
            <a:off x="37137091" y="20626647"/>
            <a:ext cx="2661626"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Conclusion</a:t>
            </a:r>
          </a:p>
        </p:txBody>
      </p:sp>
      <p:sp>
        <p:nvSpPr>
          <p:cNvPr id="52" name="TextBox 19">
            <a:extLst>
              <a:ext uri="{FF2B5EF4-FFF2-40B4-BE49-F238E27FC236}">
                <a16:creationId xmlns:a16="http://schemas.microsoft.com/office/drawing/2014/main" id="{38A01F77-3F56-EA7D-B09E-7AF4E6E17178}"/>
              </a:ext>
            </a:extLst>
          </p:cNvPr>
          <p:cNvSpPr txBox="1">
            <a:spLocks noChangeArrowheads="1"/>
          </p:cNvSpPr>
          <p:nvPr/>
        </p:nvSpPr>
        <p:spPr bwMode="auto">
          <a:xfrm>
            <a:off x="36668488" y="21765567"/>
            <a:ext cx="6140262" cy="94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latin typeface="Open Sans" panose="020B0606030504020204" pitchFamily="34" charset="0"/>
                <a:ea typeface="Open Sans" panose="020B0606030504020204" pitchFamily="34" charset="0"/>
                <a:cs typeface="Open Sans" panose="020B0606030504020204" pitchFamily="34" charset="0"/>
              </a:rPr>
              <a:t>This project demonstrates that intelligent test case scheduling using Q-learning and constraint-based optimization can significantly improve fault detection and testing efficiency. By leveraging historical and real-time data, the system reduces execution time, minimizes redundant tests, and enhances resource utilization. The successful integration into ABB’s test infrastructure will highlight its practical value in large-scale, safety-critical environments like robotics.</a:t>
            </a:r>
          </a:p>
        </p:txBody>
      </p:sp>
      <p:sp>
        <p:nvSpPr>
          <p:cNvPr id="58" name="TextBox 19">
            <a:extLst>
              <a:ext uri="{FF2B5EF4-FFF2-40B4-BE49-F238E27FC236}">
                <a16:creationId xmlns:a16="http://schemas.microsoft.com/office/drawing/2014/main" id="{641D4F16-23A8-CA90-730C-414F3DB6DCCB}"/>
              </a:ext>
            </a:extLst>
          </p:cNvPr>
          <p:cNvSpPr txBox="1">
            <a:spLocks noChangeArrowheads="1"/>
          </p:cNvSpPr>
          <p:nvPr/>
        </p:nvSpPr>
        <p:spPr bwMode="auto">
          <a:xfrm>
            <a:off x="11280422" y="29162790"/>
            <a:ext cx="14760134" cy="604502"/>
          </a:xfrm>
          <a:prstGeom prst="rect">
            <a:avLst/>
          </a:prstGeom>
          <a:solidFill>
            <a:schemeClr val="bg1">
              <a:lumMod val="75000"/>
            </a:schemeClr>
          </a:solidFill>
          <a:ln>
            <a:noFill/>
          </a:ln>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3200" i="1" dirty="0">
                <a:latin typeface="Open Sans" panose="020B0606030504020204" pitchFamily="34" charset="0"/>
                <a:ea typeface="Open Sans" panose="020B0606030504020204" pitchFamily="34" charset="0"/>
                <a:cs typeface="Open Sans" panose="020B0606030504020204" pitchFamily="34" charset="0"/>
              </a:rPr>
              <a:t>Azure DevOps Test Logs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ragmaticgraphite|08-2022"/>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1225</TotalTime>
  <Words>434</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Open Sans</vt:lpstr>
      <vt:lpstr>Bree Serif</vt:lpstr>
      <vt:lpstr>Gill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Nafis Fuad</cp:lastModifiedBy>
  <cp:revision>32</cp:revision>
  <dcterms:modified xsi:type="dcterms:W3CDTF">2025-06-03T12:01:45Z</dcterms:modified>
  <cp:category>scientific poster template</cp:category>
</cp:coreProperties>
</file>