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74" r:id="rId4"/>
    <p:sldId id="279" r:id="rId5"/>
    <p:sldId id="280" r:id="rId6"/>
    <p:sldId id="281" r:id="rId7"/>
    <p:sldId id="285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8" r:id="rId34"/>
    <p:sldId id="309" r:id="rId35"/>
    <p:sldId id="310" r:id="rId36"/>
    <p:sldId id="311" r:id="rId37"/>
    <p:sldId id="312" r:id="rId38"/>
    <p:sldId id="315" r:id="rId39"/>
    <p:sldId id="313" r:id="rId40"/>
    <p:sldId id="314" r:id="rId41"/>
    <p:sldId id="30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F3901-373C-4E05-BEE4-935E3311D3E3}" v="7" dt="2024-11-26T15:46:29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een,Tasnuva" userId="7dc49d10-c68a-4bae-b67c-876a76c6aa57" providerId="ADAL" clId="{6D4F3901-373C-4E05-BEE4-935E3311D3E3}"/>
    <pc:docChg chg="addSld delSld modSld">
      <pc:chgData name="Farheen,Tasnuva" userId="7dc49d10-c68a-4bae-b67c-876a76c6aa57" providerId="ADAL" clId="{6D4F3901-373C-4E05-BEE4-935E3311D3E3}" dt="2024-12-01T15:13:46.890" v="50" actId="20577"/>
      <pc:docMkLst>
        <pc:docMk/>
      </pc:docMkLst>
      <pc:sldChg chg="modSp mod modNotesTx">
        <pc:chgData name="Farheen,Tasnuva" userId="7dc49d10-c68a-4bae-b67c-876a76c6aa57" providerId="ADAL" clId="{6D4F3901-373C-4E05-BEE4-935E3311D3E3}" dt="2024-12-01T15:13:46.890" v="50" actId="20577"/>
        <pc:sldMkLst>
          <pc:docMk/>
          <pc:sldMk cId="2160093586" sldId="256"/>
        </pc:sldMkLst>
        <pc:spChg chg="mod">
          <ac:chgData name="Farheen,Tasnuva" userId="7dc49d10-c68a-4bae-b67c-876a76c6aa57" providerId="ADAL" clId="{6D4F3901-373C-4E05-BEE4-935E3311D3E3}" dt="2024-12-01T15:13:46.890" v="50" actId="20577"/>
          <ac:spMkLst>
            <pc:docMk/>
            <pc:sldMk cId="2160093586" sldId="256"/>
            <ac:spMk id="2" creationId="{43D6251B-D1A4-CFB9-DFE4-A0A754DA0F7F}"/>
          </ac:spMkLst>
        </pc:spChg>
        <pc:spChg chg="mod">
          <ac:chgData name="Farheen,Tasnuva" userId="7dc49d10-c68a-4bae-b67c-876a76c6aa57" providerId="ADAL" clId="{6D4F3901-373C-4E05-BEE4-935E3311D3E3}" dt="2024-11-26T15:40:55.966" v="27" actId="20577"/>
          <ac:spMkLst>
            <pc:docMk/>
            <pc:sldMk cId="2160093586" sldId="256"/>
            <ac:spMk id="3" creationId="{507DEDD0-CE9E-0220-39CD-8FFFD85F556C}"/>
          </ac:spMkLst>
        </pc:spChg>
      </pc:sldChg>
      <pc:sldChg chg="del">
        <pc:chgData name="Farheen,Tasnuva" userId="7dc49d10-c68a-4bae-b67c-876a76c6aa57" providerId="ADAL" clId="{6D4F3901-373C-4E05-BEE4-935E3311D3E3}" dt="2024-11-26T15:36:45.049" v="2" actId="47"/>
        <pc:sldMkLst>
          <pc:docMk/>
          <pc:sldMk cId="3596850275" sldId="26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2820414927" sldId="261"/>
        </pc:sldMkLst>
      </pc:sldChg>
      <pc:sldChg chg="addSp delSp modSp new del mod">
        <pc:chgData name="Farheen,Tasnuva" userId="7dc49d10-c68a-4bae-b67c-876a76c6aa57" providerId="ADAL" clId="{6D4F3901-373C-4E05-BEE4-935E3311D3E3}" dt="2024-12-01T15:13:38.571" v="49" actId="47"/>
        <pc:sldMkLst>
          <pc:docMk/>
          <pc:sldMk cId="3602265158" sldId="261"/>
        </pc:sldMkLst>
        <pc:spChg chg="mod">
          <ac:chgData name="Farheen,Tasnuva" userId="7dc49d10-c68a-4bae-b67c-876a76c6aa57" providerId="ADAL" clId="{6D4F3901-373C-4E05-BEE4-935E3311D3E3}" dt="2024-11-26T15:47:04.715" v="47" actId="20577"/>
          <ac:spMkLst>
            <pc:docMk/>
            <pc:sldMk cId="3602265158" sldId="261"/>
            <ac:spMk id="2" creationId="{D9ECE651-2240-FE6C-C9B9-4D192C77EA92}"/>
          </ac:spMkLst>
        </pc:spChg>
        <pc:spChg chg="del">
          <ac:chgData name="Farheen,Tasnuva" userId="7dc49d10-c68a-4bae-b67c-876a76c6aa57" providerId="ADAL" clId="{6D4F3901-373C-4E05-BEE4-935E3311D3E3}" dt="2024-11-26T15:46:05.683" v="28"/>
          <ac:spMkLst>
            <pc:docMk/>
            <pc:sldMk cId="3602265158" sldId="261"/>
            <ac:spMk id="3" creationId="{BE1ECE37-254F-D2BC-8CFD-3DBA2DC5604D}"/>
          </ac:spMkLst>
        </pc:spChg>
        <pc:picChg chg="add mod">
          <ac:chgData name="Farheen,Tasnuva" userId="7dc49d10-c68a-4bae-b67c-876a76c6aa57" providerId="ADAL" clId="{6D4F3901-373C-4E05-BEE4-935E3311D3E3}" dt="2024-11-26T15:46:29.761" v="34" actId="1076"/>
          <ac:picMkLst>
            <pc:docMk/>
            <pc:sldMk cId="3602265158" sldId="261"/>
            <ac:picMk id="1026" creationId="{BAD4E093-D318-A061-2AC0-78608858CEB6}"/>
          </ac:picMkLst>
        </pc:picChg>
      </pc:sldChg>
      <pc:sldChg chg="new">
        <pc:chgData name="Farheen,Tasnuva" userId="7dc49d10-c68a-4bae-b67c-876a76c6aa57" providerId="ADAL" clId="{6D4F3901-373C-4E05-BEE4-935E3311D3E3}" dt="2024-11-26T15:47:58.683" v="48" actId="680"/>
        <pc:sldMkLst>
          <pc:docMk/>
          <pc:sldMk cId="2569046798" sldId="262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439411377" sldId="585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085307268" sldId="587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923773147" sldId="588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399347053" sldId="589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2265669997" sldId="59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605511863" sldId="1868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765992700" sldId="1869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723991196" sldId="187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4004195357" sldId="1871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130952317" sldId="1872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891244614" sldId="1873"/>
        </pc:sldMkLst>
      </pc:sldChg>
      <pc:sldMasterChg chg="delSldLayout">
        <pc:chgData name="Farheen,Tasnuva" userId="7dc49d10-c68a-4bae-b67c-876a76c6aa57" providerId="ADAL" clId="{6D4F3901-373C-4E05-BEE4-935E3311D3E3}" dt="2024-11-26T15:36:39.833" v="0" actId="47"/>
        <pc:sldMasterMkLst>
          <pc:docMk/>
          <pc:sldMasterMk cId="2856688581" sldId="2147483661"/>
        </pc:sldMasterMkLst>
        <pc:sldLayoutChg chg="del">
          <pc:chgData name="Farheen,Tasnuva" userId="7dc49d10-c68a-4bae-b67c-876a76c6aa57" providerId="ADAL" clId="{6D4F3901-373C-4E05-BEE4-935E3311D3E3}" dt="2024-11-26T15:36:39.833" v="0" actId="47"/>
          <pc:sldLayoutMkLst>
            <pc:docMk/>
            <pc:sldMasterMk cId="2856688581" sldId="2147483661"/>
            <pc:sldLayoutMk cId="1212323466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=""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=""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=""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=""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=""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=""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=""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=""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=""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=""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=""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925"/>
            <a:ext cx="9144000" cy="2020933"/>
          </a:xfrm>
        </p:spPr>
        <p:txBody>
          <a:bodyPr>
            <a:normAutofit/>
          </a:bodyPr>
          <a:lstStyle/>
          <a:p>
            <a:r>
              <a:rPr lang="en-US" sz="3200" b="1" dirty="0"/>
              <a:t>A Survey on Fault Injection Techniques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45487"/>
            <a:ext cx="9144000" cy="133940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Nafisa Anjum</a:t>
            </a:r>
            <a:b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Graduate Research Assistant</a:t>
            </a:r>
            <a:b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Louisiana State University</a:t>
            </a:r>
            <a:r>
              <a:rPr lang="en-US" sz="1800" b="1" dirty="0" smtClean="0">
                <a:solidFill>
                  <a:srgbClr val="D6A300"/>
                </a:solidFill>
              </a:rPr>
              <a:t> </a:t>
            </a:r>
            <a:endParaRPr lang="en-US" sz="1800" b="1" dirty="0">
              <a:solidFill>
                <a:srgbClr val="D6A3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=""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=""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Drawbacks:</a:t>
            </a:r>
          </a:p>
          <a:p>
            <a:pPr marL="457200" lvl="1" indent="0">
              <a:buNone/>
            </a:pPr>
            <a:r>
              <a:rPr lang="en-US" dirty="0" smtClean="0"/>
              <a:t>· </a:t>
            </a:r>
            <a:r>
              <a:rPr lang="en-US" dirty="0"/>
              <a:t>Limited set of injection instants.</a:t>
            </a:r>
          </a:p>
          <a:p>
            <a:pPr marL="457200" lvl="1" indent="0">
              <a:buNone/>
            </a:pPr>
            <a:r>
              <a:rPr lang="en-US" dirty="0"/>
              <a:t>· It cannot inject faults into locations that are inaccessible to software.</a:t>
            </a:r>
          </a:p>
          <a:p>
            <a:pPr marL="457200" lvl="1" indent="0">
              <a:buNone/>
            </a:pPr>
            <a:r>
              <a:rPr lang="en-US" dirty="0"/>
              <a:t>· Does require a modification of the source code to support the </a:t>
            </a:r>
            <a:r>
              <a:rPr lang="en-US" dirty="0" smtClean="0"/>
              <a:t>fault injection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· Limited </a:t>
            </a:r>
            <a:r>
              <a:rPr lang="en-US" dirty="0" err="1"/>
              <a:t>observability</a:t>
            </a:r>
            <a:r>
              <a:rPr lang="en-US" dirty="0"/>
              <a:t> and controllability.</a:t>
            </a:r>
          </a:p>
          <a:p>
            <a:pPr marL="457200" lvl="1" indent="0">
              <a:buNone/>
            </a:pPr>
            <a:r>
              <a:rPr lang="en-US" dirty="0"/>
              <a:t>· Very difficult to model permanent faults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Tools: </a:t>
            </a:r>
            <a:r>
              <a:rPr lang="en-US" dirty="0"/>
              <a:t>FERRARI (Fault and Error Automatic </a:t>
            </a:r>
            <a:r>
              <a:rPr lang="en-US" dirty="0" smtClean="0"/>
              <a:t>Real-Time Injection), </a:t>
            </a:r>
            <a:r>
              <a:rPr lang="en-US" dirty="0"/>
              <a:t>FTAPE (Fault Tolerance and </a:t>
            </a:r>
            <a:r>
              <a:rPr lang="en-US" dirty="0" smtClean="0"/>
              <a:t>Performance Evaluator), </a:t>
            </a:r>
            <a:r>
              <a:rPr lang="en-US" dirty="0"/>
              <a:t>FIAT (Fault Injection-based Automated Testing</a:t>
            </a:r>
            <a:r>
              <a:rPr lang="en-US" dirty="0" smtClean="0"/>
              <a:t>), XCEPTION, DOCTOR and so 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65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Simulation-based fault </a:t>
            </a:r>
            <a:r>
              <a:rPr lang="en-US" dirty="0" smtClean="0"/>
              <a:t>injection involves the construction </a:t>
            </a:r>
            <a:r>
              <a:rPr lang="en-US" dirty="0"/>
              <a:t>of a simulation model of the system </a:t>
            </a:r>
            <a:r>
              <a:rPr lang="en-US" dirty="0" smtClean="0"/>
              <a:t>under analysis</a:t>
            </a:r>
            <a:r>
              <a:rPr lang="en-US" dirty="0"/>
              <a:t>, including a detailed simulation model of </a:t>
            </a:r>
            <a:r>
              <a:rPr lang="en-US" dirty="0" smtClean="0"/>
              <a:t>the processor in use. The </a:t>
            </a:r>
            <a:r>
              <a:rPr lang="en-US" dirty="0"/>
              <a:t>simulation models are </a:t>
            </a:r>
            <a:r>
              <a:rPr lang="en-US" dirty="0" smtClean="0"/>
              <a:t>developed using </a:t>
            </a:r>
            <a:r>
              <a:rPr lang="en-US" dirty="0"/>
              <a:t>a hardware description language such as </a:t>
            </a:r>
            <a:r>
              <a:rPr lang="en-US" dirty="0" smtClean="0"/>
              <a:t>VHDL. </a:t>
            </a:r>
            <a:r>
              <a:rPr lang="en-US" dirty="0"/>
              <a:t>Faults are injected </a:t>
            </a:r>
            <a:r>
              <a:rPr lang="en-US" dirty="0" smtClean="0"/>
              <a:t>into VHDL </a:t>
            </a:r>
            <a:r>
              <a:rPr lang="en-US" dirty="0"/>
              <a:t>models of the design and excited by a set </a:t>
            </a:r>
            <a:r>
              <a:rPr lang="en-US" dirty="0" smtClean="0"/>
              <a:t>of input </a:t>
            </a:r>
            <a:r>
              <a:rPr lang="en-US" dirty="0"/>
              <a:t>patterns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Benefits:</a:t>
            </a:r>
          </a:p>
          <a:p>
            <a:pPr marL="457200" lvl="1" indent="0">
              <a:buNone/>
            </a:pPr>
            <a:r>
              <a:rPr lang="en-US" dirty="0"/>
              <a:t>· Can support all system abstraction levels.</a:t>
            </a:r>
          </a:p>
          <a:p>
            <a:pPr marL="457200" lvl="1" indent="0">
              <a:buNone/>
            </a:pPr>
            <a:r>
              <a:rPr lang="en-US" dirty="0"/>
              <a:t>· Not intrusive.</a:t>
            </a:r>
          </a:p>
          <a:p>
            <a:pPr marL="457200" lvl="1" indent="0">
              <a:buNone/>
            </a:pPr>
            <a:r>
              <a:rPr lang="en-US" dirty="0"/>
              <a:t>· Full control of both fault models and </a:t>
            </a:r>
            <a:r>
              <a:rPr lang="en-US" dirty="0" smtClean="0"/>
              <a:t>injection mechanisms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· Low cost computer automation; does not require </a:t>
            </a:r>
            <a:r>
              <a:rPr lang="en-US" dirty="0" smtClean="0"/>
              <a:t>any special-purpose </a:t>
            </a:r>
            <a:r>
              <a:rPr lang="en-US" dirty="0"/>
              <a:t>hardware.</a:t>
            </a:r>
          </a:p>
          <a:p>
            <a:pPr marL="457200" lvl="1" indent="0">
              <a:buNone/>
            </a:pPr>
            <a:r>
              <a:rPr lang="en-US" dirty="0"/>
              <a:t>· Maximum amount of </a:t>
            </a:r>
            <a:r>
              <a:rPr lang="en-US" dirty="0" err="1"/>
              <a:t>observability</a:t>
            </a:r>
            <a:r>
              <a:rPr lang="en-US" dirty="0"/>
              <a:t> and controllability.</a:t>
            </a:r>
          </a:p>
          <a:p>
            <a:pPr marL="457200" lvl="1" indent="0">
              <a:buNone/>
            </a:pPr>
            <a:r>
              <a:rPr lang="en-US" dirty="0"/>
              <a:t>· Allows performing reliability assessment at </a:t>
            </a:r>
            <a:r>
              <a:rPr lang="en-US" dirty="0" smtClean="0"/>
              <a:t>different stages </a:t>
            </a:r>
            <a:r>
              <a:rPr lang="en-US" dirty="0"/>
              <a:t>in the design process.</a:t>
            </a:r>
          </a:p>
          <a:p>
            <a:pPr marL="457200" lvl="1" indent="0">
              <a:buNone/>
            </a:pPr>
            <a:r>
              <a:rPr lang="en-US" dirty="0"/>
              <a:t>· Able to model both transient and permanent faults.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Simulation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093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Drawbacks:</a:t>
            </a:r>
          </a:p>
          <a:p>
            <a:pPr marL="457200" lvl="1" indent="0">
              <a:buNone/>
            </a:pPr>
            <a:r>
              <a:rPr lang="en-US" dirty="0"/>
              <a:t>· Large development efforts.</a:t>
            </a:r>
          </a:p>
          <a:p>
            <a:pPr marL="457200" lvl="1" indent="0">
              <a:buNone/>
            </a:pPr>
            <a:r>
              <a:rPr lang="en-US" dirty="0"/>
              <a:t>· Time consuming (experiment length).</a:t>
            </a:r>
          </a:p>
          <a:p>
            <a:pPr marL="457200" lvl="1" indent="0">
              <a:buNone/>
            </a:pPr>
            <a:r>
              <a:rPr lang="en-US" dirty="0"/>
              <a:t>· Model is not readily available.</a:t>
            </a:r>
          </a:p>
          <a:p>
            <a:pPr marL="457200" lvl="1" indent="0">
              <a:buNone/>
            </a:pPr>
            <a:r>
              <a:rPr lang="en-US" dirty="0"/>
              <a:t>· Accuracy of the results depends on the goodness of the model used.</a:t>
            </a:r>
          </a:p>
          <a:p>
            <a:pPr marL="457200" lvl="1" indent="0">
              <a:buNone/>
            </a:pPr>
            <a:r>
              <a:rPr lang="en-US" dirty="0"/>
              <a:t>· No real time faults injection possible in a prototype.</a:t>
            </a:r>
          </a:p>
          <a:p>
            <a:pPr marL="457200" lvl="1" indent="0">
              <a:buNone/>
            </a:pPr>
            <a:r>
              <a:rPr lang="en-US" dirty="0"/>
              <a:t>· Model may not include any of the design faults that may be </a:t>
            </a:r>
            <a:r>
              <a:rPr lang="en-US" dirty="0" smtClean="0"/>
              <a:t>present in </a:t>
            </a:r>
            <a:r>
              <a:rPr lang="en-US" dirty="0"/>
              <a:t>the real hardware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Tools: </a:t>
            </a:r>
            <a:r>
              <a:rPr lang="en-US" dirty="0"/>
              <a:t>VERIFY (VHDL-based Evaluation of </a:t>
            </a:r>
            <a:r>
              <a:rPr lang="en-US" dirty="0" smtClean="0"/>
              <a:t>Reliability by Injection </a:t>
            </a:r>
            <a:r>
              <a:rPr lang="en-US" dirty="0"/>
              <a:t>Faults Efficiently</a:t>
            </a:r>
            <a:r>
              <a:rPr lang="en-US" dirty="0" smtClean="0"/>
              <a:t>), MEFISTO-C, HEARTLESS, </a:t>
            </a:r>
            <a:r>
              <a:rPr lang="en-US" dirty="0"/>
              <a:t>FTI (Fault Tolerance Injection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Simulation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167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emulation, the </a:t>
            </a:r>
            <a:r>
              <a:rPr lang="en-US" dirty="0"/>
              <a:t>circuit to analyze is implemented onto the </a:t>
            </a:r>
            <a:r>
              <a:rPr lang="en-US" dirty="0" smtClean="0"/>
              <a:t>FPGA using </a:t>
            </a:r>
            <a:r>
              <a:rPr lang="en-US" dirty="0"/>
              <a:t>a classical synthesis, placement and </a:t>
            </a:r>
            <a:r>
              <a:rPr lang="en-US" dirty="0" smtClean="0"/>
              <a:t>routing design </a:t>
            </a:r>
            <a:r>
              <a:rPr lang="en-US" dirty="0"/>
              <a:t>flow starting from the high-level </a:t>
            </a:r>
            <a:r>
              <a:rPr lang="en-US" dirty="0" smtClean="0"/>
              <a:t>circuit description</a:t>
            </a:r>
            <a:r>
              <a:rPr lang="en-US" dirty="0"/>
              <a:t>. The development board is connected to </a:t>
            </a:r>
            <a:r>
              <a:rPr lang="en-US" dirty="0" smtClean="0"/>
              <a:t>a host </a:t>
            </a:r>
            <a:r>
              <a:rPr lang="en-US" dirty="0"/>
              <a:t>computer, used to define the fault </a:t>
            </a:r>
            <a:r>
              <a:rPr lang="en-US" dirty="0" smtClean="0"/>
              <a:t>injection campaign</a:t>
            </a:r>
            <a:r>
              <a:rPr lang="en-US" dirty="0"/>
              <a:t>, control the injection experiments </a:t>
            </a:r>
            <a:r>
              <a:rPr lang="en-US" dirty="0" smtClean="0"/>
              <a:t>and display </a:t>
            </a:r>
            <a:r>
              <a:rPr lang="en-US" dirty="0"/>
              <a:t>the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Benefits:</a:t>
            </a:r>
          </a:p>
          <a:p>
            <a:pPr marL="457200" lvl="1" indent="0">
              <a:buNone/>
            </a:pPr>
            <a:r>
              <a:rPr lang="en-US" dirty="0"/>
              <a:t>· Injection time is more </a:t>
            </a:r>
            <a:r>
              <a:rPr lang="en-US" dirty="0" smtClean="0"/>
              <a:t>quick </a:t>
            </a:r>
            <a:r>
              <a:rPr lang="en-US" dirty="0"/>
              <a:t>compared with </a:t>
            </a:r>
            <a:r>
              <a:rPr lang="en-US" dirty="0" smtClean="0"/>
              <a:t>simulation based techniques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· The experimentation time can be reduced </a:t>
            </a:r>
            <a:r>
              <a:rPr lang="en-US" dirty="0" smtClean="0"/>
              <a:t>by implementing </a:t>
            </a:r>
            <a:r>
              <a:rPr lang="en-US" dirty="0"/>
              <a:t>partially or totally the input </a:t>
            </a:r>
            <a:r>
              <a:rPr lang="en-US" dirty="0" smtClean="0"/>
              <a:t>pattern generation </a:t>
            </a:r>
            <a:r>
              <a:rPr lang="en-US" dirty="0"/>
              <a:t>in the FPGA. These patterns are already</a:t>
            </a:r>
          </a:p>
          <a:p>
            <a:pPr marL="457200" lvl="1" indent="0">
              <a:buNone/>
            </a:pPr>
            <a:r>
              <a:rPr lang="en-US" dirty="0"/>
              <a:t>known when the circuit to analyze is synthesized.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Emulation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19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Drawbacks:</a:t>
            </a:r>
          </a:p>
          <a:p>
            <a:pPr marL="457200" lvl="1" indent="0">
              <a:buNone/>
            </a:pPr>
            <a:r>
              <a:rPr lang="en-US" dirty="0"/>
              <a:t>· The initial VHDL description must be synthesizable and </a:t>
            </a:r>
            <a:r>
              <a:rPr lang="en-US" dirty="0" smtClean="0"/>
              <a:t>optimized to </a:t>
            </a:r>
            <a:r>
              <a:rPr lang="en-US" dirty="0"/>
              <a:t>avoid requiring a too large and costly emulator and to reduce </a:t>
            </a:r>
            <a:r>
              <a:rPr lang="en-US" dirty="0" smtClean="0"/>
              <a:t>the total </a:t>
            </a:r>
            <a:r>
              <a:rPr lang="en-US" dirty="0"/>
              <a:t>running time during the injection campaign.</a:t>
            </a:r>
          </a:p>
          <a:p>
            <a:pPr marL="457200" lvl="1" indent="0">
              <a:buNone/>
            </a:pPr>
            <a:r>
              <a:rPr lang="en-US" dirty="0"/>
              <a:t>· The cost of a general hardware emulation system and/or </a:t>
            </a:r>
            <a:r>
              <a:rPr lang="en-US" dirty="0" smtClean="0"/>
              <a:t>the implementation </a:t>
            </a:r>
            <a:r>
              <a:rPr lang="en-US" dirty="0"/>
              <a:t>complexity of a dedicated FPGA based emulation</a:t>
            </a:r>
          </a:p>
          <a:p>
            <a:pPr marL="457200" lvl="1" indent="0">
              <a:buNone/>
            </a:pPr>
            <a:r>
              <a:rPr lang="en-US" dirty="0"/>
              <a:t>board.</a:t>
            </a:r>
          </a:p>
          <a:p>
            <a:pPr marL="457200" lvl="1" indent="0">
              <a:buNone/>
            </a:pPr>
            <a:r>
              <a:rPr lang="en-US" dirty="0"/>
              <a:t>· The emulation is only used to analyze the functional </a:t>
            </a:r>
            <a:r>
              <a:rPr lang="en-US" dirty="0" smtClean="0"/>
              <a:t>consequences of </a:t>
            </a:r>
            <a:r>
              <a:rPr lang="en-US" dirty="0"/>
              <a:t>a fault.</a:t>
            </a:r>
          </a:p>
          <a:p>
            <a:pPr marL="457200" lvl="1" indent="0">
              <a:buNone/>
            </a:pPr>
            <a:r>
              <a:rPr lang="en-US" dirty="0"/>
              <a:t>· When using a FPGA-based development board, the main </a:t>
            </a:r>
            <a:r>
              <a:rPr lang="en-US" dirty="0" smtClean="0"/>
              <a:t>limitation becomes </a:t>
            </a:r>
            <a:r>
              <a:rPr lang="en-US" dirty="0"/>
              <a:t>the number of I/</a:t>
            </a:r>
            <a:r>
              <a:rPr lang="en-US" dirty="0" err="1"/>
              <a:t>Os</a:t>
            </a:r>
            <a:r>
              <a:rPr lang="en-US" dirty="0"/>
              <a:t> of the programmable </a:t>
            </a:r>
            <a:r>
              <a:rPr lang="en-US" dirty="0" smtClean="0"/>
              <a:t>hardware. Necessity </a:t>
            </a:r>
            <a:r>
              <a:rPr lang="en-US" dirty="0"/>
              <a:t>of high speed communication link between the host </a:t>
            </a:r>
            <a:r>
              <a:rPr lang="en-US" dirty="0" smtClean="0"/>
              <a:t>computer and </a:t>
            </a:r>
            <a:r>
              <a:rPr lang="en-US" dirty="0"/>
              <a:t>the emulation board.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Emulation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763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</a:t>
            </a:r>
            <a:r>
              <a:rPr lang="en-US" dirty="0"/>
              <a:t>injection is an important technique for </a:t>
            </a:r>
            <a:r>
              <a:rPr lang="en-US" dirty="0" smtClean="0"/>
              <a:t>the evaluation </a:t>
            </a:r>
            <a:r>
              <a:rPr lang="en-US" dirty="0"/>
              <a:t>of design metrics such as reliability, </a:t>
            </a:r>
            <a:r>
              <a:rPr lang="en-US" dirty="0" smtClean="0"/>
              <a:t>safety and </a:t>
            </a:r>
            <a:r>
              <a:rPr lang="en-US" dirty="0"/>
              <a:t>fault coverage</a:t>
            </a:r>
            <a:r>
              <a:rPr lang="en-US" dirty="0" smtClean="0"/>
              <a:t>. </a:t>
            </a:r>
          </a:p>
          <a:p>
            <a:r>
              <a:rPr lang="en-US" dirty="0"/>
              <a:t>Most recent research in this area is </a:t>
            </a:r>
            <a:r>
              <a:rPr lang="en-US" dirty="0" smtClean="0"/>
              <a:t>converging towards </a:t>
            </a:r>
            <a:r>
              <a:rPr lang="en-US" dirty="0"/>
              <a:t>hybrid fault injection combining the </a:t>
            </a:r>
            <a:r>
              <a:rPr lang="en-US" dirty="0" smtClean="0"/>
              <a:t>benefits of </a:t>
            </a:r>
            <a:r>
              <a:rPr lang="en-US" dirty="0"/>
              <a:t>both hardware and software fault </a:t>
            </a:r>
            <a:r>
              <a:rPr lang="en-US" dirty="0" smtClean="0"/>
              <a:t>injection techniques</a:t>
            </a:r>
            <a:r>
              <a:rPr lang="en-US" dirty="0"/>
              <a:t>, while avoiding most of their </a:t>
            </a:r>
            <a:r>
              <a:rPr lang="en-US" dirty="0" smtClean="0"/>
              <a:t>disadvantages. This </a:t>
            </a:r>
            <a:r>
              <a:rPr lang="en-US" dirty="0"/>
              <a:t>is becoming feasible due to the </a:t>
            </a:r>
            <a:r>
              <a:rPr lang="en-US" dirty="0" smtClean="0"/>
              <a:t>latest advancements </a:t>
            </a:r>
            <a:r>
              <a:rPr lang="en-US" dirty="0"/>
              <a:t>in the FPGA technology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hybrid approach </a:t>
            </a:r>
            <a:r>
              <a:rPr lang="en-US" dirty="0"/>
              <a:t>combines the versatility of software </a:t>
            </a:r>
            <a:r>
              <a:rPr lang="en-US" dirty="0" smtClean="0"/>
              <a:t>fault injection </a:t>
            </a:r>
            <a:r>
              <a:rPr lang="en-US" dirty="0"/>
              <a:t>and the accuracy of hardware monitoring</a:t>
            </a:r>
            <a:r>
              <a:rPr lang="en-US" dirty="0" smtClean="0"/>
              <a:t>. </a:t>
            </a:r>
            <a:r>
              <a:rPr lang="en-US" dirty="0"/>
              <a:t>given </a:t>
            </a:r>
            <a:r>
              <a:rPr lang="en-US" dirty="0" smtClean="0"/>
              <a:t>the significant </a:t>
            </a:r>
            <a:r>
              <a:rPr lang="en-US" dirty="0"/>
              <a:t>gain in controllability and </a:t>
            </a:r>
            <a:r>
              <a:rPr lang="en-US" dirty="0" smtClean="0"/>
              <a:t>observation with </a:t>
            </a:r>
            <a:r>
              <a:rPr lang="en-US" dirty="0"/>
              <a:t>a simulation-based approach, it might be useful </a:t>
            </a:r>
            <a:r>
              <a:rPr lang="en-US" dirty="0" smtClean="0"/>
              <a:t>to combine </a:t>
            </a:r>
            <a:r>
              <a:rPr lang="en-US" dirty="0"/>
              <a:t>a simulation-based approach with one of </a:t>
            </a:r>
            <a:r>
              <a:rPr lang="en-US" dirty="0" smtClean="0"/>
              <a:t>the others </a:t>
            </a:r>
            <a:r>
              <a:rPr lang="en-US" dirty="0"/>
              <a:t>in order to more fully exercise the system </a:t>
            </a:r>
            <a:r>
              <a:rPr lang="en-US" dirty="0" smtClean="0"/>
              <a:t>under analysis</a:t>
            </a:r>
            <a:r>
              <a:rPr lang="en-US" dirty="0"/>
              <a:t> </a:t>
            </a:r>
            <a:r>
              <a:rPr lang="en-US" dirty="0" smtClean="0"/>
              <a:t>using tools like LIVE, SWIFI.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880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925"/>
            <a:ext cx="9144000" cy="2020933"/>
          </a:xfrm>
        </p:spPr>
        <p:txBody>
          <a:bodyPr>
            <a:normAutofit/>
          </a:bodyPr>
          <a:lstStyle/>
          <a:p>
            <a:r>
              <a:rPr lang="en-US" sz="3200" dirty="0"/>
              <a:t>A survey on fault injection methods of digital integrated circuits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45487"/>
            <a:ext cx="9144000" cy="133940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Nafisa Anjum</a:t>
            </a:r>
            <a:b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Graduate Research Assistant</a:t>
            </a:r>
            <a:b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Louisiana State University</a:t>
            </a:r>
            <a:r>
              <a:rPr lang="en-US" sz="1800" b="1" dirty="0" smtClean="0">
                <a:solidFill>
                  <a:srgbClr val="D6A300"/>
                </a:solidFill>
              </a:rPr>
              <a:t> </a:t>
            </a:r>
            <a:endParaRPr lang="en-US" sz="1800" b="1" dirty="0">
              <a:solidFill>
                <a:srgbClr val="D6A3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=""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=""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paper studies hardware, software and emulation based fault injection techniques in detail.</a:t>
            </a:r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5" y="1828800"/>
            <a:ext cx="10364769" cy="4005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8512" y="5872143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Fig.1 : Types of fault category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621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When a particle strikes a chip surface, Single Event Transient (SET) pulse is generated. </a:t>
            </a:r>
            <a:r>
              <a:rPr lang="en-US" dirty="0"/>
              <a:t>SET may be propagated through the logic gate </a:t>
            </a:r>
            <a:r>
              <a:rPr lang="en-US" dirty="0" smtClean="0"/>
              <a:t>until it </a:t>
            </a:r>
            <a:r>
              <a:rPr lang="en-US" dirty="0"/>
              <a:t>reaches to one of the latching components of the circuit and be stored </a:t>
            </a:r>
            <a:r>
              <a:rPr lang="en-US" dirty="0" smtClean="0"/>
              <a:t>in it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some barriers </a:t>
            </a:r>
            <a:r>
              <a:rPr lang="en-US" dirty="0"/>
              <a:t>through the path from the fault location to the latching </a:t>
            </a:r>
            <a:r>
              <a:rPr lang="en-US" dirty="0" smtClean="0"/>
              <a:t>components of </a:t>
            </a:r>
            <a:r>
              <a:rPr lang="en-US" dirty="0"/>
              <a:t>the circuit that may prevent the fault to become an </a:t>
            </a:r>
            <a:r>
              <a:rPr lang="en-US" dirty="0" smtClean="0"/>
              <a:t>error. </a:t>
            </a:r>
            <a:r>
              <a:rPr lang="en-US" dirty="0"/>
              <a:t>These factors are known as triple masking effects which includes </a:t>
            </a:r>
            <a:r>
              <a:rPr lang="en-US" dirty="0" smtClean="0"/>
              <a:t>electrical, timing</a:t>
            </a:r>
            <a:r>
              <a:rPr lang="en-US" dirty="0"/>
              <a:t>, and logical </a:t>
            </a:r>
            <a:r>
              <a:rPr lang="en-US" dirty="0" smtClean="0"/>
              <a:t>masking effect.</a:t>
            </a:r>
          </a:p>
          <a:p>
            <a:pPr algn="just"/>
            <a:r>
              <a:rPr lang="en-US" dirty="0" smtClean="0"/>
              <a:t>Due to these effects, SET gets dissolved but if it is not dissolved, it will be stored as a Single Event Upset (SEU) or soft error in the circuit.</a:t>
            </a:r>
          </a:p>
          <a:p>
            <a:pPr algn="just"/>
            <a:r>
              <a:rPr lang="en-US" dirty="0"/>
              <a:t>One of the most important parameters in evaluating the reliability </a:t>
            </a:r>
            <a:r>
              <a:rPr lang="en-US" dirty="0" smtClean="0"/>
              <a:t>of the </a:t>
            </a:r>
            <a:r>
              <a:rPr lang="en-US" dirty="0"/>
              <a:t>circuit is the Soft Error Rate (SER</a:t>
            </a:r>
            <a:r>
              <a:rPr lang="en-US" dirty="0" smtClean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Triple Masking Effects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129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Dynamic approaches:</a:t>
            </a:r>
          </a:p>
          <a:p>
            <a:pPr marL="0" indent="0" algn="just">
              <a:buNone/>
            </a:pPr>
            <a:r>
              <a:rPr lang="en-US" dirty="0"/>
              <a:t>In dynamic </a:t>
            </a:r>
            <a:r>
              <a:rPr lang="en-US" dirty="0" smtClean="0"/>
              <a:t>approaches, </a:t>
            </a:r>
            <a:r>
              <a:rPr lang="en-US" dirty="0"/>
              <a:t>first one (or more than one) </a:t>
            </a:r>
            <a:r>
              <a:rPr lang="en-US" dirty="0" smtClean="0"/>
              <a:t>faults is </a:t>
            </a:r>
            <a:r>
              <a:rPr lang="en-US" dirty="0"/>
              <a:t>inserted </a:t>
            </a:r>
            <a:r>
              <a:rPr lang="en-US" dirty="0" smtClean="0"/>
              <a:t>into </a:t>
            </a:r>
            <a:r>
              <a:rPr lang="en-US" dirty="0"/>
              <a:t>the circuit and then, the circuit is </a:t>
            </a:r>
            <a:r>
              <a:rPr lang="en-US" dirty="0" smtClean="0"/>
              <a:t>simulated with </a:t>
            </a:r>
            <a:r>
              <a:rPr lang="en-US" dirty="0"/>
              <a:t>different input vectors to compute the number of faults that </a:t>
            </a:r>
            <a:r>
              <a:rPr lang="en-US" dirty="0" smtClean="0"/>
              <a:t>are latched </a:t>
            </a:r>
            <a:r>
              <a:rPr lang="en-US" dirty="0"/>
              <a:t>and converted to the </a:t>
            </a:r>
            <a:r>
              <a:rPr lang="en-US" dirty="0" smtClean="0"/>
              <a:t>error.</a:t>
            </a:r>
          </a:p>
          <a:p>
            <a:pPr algn="just"/>
            <a:r>
              <a:rPr lang="en-US" dirty="0"/>
              <a:t>In Ref. [</a:t>
            </a:r>
            <a:r>
              <a:rPr lang="en-US" dirty="0" smtClean="0"/>
              <a:t>1], </a:t>
            </a:r>
            <a:r>
              <a:rPr lang="en-US" dirty="0"/>
              <a:t>the proposed fault injection method </a:t>
            </a:r>
            <a:r>
              <a:rPr lang="en-US" dirty="0" smtClean="0"/>
              <a:t>uses two type of element pre-characterizations called logical pre-characterization </a:t>
            </a:r>
            <a:r>
              <a:rPr lang="en-US" dirty="0"/>
              <a:t>and flip-flop </a:t>
            </a:r>
            <a:r>
              <a:rPr lang="en-US" dirty="0" smtClean="0"/>
              <a:t>pre-characterization.</a:t>
            </a:r>
          </a:p>
          <a:p>
            <a:pPr algn="just"/>
            <a:r>
              <a:rPr lang="en-US" dirty="0"/>
              <a:t>Another framework based on pre-characterization approach </a:t>
            </a:r>
            <a:r>
              <a:rPr lang="en-US" dirty="0" smtClean="0"/>
              <a:t>called “SEAT-LA</a:t>
            </a:r>
            <a:r>
              <a:rPr lang="en-US" dirty="0"/>
              <a:t>” is presented in Ref. [</a:t>
            </a:r>
            <a:r>
              <a:rPr lang="en-US" dirty="0" smtClean="0"/>
              <a:t>2]. </a:t>
            </a:r>
            <a:r>
              <a:rPr lang="en-US" dirty="0"/>
              <a:t>SEAT-LA supports the designs </a:t>
            </a:r>
            <a:r>
              <a:rPr lang="en-US" dirty="0" smtClean="0"/>
              <a:t>which are </a:t>
            </a:r>
            <a:r>
              <a:rPr lang="en-US" dirty="0"/>
              <a:t>based on cell libraries. These libraries are characterized based on </a:t>
            </a:r>
            <a:r>
              <a:rPr lang="en-US" dirty="0" smtClean="0"/>
              <a:t>the soft </a:t>
            </a:r>
            <a:r>
              <a:rPr lang="en-US" dirty="0"/>
              <a:t>error rate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approach presented in Ref. </a:t>
            </a:r>
            <a:r>
              <a:rPr lang="en-US" dirty="0" smtClean="0"/>
              <a:t>[3</a:t>
            </a:r>
            <a:r>
              <a:rPr lang="en-US" dirty="0"/>
              <a:t>] aims to avoid the </a:t>
            </a:r>
            <a:r>
              <a:rPr lang="en-US" dirty="0" smtClean="0"/>
              <a:t>unnecessary details </a:t>
            </a:r>
            <a:r>
              <a:rPr lang="en-US" dirty="0"/>
              <a:t>of injected faults to achieve a better speed-up during the </a:t>
            </a:r>
            <a:r>
              <a:rPr lang="en-US" dirty="0" smtClean="0"/>
              <a:t>simulation process</a:t>
            </a:r>
            <a:r>
              <a:rPr lang="en-US" dirty="0"/>
              <a:t>. For this purpose, the authors categorize the faults sets </a:t>
            </a:r>
            <a:r>
              <a:rPr lang="en-US" dirty="0" smtClean="0"/>
              <a:t>into three </a:t>
            </a:r>
            <a:r>
              <a:rPr lang="en-US" dirty="0"/>
              <a:t>subsets and for each subset, they choose the fastest abstraction </a:t>
            </a:r>
            <a:r>
              <a:rPr lang="en-US" dirty="0" smtClean="0"/>
              <a:t>level to </a:t>
            </a:r>
            <a:r>
              <a:rPr lang="en-US" dirty="0"/>
              <a:t>inject faults (i.e. transfer level, instruction-set level, and </a:t>
            </a:r>
            <a:r>
              <a:rPr lang="en-US" dirty="0" smtClean="0"/>
              <a:t>host-compiled level</a:t>
            </a:r>
            <a:r>
              <a:rPr lang="en-US" dirty="0"/>
              <a:t>).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536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injection provides a method of assessing the dependability of a system under test. It involves inserting </a:t>
            </a:r>
            <a:r>
              <a:rPr lang="en-US" dirty="0" smtClean="0"/>
              <a:t>faults into </a:t>
            </a:r>
            <a:r>
              <a:rPr lang="en-US" dirty="0"/>
              <a:t>a system and monitoring the system to determine its behavior in response to a fault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actors </a:t>
            </a:r>
            <a:r>
              <a:rPr lang="en-US" dirty="0"/>
              <a:t>to </a:t>
            </a:r>
            <a:r>
              <a:rPr lang="en-US" dirty="0" smtClean="0"/>
              <a:t>dependability:</a:t>
            </a:r>
          </a:p>
          <a:p>
            <a:pPr lvl="1"/>
            <a:r>
              <a:rPr lang="en-US" dirty="0"/>
              <a:t>Fault is a physical defect, imperfection, or flaw </a:t>
            </a:r>
            <a:r>
              <a:rPr lang="en-US" dirty="0" smtClean="0"/>
              <a:t>that occurs </a:t>
            </a:r>
            <a:r>
              <a:rPr lang="en-US" dirty="0"/>
              <a:t>within some hardware or </a:t>
            </a:r>
            <a:r>
              <a:rPr lang="en-US" dirty="0" smtClean="0"/>
              <a:t>software component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Error </a:t>
            </a:r>
            <a:r>
              <a:rPr lang="en-US" dirty="0"/>
              <a:t>is a deviation from accuracy or </a:t>
            </a:r>
            <a:r>
              <a:rPr lang="en-US" dirty="0" smtClean="0"/>
              <a:t>correctness and </a:t>
            </a:r>
            <a:r>
              <a:rPr lang="en-US" dirty="0"/>
              <a:t>is the manifestation of a fault.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is the non-performance of some action </a:t>
            </a:r>
            <a:r>
              <a:rPr lang="en-US" dirty="0" smtClean="0"/>
              <a:t>that is </a:t>
            </a:r>
            <a:r>
              <a:rPr lang="en-US" dirty="0"/>
              <a:t>due or </a:t>
            </a:r>
            <a:r>
              <a:rPr lang="en-US" dirty="0" smtClean="0"/>
              <a:t>expected.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In terms of cost </a:t>
            </a:r>
            <a:r>
              <a:rPr lang="en-US" dirty="0" smtClean="0"/>
              <a:t>and time</a:t>
            </a:r>
            <a:r>
              <a:rPr lang="en-US" dirty="0"/>
              <a:t>, it becomes therefore crucial to perform </a:t>
            </a:r>
            <a:r>
              <a:rPr lang="en-US" dirty="0" smtClean="0"/>
              <a:t>a thorough </a:t>
            </a:r>
            <a:r>
              <a:rPr lang="en-US" dirty="0"/>
              <a:t>analysis of the failure modes of the circuit </a:t>
            </a:r>
            <a:r>
              <a:rPr lang="en-US" dirty="0" smtClean="0"/>
              <a:t>if possible </a:t>
            </a:r>
            <a:r>
              <a:rPr lang="en-US" dirty="0"/>
              <a:t>early in the design process and at least </a:t>
            </a:r>
            <a:r>
              <a:rPr lang="en-US" dirty="0" smtClean="0"/>
              <a:t>before any manufacturing.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4816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Static approaches:</a:t>
            </a:r>
          </a:p>
          <a:p>
            <a:pPr algn="just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static approaches that are also considered </a:t>
            </a:r>
            <a:r>
              <a:rPr lang="en-US" dirty="0" smtClean="0"/>
              <a:t>as the </a:t>
            </a:r>
            <a:r>
              <a:rPr lang="en-US" dirty="0"/>
              <a:t>approximate approaches, two group of symbolic and </a:t>
            </a:r>
            <a:r>
              <a:rPr lang="en-US" dirty="0" smtClean="0"/>
              <a:t>analytical methods </a:t>
            </a:r>
            <a:r>
              <a:rPr lang="en-US" dirty="0"/>
              <a:t>are used. In the symbolic approaches, specific data </a:t>
            </a:r>
            <a:r>
              <a:rPr lang="en-US" dirty="0" smtClean="0"/>
              <a:t>structures such </a:t>
            </a:r>
            <a:r>
              <a:rPr lang="en-US" dirty="0"/>
              <a:t>as matrices or graphs are used to keep the information about </a:t>
            </a:r>
            <a:r>
              <a:rPr lang="en-US" dirty="0" smtClean="0"/>
              <a:t>the </a:t>
            </a:r>
            <a:r>
              <a:rPr lang="en-US" dirty="0"/>
              <a:t>triple masking effects. The analytical approaches take advantages of </a:t>
            </a:r>
            <a:r>
              <a:rPr lang="en-US" dirty="0" smtClean="0"/>
              <a:t>the mathematical </a:t>
            </a:r>
            <a:r>
              <a:rPr lang="en-US" dirty="0"/>
              <a:t>formulations such as Boolean satisfaction or </a:t>
            </a:r>
            <a:r>
              <a:rPr lang="en-US" dirty="0" smtClean="0"/>
              <a:t>probability rules </a:t>
            </a:r>
            <a:r>
              <a:rPr lang="en-US" dirty="0"/>
              <a:t>to evaluate the impacts of triple masking effects</a:t>
            </a:r>
            <a:r>
              <a:rPr lang="en-US" dirty="0" smtClean="0"/>
              <a:t>.</a:t>
            </a:r>
          </a:p>
          <a:p>
            <a:r>
              <a:rPr lang="en-US" dirty="0"/>
              <a:t>In Ref. </a:t>
            </a:r>
            <a:r>
              <a:rPr lang="en-US" dirty="0" smtClean="0"/>
              <a:t>[</a:t>
            </a:r>
            <a:r>
              <a:rPr lang="en-US" dirty="0"/>
              <a:t>4</a:t>
            </a:r>
            <a:r>
              <a:rPr lang="en-US" dirty="0" smtClean="0"/>
              <a:t>], an approach </a:t>
            </a:r>
            <a:r>
              <a:rPr lang="en-US" dirty="0"/>
              <a:t>is presented in which the circuit under study and the </a:t>
            </a:r>
            <a:r>
              <a:rPr lang="en-US" dirty="0" smtClean="0"/>
              <a:t>transient pulses </a:t>
            </a:r>
            <a:r>
              <a:rPr lang="en-US" dirty="0"/>
              <a:t>are both defined as a matrix. Then, the effect of the transient </a:t>
            </a:r>
            <a:r>
              <a:rPr lang="en-US" dirty="0" smtClean="0"/>
              <a:t>pulse on </a:t>
            </a:r>
            <a:r>
              <a:rPr lang="en-US" dirty="0"/>
              <a:t>the circuit is investigated using some presented operators on </a:t>
            </a:r>
            <a:r>
              <a:rPr lang="en-US" dirty="0" smtClean="0"/>
              <a:t>these matrices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33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Ref. </a:t>
            </a:r>
            <a:r>
              <a:rPr lang="en-US" dirty="0" smtClean="0"/>
              <a:t>[</a:t>
            </a:r>
            <a:r>
              <a:rPr lang="en-US" dirty="0"/>
              <a:t>5</a:t>
            </a:r>
            <a:r>
              <a:rPr lang="en-US" dirty="0" smtClean="0"/>
              <a:t>], </a:t>
            </a:r>
            <a:r>
              <a:rPr lang="en-US" dirty="0"/>
              <a:t>an approach is presented to analyze the susceptibility of </a:t>
            </a:r>
            <a:r>
              <a:rPr lang="en-US" dirty="0" smtClean="0"/>
              <a:t>a combinational </a:t>
            </a:r>
            <a:r>
              <a:rPr lang="en-US" dirty="0"/>
              <a:t>circuit to soft errors based on the </a:t>
            </a:r>
            <a:r>
              <a:rPr lang="en-US" dirty="0" smtClean="0"/>
              <a:t>(Binary Decision Diagram) BDD </a:t>
            </a:r>
            <a:r>
              <a:rPr lang="en-US" dirty="0"/>
              <a:t>and the </a:t>
            </a:r>
            <a:r>
              <a:rPr lang="en-US" dirty="0" smtClean="0"/>
              <a:t>circuit partitioning.</a:t>
            </a:r>
          </a:p>
          <a:p>
            <a:r>
              <a:rPr lang="en-US" dirty="0"/>
              <a:t>To compute all three masking factors uniformly and consider the </a:t>
            </a:r>
            <a:r>
              <a:rPr lang="en-US" dirty="0" smtClean="0"/>
              <a:t>effects of </a:t>
            </a:r>
            <a:r>
              <a:rPr lang="en-US" dirty="0"/>
              <a:t>the re-convergent paths in the fault injection process and the </a:t>
            </a:r>
            <a:r>
              <a:rPr lang="en-US" dirty="0" smtClean="0"/>
              <a:t>SER estimation</a:t>
            </a:r>
            <a:r>
              <a:rPr lang="en-US" dirty="0"/>
              <a:t>, an approach is presented in Ref. </a:t>
            </a:r>
            <a:r>
              <a:rPr lang="en-US" dirty="0" smtClean="0"/>
              <a:t>[</a:t>
            </a:r>
            <a:r>
              <a:rPr lang="en-US" dirty="0"/>
              <a:t>6</a:t>
            </a:r>
            <a:r>
              <a:rPr lang="en-US" dirty="0" smtClean="0"/>
              <a:t>] </a:t>
            </a:r>
            <a:r>
              <a:rPr lang="en-US" dirty="0"/>
              <a:t>that uses the BDD </a:t>
            </a:r>
            <a:r>
              <a:rPr lang="en-US" dirty="0" smtClean="0"/>
              <a:t>and the </a:t>
            </a:r>
            <a:r>
              <a:rPr lang="en-US" dirty="0"/>
              <a:t>Algebra Decision Diagram (ADD) simultaneously</a:t>
            </a:r>
            <a:r>
              <a:rPr lang="en-US" dirty="0" smtClean="0"/>
              <a:t>.</a:t>
            </a:r>
          </a:p>
          <a:p>
            <a:r>
              <a:rPr lang="en-US" dirty="0"/>
              <a:t>The presented approach in Ref. </a:t>
            </a:r>
            <a:r>
              <a:rPr lang="en-US" dirty="0" smtClean="0"/>
              <a:t>[</a:t>
            </a:r>
            <a:r>
              <a:rPr lang="en-US" dirty="0"/>
              <a:t>7</a:t>
            </a:r>
            <a:r>
              <a:rPr lang="en-US" dirty="0" smtClean="0"/>
              <a:t>] </a:t>
            </a:r>
            <a:r>
              <a:rPr lang="en-US" dirty="0"/>
              <a:t>tries to make a tradeoff </a:t>
            </a:r>
            <a:r>
              <a:rPr lang="en-US" dirty="0" smtClean="0"/>
              <a:t>between the </a:t>
            </a:r>
            <a:r>
              <a:rPr lang="en-US" dirty="0"/>
              <a:t>accuracy of the estimation and the amount of information needed </a:t>
            </a:r>
            <a:r>
              <a:rPr lang="en-US" dirty="0" smtClean="0"/>
              <a:t>for SER </a:t>
            </a:r>
            <a:r>
              <a:rPr lang="en-US" dirty="0"/>
              <a:t>estimation.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371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fault injection is performed either by contact-based </a:t>
            </a:r>
            <a:r>
              <a:rPr lang="en-US" dirty="0" smtClean="0"/>
              <a:t>approaches in </a:t>
            </a:r>
            <a:r>
              <a:rPr lang="en-US" dirty="0"/>
              <a:t>which the external interface of the integrated circuit is </a:t>
            </a:r>
            <a:r>
              <a:rPr lang="en-US" dirty="0" smtClean="0"/>
              <a:t>perturbed (i.e</a:t>
            </a:r>
            <a:r>
              <a:rPr lang="en-US" dirty="0"/>
              <a:t>. pin-level active probes and socket insertion), or </a:t>
            </a:r>
            <a:r>
              <a:rPr lang="en-US" dirty="0" smtClean="0"/>
              <a:t>without contact </a:t>
            </a:r>
            <a:r>
              <a:rPr lang="en-US" dirty="0"/>
              <a:t>approaches in which some parts of the design are </a:t>
            </a:r>
            <a:r>
              <a:rPr lang="en-US" dirty="0" smtClean="0"/>
              <a:t>bombarded </a:t>
            </a:r>
            <a:r>
              <a:rPr lang="en-US" dirty="0"/>
              <a:t>with the external energy resources (i.e. beams of laser, heavy ions, </a:t>
            </a:r>
            <a:r>
              <a:rPr lang="en-US" dirty="0" smtClean="0"/>
              <a:t>protons, and </a:t>
            </a:r>
            <a:r>
              <a:rPr lang="en-US" dirty="0"/>
              <a:t>neutrons) to simulate the real faulty environment for the </a:t>
            </a:r>
            <a:r>
              <a:rPr lang="en-US" dirty="0" smtClean="0"/>
              <a:t>digital components.</a:t>
            </a:r>
          </a:p>
          <a:p>
            <a:r>
              <a:rPr lang="en-US" dirty="0"/>
              <a:t>Example of a pin-level fault injection is introduced in Ref. </a:t>
            </a:r>
            <a:r>
              <a:rPr lang="en-US" dirty="0" smtClean="0"/>
              <a:t>[</a:t>
            </a:r>
            <a:r>
              <a:rPr lang="en-US" dirty="0"/>
              <a:t>8</a:t>
            </a:r>
            <a:r>
              <a:rPr lang="en-US" dirty="0" smtClean="0"/>
              <a:t>]. </a:t>
            </a:r>
            <a:r>
              <a:rPr lang="en-US" dirty="0"/>
              <a:t>The architecture of this </a:t>
            </a:r>
            <a:r>
              <a:rPr lang="en-US" dirty="0" smtClean="0"/>
              <a:t>tool contains </a:t>
            </a:r>
            <a:r>
              <a:rPr lang="en-US" dirty="0"/>
              <a:t>a trace memory collecting the data on the processor bus </a:t>
            </a:r>
            <a:r>
              <a:rPr lang="en-US" dirty="0" smtClean="0"/>
              <a:t>after injecting </a:t>
            </a:r>
            <a:r>
              <a:rPr lang="en-US" dirty="0"/>
              <a:t>the faults to the target processor using the insertion technique</a:t>
            </a:r>
            <a:r>
              <a:rPr lang="en-US" dirty="0" smtClean="0"/>
              <a:t>.</a:t>
            </a:r>
          </a:p>
          <a:p>
            <a:r>
              <a:rPr lang="en-US" dirty="0"/>
              <a:t>Another contact-based fault injection tool </a:t>
            </a:r>
            <a:r>
              <a:rPr lang="en-US" dirty="0" smtClean="0"/>
              <a:t>[</a:t>
            </a:r>
            <a:r>
              <a:rPr lang="en-US" dirty="0"/>
              <a:t>9</a:t>
            </a:r>
            <a:r>
              <a:rPr lang="en-US" dirty="0" smtClean="0"/>
              <a:t>] </a:t>
            </a:r>
            <a:r>
              <a:rPr lang="en-US" dirty="0"/>
              <a:t>uses both </a:t>
            </a:r>
            <a:r>
              <a:rPr lang="en-US" dirty="0" smtClean="0"/>
              <a:t>active probes </a:t>
            </a:r>
            <a:r>
              <a:rPr lang="en-US" dirty="0"/>
              <a:t>and socket insertion to inject faults to the target circuit. In </a:t>
            </a:r>
            <a:r>
              <a:rPr lang="en-US" dirty="0" smtClean="0"/>
              <a:t>this approach</a:t>
            </a:r>
            <a:r>
              <a:rPr lang="en-US" dirty="0"/>
              <a:t>, multiple faults can be injected to the circuit as well as </a:t>
            </a:r>
            <a:r>
              <a:rPr lang="en-US" dirty="0" smtClean="0"/>
              <a:t>the single </a:t>
            </a:r>
            <a:r>
              <a:rPr lang="en-US" dirty="0"/>
              <a:t>ones and many fault </a:t>
            </a:r>
            <a:r>
              <a:rPr lang="en-US" dirty="0" smtClean="0"/>
              <a:t>models are supported.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Hardware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359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physical fault injection framework is presented in Ref. </a:t>
            </a:r>
            <a:r>
              <a:rPr lang="en-US" dirty="0" smtClean="0"/>
              <a:t>[10] that uses </a:t>
            </a:r>
            <a:r>
              <a:rPr lang="en-US" dirty="0"/>
              <a:t>the proton beams radiation with the intensity between 6 MeV </a:t>
            </a:r>
            <a:r>
              <a:rPr lang="en-US" dirty="0" smtClean="0"/>
              <a:t>and 37 </a:t>
            </a:r>
            <a:r>
              <a:rPr lang="en-US" dirty="0"/>
              <a:t>MeV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Ref. </a:t>
            </a:r>
            <a:r>
              <a:rPr lang="en-US" dirty="0" smtClean="0"/>
              <a:t>[11], </a:t>
            </a:r>
            <a:r>
              <a:rPr lang="en-US" dirty="0"/>
              <a:t>a novel laser fault injection approach is presented </a:t>
            </a:r>
            <a:r>
              <a:rPr lang="en-US" dirty="0" smtClean="0"/>
              <a:t>that attacks </a:t>
            </a:r>
            <a:r>
              <a:rPr lang="en-US" dirty="0"/>
              <a:t>thorough the sides of the IC in order to come over the </a:t>
            </a:r>
            <a:r>
              <a:rPr lang="en-US" dirty="0" smtClean="0"/>
              <a:t>problems with </a:t>
            </a:r>
            <a:r>
              <a:rPr lang="en-US" dirty="0"/>
              <a:t>laser fault injection of newer packaging technologies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Furthermore, in Ref. </a:t>
            </a:r>
            <a:r>
              <a:rPr lang="en-US" dirty="0" smtClean="0"/>
              <a:t>[12</a:t>
            </a:r>
            <a:r>
              <a:rPr lang="en-US" dirty="0"/>
              <a:t>], </a:t>
            </a:r>
            <a:r>
              <a:rPr lang="en-US" dirty="0" smtClean="0"/>
              <a:t>some control </a:t>
            </a:r>
            <a:r>
              <a:rPr lang="en-US" dirty="0"/>
              <a:t>structures are designed to move the beam radiation device </a:t>
            </a:r>
            <a:r>
              <a:rPr lang="en-US" dirty="0" smtClean="0"/>
              <a:t>in order </a:t>
            </a:r>
            <a:r>
              <a:rPr lang="en-US" dirty="0"/>
              <a:t>to inject faults into the different parts of the circuit.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Hardware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76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emulation techniques try to benefit from the speed of </a:t>
            </a:r>
            <a:r>
              <a:rPr lang="en-US" dirty="0" smtClean="0"/>
              <a:t>the hardware-based </a:t>
            </a:r>
            <a:r>
              <a:rPr lang="en-US" dirty="0"/>
              <a:t>approaches and the accuracy of the software-based approaches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/>
              <a:t>Emulation-based </a:t>
            </a:r>
            <a:r>
              <a:rPr lang="en-US" i="1" dirty="0" smtClean="0"/>
              <a:t>fault </a:t>
            </a:r>
            <a:r>
              <a:rPr lang="en-US" i="1" dirty="0"/>
              <a:t>injection approaches using </a:t>
            </a:r>
            <a:r>
              <a:rPr lang="en-US" i="1" dirty="0" smtClean="0"/>
              <a:t>hardware reconfiguration:</a:t>
            </a:r>
          </a:p>
          <a:p>
            <a:endParaRPr lang="en-US" i="1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Emulation based fault injection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7" y="2247754"/>
            <a:ext cx="5585353" cy="3326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7164" y="5849721"/>
            <a:ext cx="4554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Fig.2 : Emulation injection approach using FPGA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1517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connection </a:t>
            </a:r>
            <a:r>
              <a:rPr lang="en-US" dirty="0"/>
              <a:t>framework between the host computer and the FPGA </a:t>
            </a:r>
            <a:r>
              <a:rPr lang="en-US" dirty="0" smtClean="0"/>
              <a:t>plays the </a:t>
            </a:r>
            <a:r>
              <a:rPr lang="en-US" dirty="0"/>
              <a:t>most important role in the fault emulation speed and it is </a:t>
            </a:r>
            <a:r>
              <a:rPr lang="en-US" dirty="0" smtClean="0"/>
              <a:t>always known </a:t>
            </a:r>
            <a:r>
              <a:rPr lang="en-US" dirty="0"/>
              <a:t>as the bottleneck of these approaches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Ref</a:t>
            </a:r>
            <a:r>
              <a:rPr lang="en-US" dirty="0"/>
              <a:t>. </a:t>
            </a:r>
            <a:r>
              <a:rPr lang="en-US" dirty="0" smtClean="0"/>
              <a:t>[13], </a:t>
            </a:r>
            <a:r>
              <a:rPr lang="en-US" dirty="0"/>
              <a:t>designers tried to minimize the connections between the </a:t>
            </a:r>
            <a:r>
              <a:rPr lang="en-US" dirty="0" smtClean="0"/>
              <a:t>host computer </a:t>
            </a:r>
            <a:r>
              <a:rPr lang="en-US" dirty="0"/>
              <a:t>and the FPGA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Ref. </a:t>
            </a:r>
            <a:r>
              <a:rPr lang="en-US" dirty="0" smtClean="0"/>
              <a:t>[14], </a:t>
            </a:r>
            <a:r>
              <a:rPr lang="en-US" dirty="0"/>
              <a:t>an approach is for injecting the SEU </a:t>
            </a:r>
            <a:r>
              <a:rPr lang="en-US" dirty="0" smtClean="0"/>
              <a:t>into the </a:t>
            </a:r>
            <a:r>
              <a:rPr lang="en-US" dirty="0"/>
              <a:t>memory units of the circuit using the Altera FPGA. Since </a:t>
            </a:r>
            <a:r>
              <a:rPr lang="en-US" dirty="0" smtClean="0"/>
              <a:t>this approach </a:t>
            </a:r>
            <a:r>
              <a:rPr lang="en-US" dirty="0"/>
              <a:t>applies the commercial tools for different steps of fault </a:t>
            </a:r>
            <a:r>
              <a:rPr lang="en-US" dirty="0" smtClean="0"/>
              <a:t>injection process</a:t>
            </a:r>
            <a:r>
              <a:rPr lang="en-US" dirty="0"/>
              <a:t>, it makes this approach to be very flexible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Ref. </a:t>
            </a:r>
            <a:r>
              <a:rPr lang="en-US" dirty="0" smtClean="0"/>
              <a:t>[15], </a:t>
            </a:r>
            <a:r>
              <a:rPr lang="en-US" dirty="0"/>
              <a:t>the circuit is separated into two parts including </a:t>
            </a:r>
            <a:r>
              <a:rPr lang="en-US" dirty="0" smtClean="0"/>
              <a:t>the combinational </a:t>
            </a:r>
            <a:r>
              <a:rPr lang="en-US" dirty="0"/>
              <a:t>and the sequential logic. Then, after injecting a SET </a:t>
            </a:r>
            <a:r>
              <a:rPr lang="en-US" dirty="0" smtClean="0"/>
              <a:t>or Multiple </a:t>
            </a:r>
            <a:r>
              <a:rPr lang="en-US" dirty="0"/>
              <a:t>Event Transients (MET) in the combinational part of the </a:t>
            </a:r>
            <a:r>
              <a:rPr lang="en-US" dirty="0" smtClean="0"/>
              <a:t>circuit, the </a:t>
            </a:r>
            <a:r>
              <a:rPr lang="en-US" dirty="0"/>
              <a:t>propagation effects are tracked using software simulations </a:t>
            </a:r>
            <a:r>
              <a:rPr lang="en-US" dirty="0" smtClean="0"/>
              <a:t>until reaching </a:t>
            </a:r>
            <a:r>
              <a:rPr lang="en-US" dirty="0"/>
              <a:t>to the latching components of the circuit.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Emulation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3231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Emulation-based fault injection approaches based on </a:t>
            </a:r>
            <a:r>
              <a:rPr lang="en-US" i="1" dirty="0" smtClean="0"/>
              <a:t>instrumenting the circuit:</a:t>
            </a:r>
          </a:p>
          <a:p>
            <a:r>
              <a:rPr lang="en-US" dirty="0"/>
              <a:t>In this approach, an extra part usually called “saboteur” is added </a:t>
            </a:r>
            <a:r>
              <a:rPr lang="en-US" dirty="0" smtClean="0"/>
              <a:t>to </a:t>
            </a:r>
            <a:r>
              <a:rPr lang="en-US" dirty="0"/>
              <a:t>the circuit for each fault location which is responsible for changing </a:t>
            </a:r>
            <a:r>
              <a:rPr lang="en-US" dirty="0" smtClean="0"/>
              <a:t>the value </a:t>
            </a:r>
            <a:r>
              <a:rPr lang="en-US" dirty="0"/>
              <a:t>of the specific signal regarding to the fault model chosen by </a:t>
            </a:r>
            <a:r>
              <a:rPr lang="en-US" dirty="0" smtClean="0"/>
              <a:t>the designer.</a:t>
            </a:r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Emulation based fault injection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9" y="2569655"/>
            <a:ext cx="5521251" cy="3229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701682"/>
            <a:ext cx="5314624" cy="3229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7164" y="5849721"/>
            <a:ext cx="5856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Fig.3 : Emulation injection approach using saboteur I/O parts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4103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approach in Ref [16] is </a:t>
            </a:r>
            <a:r>
              <a:rPr lang="en-US" dirty="0"/>
              <a:t>based on sampling the amount of the voltage passing </a:t>
            </a:r>
            <a:r>
              <a:rPr lang="en-US" dirty="0" smtClean="0"/>
              <a:t>through the </a:t>
            </a:r>
            <a:r>
              <a:rPr lang="en-US" dirty="0"/>
              <a:t>gates such that changing the voltage level from high to low and low </a:t>
            </a:r>
            <a:r>
              <a:rPr lang="en-US" dirty="0" smtClean="0"/>
              <a:t>to high </a:t>
            </a:r>
            <a:r>
              <a:rPr lang="en-US" dirty="0"/>
              <a:t>is sampled and stored on the FPGA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An approach presented in Ref. </a:t>
            </a:r>
            <a:r>
              <a:rPr lang="en-US" dirty="0" smtClean="0"/>
              <a:t>[17] </a:t>
            </a:r>
            <a:r>
              <a:rPr lang="en-US" dirty="0"/>
              <a:t>tries to reduce the area </a:t>
            </a:r>
            <a:r>
              <a:rPr lang="en-US" dirty="0" smtClean="0"/>
              <a:t>overheads in </a:t>
            </a:r>
            <a:r>
              <a:rPr lang="en-US" dirty="0"/>
              <a:t>instrumented-based fault emulation approaches by performing </a:t>
            </a:r>
            <a:r>
              <a:rPr lang="en-US" dirty="0" smtClean="0"/>
              <a:t>a </a:t>
            </a:r>
            <a:r>
              <a:rPr lang="en-US" dirty="0"/>
              <a:t>probability-aware fault injection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Another approach </a:t>
            </a:r>
            <a:r>
              <a:rPr lang="en-US" dirty="0" smtClean="0"/>
              <a:t>trying </a:t>
            </a:r>
            <a:r>
              <a:rPr lang="en-US" dirty="0"/>
              <a:t>to enhance the area overhead is presented </a:t>
            </a:r>
            <a:r>
              <a:rPr lang="en-US" dirty="0" smtClean="0"/>
              <a:t>in Ref</a:t>
            </a:r>
            <a:r>
              <a:rPr lang="en-US" dirty="0"/>
              <a:t>. </a:t>
            </a:r>
            <a:r>
              <a:rPr lang="en-US" dirty="0" smtClean="0"/>
              <a:t>[18], </a:t>
            </a:r>
            <a:r>
              <a:rPr lang="en-US" dirty="0"/>
              <a:t>which aims for SEU modelling by changing the default </a:t>
            </a:r>
            <a:r>
              <a:rPr lang="en-US" dirty="0" smtClean="0"/>
              <a:t>Xilinx libraries </a:t>
            </a:r>
            <a:r>
              <a:rPr lang="en-US" dirty="0"/>
              <a:t>that is capable of performing the fault emulation for </a:t>
            </a:r>
            <a:r>
              <a:rPr lang="en-US" dirty="0" smtClean="0"/>
              <a:t>the large-scale </a:t>
            </a:r>
            <a:r>
              <a:rPr lang="en-US" dirty="0"/>
              <a:t>circuits.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Emulation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60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9" y="2154791"/>
            <a:ext cx="11349312" cy="2159631"/>
          </a:xfr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Comparison between fault injection techniques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447930" y="1548262"/>
            <a:ext cx="929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Table.1: </a:t>
            </a:r>
            <a:r>
              <a:rPr lang="en-US" sz="1200" dirty="0"/>
              <a:t>Comparison between the available fault injection techniques for the main characteristics.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978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computational overhead in software-based approaches and </a:t>
            </a:r>
            <a:r>
              <a:rPr lang="en-US" dirty="0" smtClean="0"/>
              <a:t>unaffordable equipment </a:t>
            </a:r>
            <a:r>
              <a:rPr lang="en-US" dirty="0"/>
              <a:t>costs in hardware-based approaches makes </a:t>
            </a:r>
            <a:r>
              <a:rPr lang="en-US" dirty="0" smtClean="0"/>
              <a:t>the motivation </a:t>
            </a:r>
            <a:r>
              <a:rPr lang="en-US" dirty="0"/>
              <a:t>of using the emulation-based approaches for performing </a:t>
            </a:r>
            <a:r>
              <a:rPr lang="en-US" dirty="0" smtClean="0"/>
              <a:t>the fault </a:t>
            </a:r>
            <a:r>
              <a:rPr lang="en-US" dirty="0"/>
              <a:t>injection process in digital circuits</a:t>
            </a:r>
            <a:r>
              <a:rPr lang="en-US" dirty="0" smtClean="0"/>
              <a:t>.</a:t>
            </a:r>
          </a:p>
          <a:p>
            <a:r>
              <a:rPr lang="en-US" dirty="0"/>
              <a:t>However, choosing a fault </a:t>
            </a:r>
            <a:r>
              <a:rPr lang="en-US" dirty="0" smtClean="0"/>
              <a:t>injection technique </a:t>
            </a:r>
            <a:r>
              <a:rPr lang="en-US" dirty="0"/>
              <a:t>depends on many factors such as budget, time </a:t>
            </a:r>
            <a:r>
              <a:rPr lang="en-US" dirty="0" smtClean="0"/>
              <a:t>and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Fault is categorized into 2 types: </a:t>
            </a:r>
          </a:p>
          <a:p>
            <a:pPr marL="457200" lvl="1" indent="0">
              <a:buNone/>
            </a:pPr>
            <a:r>
              <a:rPr lang="en-US" dirty="0" smtClean="0"/>
              <a:t>a. Hardware </a:t>
            </a:r>
          </a:p>
          <a:p>
            <a:pPr marL="457200" lvl="1" indent="0">
              <a:buNone/>
            </a:pPr>
            <a:r>
              <a:rPr lang="en-US" dirty="0"/>
              <a:t>b</a:t>
            </a:r>
            <a:r>
              <a:rPr lang="en-US" dirty="0" smtClean="0"/>
              <a:t>. Software</a:t>
            </a:r>
          </a:p>
          <a:p>
            <a:r>
              <a:rPr lang="en-US" b="1" dirty="0" smtClean="0"/>
              <a:t>Hardware Faults: </a:t>
            </a:r>
          </a:p>
          <a:p>
            <a:pPr marL="0" indent="0">
              <a:buNone/>
            </a:pPr>
            <a:r>
              <a:rPr lang="en-US" b="1" i="1" dirty="0"/>
              <a:t>Hardware/Physical Fault</a:t>
            </a:r>
            <a:r>
              <a:rPr lang="en-US" i="1" dirty="0"/>
              <a:t> </a:t>
            </a:r>
            <a:r>
              <a:rPr lang="en-US" dirty="0"/>
              <a:t>that arise during </a:t>
            </a:r>
            <a:r>
              <a:rPr lang="en-US" dirty="0" smtClean="0"/>
              <a:t>system operation </a:t>
            </a:r>
            <a:r>
              <a:rPr lang="en-US" dirty="0"/>
              <a:t>are best classified by their </a:t>
            </a:r>
            <a:r>
              <a:rPr lang="en-US" dirty="0" smtClean="0"/>
              <a:t>duration: Permanent</a:t>
            </a:r>
            <a:r>
              <a:rPr lang="en-US" dirty="0"/>
              <a:t>, transient, or intermittent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Permanent faults: </a:t>
            </a:r>
            <a:r>
              <a:rPr lang="en-US" dirty="0"/>
              <a:t>Caused by </a:t>
            </a:r>
            <a:r>
              <a:rPr lang="en-US" dirty="0" smtClean="0"/>
              <a:t>irreversible component </a:t>
            </a:r>
            <a:r>
              <a:rPr lang="en-US" dirty="0"/>
              <a:t>damage, such as a </a:t>
            </a:r>
            <a:r>
              <a:rPr lang="en-US" dirty="0" smtClean="0"/>
              <a:t>semiconductor junction </a:t>
            </a:r>
            <a:r>
              <a:rPr lang="en-US" dirty="0"/>
              <a:t>that has shorted out because of </a:t>
            </a:r>
            <a:r>
              <a:rPr lang="en-US" dirty="0" smtClean="0"/>
              <a:t>thermal aging</a:t>
            </a:r>
            <a:r>
              <a:rPr lang="en-US" dirty="0"/>
              <a:t>, improper manufacture, or misuse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Recovery </a:t>
            </a:r>
            <a:r>
              <a:rPr lang="en-US" dirty="0"/>
              <a:t>can </a:t>
            </a:r>
            <a:r>
              <a:rPr lang="en-US" dirty="0" smtClean="0"/>
              <a:t>only be </a:t>
            </a:r>
            <a:r>
              <a:rPr lang="en-US" dirty="0"/>
              <a:t>accomplished by replacing or repairing </a:t>
            </a:r>
            <a:r>
              <a:rPr lang="en-US" dirty="0" smtClean="0"/>
              <a:t>the damaged </a:t>
            </a:r>
            <a:r>
              <a:rPr lang="en-US" dirty="0"/>
              <a:t>component or subsystem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Transient faults: </a:t>
            </a:r>
            <a:r>
              <a:rPr lang="en-US" dirty="0"/>
              <a:t>Triggered by </a:t>
            </a:r>
            <a:r>
              <a:rPr lang="en-US" dirty="0" smtClean="0"/>
              <a:t>environmental conditions </a:t>
            </a:r>
            <a:r>
              <a:rPr lang="en-US" dirty="0"/>
              <a:t>such as power-line </a:t>
            </a:r>
            <a:r>
              <a:rPr lang="en-US" dirty="0" smtClean="0"/>
              <a:t>fluctuation, electromagnetic </a:t>
            </a:r>
            <a:r>
              <a:rPr lang="en-US" dirty="0"/>
              <a:t>interference, or </a:t>
            </a:r>
            <a:r>
              <a:rPr lang="en-US" dirty="0" smtClean="0"/>
              <a:t>radiation. Rarely do lasting damage but harder to detect.</a:t>
            </a:r>
          </a:p>
          <a:p>
            <a:pPr marL="0" indent="0">
              <a:buNone/>
            </a:pPr>
            <a:r>
              <a:rPr lang="en-US" b="1" i="1" dirty="0"/>
              <a:t>Intermittent faults: </a:t>
            </a:r>
            <a:r>
              <a:rPr lang="en-US" dirty="0"/>
              <a:t>Caused by unstable hardware or varying hardware states. They can be repaired by replacement or redesign.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Types of fault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2861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R. </a:t>
            </a:r>
            <a:r>
              <a:rPr lang="en-US" dirty="0" err="1"/>
              <a:t>Ramanarayanan</a:t>
            </a:r>
            <a:r>
              <a:rPr lang="en-US" dirty="0"/>
              <a:t>, V.S. </a:t>
            </a:r>
            <a:r>
              <a:rPr lang="en-US" dirty="0" err="1"/>
              <a:t>Degalahal</a:t>
            </a:r>
            <a:r>
              <a:rPr lang="en-US" dirty="0"/>
              <a:t>, R. Krishnan, K. </a:t>
            </a:r>
            <a:r>
              <a:rPr lang="en-US" dirty="0" err="1"/>
              <a:t>Jungsub</a:t>
            </a:r>
            <a:r>
              <a:rPr lang="en-US" dirty="0"/>
              <a:t>, V. Narayanan, Y. </a:t>
            </a:r>
            <a:r>
              <a:rPr lang="en-US" dirty="0" err="1" smtClean="0"/>
              <a:t>Xie</a:t>
            </a:r>
            <a:r>
              <a:rPr lang="en-US" dirty="0" smtClean="0"/>
              <a:t>, M.J</a:t>
            </a:r>
            <a:r>
              <a:rPr lang="en-US" dirty="0"/>
              <a:t>. Irwin, K. </a:t>
            </a:r>
            <a:r>
              <a:rPr lang="en-US" dirty="0" err="1"/>
              <a:t>Unlu</a:t>
            </a:r>
            <a:r>
              <a:rPr lang="en-US" dirty="0"/>
              <a:t>, Modeling soft errors at the device and logic levels </a:t>
            </a:r>
            <a:r>
              <a:rPr lang="en-US" dirty="0" smtClean="0"/>
              <a:t>for combinational </a:t>
            </a:r>
            <a:r>
              <a:rPr lang="en-US" dirty="0"/>
              <a:t>circuits, IEEE Trans. Dependable Secure </a:t>
            </a:r>
            <a:r>
              <a:rPr lang="en-US" dirty="0" err="1"/>
              <a:t>Comput</a:t>
            </a:r>
            <a:r>
              <a:rPr lang="en-US" dirty="0"/>
              <a:t>. 6 (3) (</a:t>
            </a:r>
            <a:r>
              <a:rPr lang="en-US" dirty="0" smtClean="0"/>
              <a:t>2009) 3007–3017.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R. </a:t>
            </a:r>
            <a:r>
              <a:rPr lang="en-US" dirty="0" err="1"/>
              <a:t>Rajaraman</a:t>
            </a:r>
            <a:r>
              <a:rPr lang="en-US" dirty="0"/>
              <a:t>, J.S. Kim, V. Narayanan, Y. </a:t>
            </a:r>
            <a:r>
              <a:rPr lang="en-US" dirty="0" err="1"/>
              <a:t>Xie</a:t>
            </a:r>
            <a:r>
              <a:rPr lang="en-US" dirty="0"/>
              <a:t>, M.J. Irwin, SEAT-LA: a soft </a:t>
            </a:r>
            <a:r>
              <a:rPr lang="en-US" dirty="0" smtClean="0"/>
              <a:t>error analysis </a:t>
            </a:r>
            <a:r>
              <a:rPr lang="en-US" dirty="0"/>
              <a:t>tool for combinational logic, in: Proceedings of the </a:t>
            </a:r>
            <a:r>
              <a:rPr lang="en-US" dirty="0" smtClean="0"/>
              <a:t>International Conference </a:t>
            </a:r>
            <a:r>
              <a:rPr lang="en-US" dirty="0"/>
              <a:t>on VLSI Design, 2006, pp. 159–165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R. Petra, U. Maier, D. Sharif, Mueller-</a:t>
            </a:r>
            <a:r>
              <a:rPr lang="en-US" dirty="0" err="1"/>
              <a:t>Gritschneder</a:t>
            </a:r>
            <a:r>
              <a:rPr lang="en-US" dirty="0"/>
              <a:t>, U. </a:t>
            </a:r>
            <a:r>
              <a:rPr lang="en-US" dirty="0" err="1"/>
              <a:t>Schlichtmann</a:t>
            </a:r>
            <a:r>
              <a:rPr lang="en-US" dirty="0"/>
              <a:t>, Efficient </a:t>
            </a:r>
            <a:r>
              <a:rPr lang="en-US" dirty="0" smtClean="0"/>
              <a:t>fault injection </a:t>
            </a:r>
            <a:r>
              <a:rPr lang="en-US" dirty="0"/>
              <a:t>for embedded systems: as fast as possible but as accurate as necessary, </a:t>
            </a:r>
            <a:r>
              <a:rPr lang="en-US" dirty="0" smtClean="0"/>
              <a:t>in: Proc</a:t>
            </a:r>
            <a:r>
              <a:rPr lang="en-US" dirty="0"/>
              <a:t>. IEEE 24th International Symposium on On-Line Testing and Robust </a:t>
            </a:r>
            <a:r>
              <a:rPr lang="en-US" dirty="0" smtClean="0"/>
              <a:t>System Design</a:t>
            </a:r>
            <a:r>
              <a:rPr lang="en-US" dirty="0"/>
              <a:t>, 2018, pp. 119–122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L. Entrena, M. Valderas, R. Cardenal, A. Lindoso, M.P. Garcia, C. Lopez-Ongil, </a:t>
            </a:r>
            <a:r>
              <a:rPr lang="pt-BR" dirty="0" smtClean="0"/>
              <a:t>Soft </a:t>
            </a:r>
            <a:r>
              <a:rPr lang="en-US" dirty="0" smtClean="0"/>
              <a:t>error </a:t>
            </a:r>
            <a:r>
              <a:rPr lang="en-US" dirty="0"/>
              <a:t>sensitivity evaluation of microprocessors by multilevel emulation-based </a:t>
            </a:r>
            <a:r>
              <a:rPr lang="en-US" dirty="0" smtClean="0"/>
              <a:t>fault injection</a:t>
            </a:r>
            <a:r>
              <a:rPr lang="en-US" dirty="0"/>
              <a:t>, IEEE Trans. </a:t>
            </a:r>
            <a:r>
              <a:rPr lang="en-US" dirty="0" err="1"/>
              <a:t>Comput</a:t>
            </a:r>
            <a:r>
              <a:rPr lang="en-US" dirty="0"/>
              <a:t>. 61 (3) (2012) 313–322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B. Zhang, M. </a:t>
            </a:r>
            <a:r>
              <a:rPr lang="en-US" dirty="0" err="1"/>
              <a:t>Orshansky</a:t>
            </a:r>
            <a:r>
              <a:rPr lang="en-US" dirty="0"/>
              <a:t>, Symbolic simulation of the </a:t>
            </a:r>
            <a:r>
              <a:rPr lang="en-US" dirty="0" err="1"/>
              <a:t>propagationand</a:t>
            </a:r>
            <a:r>
              <a:rPr lang="en-US" dirty="0"/>
              <a:t> filtering </a:t>
            </a:r>
            <a:r>
              <a:rPr lang="en-US" dirty="0" err="1" smtClean="0"/>
              <a:t>oftransient</a:t>
            </a:r>
            <a:r>
              <a:rPr lang="en-US" dirty="0" smtClean="0"/>
              <a:t> </a:t>
            </a:r>
            <a:r>
              <a:rPr lang="en-US" dirty="0"/>
              <a:t>faulty pulses, in: Proceedings of the Workshop on Silicon Errors in </a:t>
            </a:r>
            <a:r>
              <a:rPr lang="en-US" dirty="0" err="1" smtClean="0"/>
              <a:t>Logic:System</a:t>
            </a:r>
            <a:r>
              <a:rPr lang="en-US" dirty="0" smtClean="0"/>
              <a:t> </a:t>
            </a:r>
            <a:r>
              <a:rPr lang="en-US" dirty="0"/>
              <a:t>Effects, 2005, pp. 458–469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N. </a:t>
            </a:r>
            <a:r>
              <a:rPr lang="en-US" dirty="0" err="1"/>
              <a:t>Miskov-Zivanov</a:t>
            </a:r>
            <a:r>
              <a:rPr lang="en-US" dirty="0"/>
              <a:t>, D. </a:t>
            </a:r>
            <a:r>
              <a:rPr lang="en-US" dirty="0" err="1"/>
              <a:t>Marculescu</a:t>
            </a:r>
            <a:r>
              <a:rPr lang="en-US" dirty="0"/>
              <a:t>, Modeling and optimization for </a:t>
            </a:r>
            <a:r>
              <a:rPr lang="en-US" dirty="0" smtClean="0"/>
              <a:t>soft-error reliability </a:t>
            </a:r>
            <a:r>
              <a:rPr lang="en-US" dirty="0"/>
              <a:t>of sequential circuits, IEEE Trans. </a:t>
            </a:r>
            <a:r>
              <a:rPr lang="en-US" dirty="0" err="1"/>
              <a:t>Comput</a:t>
            </a:r>
            <a:r>
              <a:rPr lang="en-US" dirty="0"/>
              <a:t>. Aided Des. </a:t>
            </a:r>
            <a:r>
              <a:rPr lang="en-US" dirty="0" err="1"/>
              <a:t>Integr</a:t>
            </a:r>
            <a:r>
              <a:rPr lang="en-US" dirty="0"/>
              <a:t> </a:t>
            </a:r>
            <a:r>
              <a:rPr lang="en-US" dirty="0" smtClean="0"/>
              <a:t>Circuits</a:t>
            </a:r>
            <a:r>
              <a:rPr lang="nn-NO" dirty="0" smtClean="0"/>
              <a:t>Syst</a:t>
            </a:r>
            <a:r>
              <a:rPr lang="nn-NO" dirty="0"/>
              <a:t>. 27 (No. 5) (2008) </a:t>
            </a:r>
            <a:r>
              <a:rPr lang="nn-NO" dirty="0" smtClean="0"/>
              <a:t>803–816</a:t>
            </a:r>
            <a:r>
              <a:rPr lang="en-US" dirty="0"/>
              <a:t>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Kehl</a:t>
            </a:r>
            <a:r>
              <a:rPr lang="en-US" dirty="0"/>
              <a:t>, W. </a:t>
            </a:r>
            <a:r>
              <a:rPr lang="en-US" dirty="0" err="1"/>
              <a:t>Rosenstiel</a:t>
            </a:r>
            <a:r>
              <a:rPr lang="en-US" dirty="0"/>
              <a:t>, An efficient SER estimation method for </a:t>
            </a:r>
            <a:r>
              <a:rPr lang="en-US" dirty="0" smtClean="0"/>
              <a:t>combinational </a:t>
            </a:r>
            <a:r>
              <a:rPr lang="fr-FR" dirty="0" smtClean="0"/>
              <a:t>circuits</a:t>
            </a:r>
            <a:r>
              <a:rPr lang="fr-FR" dirty="0"/>
              <a:t>, IEEE </a:t>
            </a:r>
            <a:r>
              <a:rPr lang="fr-FR" dirty="0" err="1"/>
              <a:t>Trans</a:t>
            </a:r>
            <a:r>
              <a:rPr lang="fr-FR" dirty="0"/>
              <a:t>. </a:t>
            </a:r>
            <a:r>
              <a:rPr lang="fr-FR" dirty="0" err="1"/>
              <a:t>Reliab</a:t>
            </a:r>
            <a:r>
              <a:rPr lang="fr-FR" dirty="0"/>
              <a:t>. 60 (4) (2011) 742–747.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H.S. Madeira, M. Rela, F. Moreira, J.G. Silva, RIFLE: a general purpose </a:t>
            </a:r>
            <a:r>
              <a:rPr lang="pt-BR" dirty="0" smtClean="0"/>
              <a:t>pin-level </a:t>
            </a:r>
            <a:r>
              <a:rPr lang="en-US" dirty="0" smtClean="0"/>
              <a:t>fault </a:t>
            </a:r>
            <a:r>
              <a:rPr lang="en-US" dirty="0"/>
              <a:t>injector, in: K. </a:t>
            </a:r>
            <a:r>
              <a:rPr lang="en-US" dirty="0" err="1"/>
              <a:t>Echtle</a:t>
            </a:r>
            <a:r>
              <a:rPr lang="en-US" dirty="0"/>
              <a:t>, D. Hammer, D. Powell (Eds.), Proc. 1st </a:t>
            </a:r>
            <a:r>
              <a:rPr lang="en-US" dirty="0" smtClean="0"/>
              <a:t>European Dependable </a:t>
            </a:r>
            <a:r>
              <a:rPr lang="en-US" dirty="0"/>
              <a:t>Computing Conference (EDCC ’94), Springer-</a:t>
            </a:r>
            <a:r>
              <a:rPr lang="en-US" dirty="0" err="1"/>
              <a:t>Verlag</a:t>
            </a:r>
            <a:r>
              <a:rPr lang="en-US" dirty="0"/>
              <a:t>, </a:t>
            </a:r>
            <a:r>
              <a:rPr lang="en-US" dirty="0" smtClean="0"/>
              <a:t>1994, pp</a:t>
            </a:r>
            <a:r>
              <a:rPr lang="en-US" dirty="0"/>
              <a:t>. 197–216.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Arlat</a:t>
            </a:r>
            <a:r>
              <a:rPr lang="en-US" dirty="0"/>
              <a:t>, M. </a:t>
            </a:r>
            <a:r>
              <a:rPr lang="en-US" dirty="0" err="1"/>
              <a:t>Aguera</a:t>
            </a:r>
            <a:r>
              <a:rPr lang="en-US" dirty="0"/>
              <a:t>, L. </a:t>
            </a:r>
            <a:r>
              <a:rPr lang="en-US" dirty="0" err="1"/>
              <a:t>Amat</a:t>
            </a:r>
            <a:r>
              <a:rPr lang="en-US" dirty="0"/>
              <a:t>, Y. </a:t>
            </a:r>
            <a:r>
              <a:rPr lang="en-US" dirty="0" err="1"/>
              <a:t>Crouzet</a:t>
            </a:r>
            <a:r>
              <a:rPr lang="en-US" dirty="0"/>
              <a:t>, E. Martins, D. Powell, J.-C. Fabre, J</a:t>
            </a:r>
            <a:r>
              <a:rPr lang="en-US" dirty="0" smtClean="0"/>
              <a:t>.- C</a:t>
            </a:r>
            <a:r>
              <a:rPr lang="en-US" dirty="0"/>
              <a:t>. </a:t>
            </a:r>
            <a:r>
              <a:rPr lang="en-US" dirty="0" err="1"/>
              <a:t>Laprie</a:t>
            </a:r>
            <a:r>
              <a:rPr lang="en-US" dirty="0"/>
              <a:t>, Fault injection for dependability validation: a methodology and </a:t>
            </a:r>
            <a:r>
              <a:rPr lang="en-US" dirty="0" smtClean="0"/>
              <a:t>some applications</a:t>
            </a:r>
            <a:r>
              <a:rPr lang="en-US" dirty="0"/>
              <a:t>, IEEE Trans. </a:t>
            </a:r>
            <a:r>
              <a:rPr lang="en-US" dirty="0" err="1"/>
              <a:t>Softw</a:t>
            </a:r>
            <a:r>
              <a:rPr lang="en-US" dirty="0"/>
              <a:t>. Eng. 16 (2) (Feb. 1990) 166–182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518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1800" dirty="0" smtClean="0"/>
              <a:t>J</a:t>
            </a:r>
            <a:r>
              <a:rPr lang="en-US" sz="1800" dirty="0"/>
              <a:t>. Rodriguez, A. </a:t>
            </a:r>
            <a:r>
              <a:rPr lang="en-US" sz="1800" dirty="0" err="1"/>
              <a:t>Baldomero</a:t>
            </a:r>
            <a:r>
              <a:rPr lang="en-US" sz="1800" dirty="0"/>
              <a:t>, V. </a:t>
            </a:r>
            <a:r>
              <a:rPr lang="en-US" sz="1800" dirty="0" err="1"/>
              <a:t>Montilla</a:t>
            </a:r>
            <a:r>
              <a:rPr lang="en-US" sz="1800" dirty="0"/>
              <a:t>, J. </a:t>
            </a:r>
            <a:r>
              <a:rPr lang="en-US" sz="1800" dirty="0" err="1"/>
              <a:t>Mujal</a:t>
            </a:r>
            <a:r>
              <a:rPr lang="en-US" sz="1800" dirty="0"/>
              <a:t>, LLFI: lateral laser fault </a:t>
            </a:r>
            <a:r>
              <a:rPr lang="en-US" sz="1800" dirty="0" err="1" smtClean="0"/>
              <a:t>injectionattack</a:t>
            </a:r>
            <a:r>
              <a:rPr lang="en-US" sz="1800" dirty="0"/>
              <a:t>”, in: Proc. Workshop on Fault Diagnosis and Tolerance in </a:t>
            </a:r>
            <a:r>
              <a:rPr lang="en-US" sz="1800" dirty="0" smtClean="0"/>
              <a:t>Cryptography (FDTC</a:t>
            </a:r>
            <a:r>
              <a:rPr lang="en-US" sz="1800" dirty="0"/>
              <a:t>), 2019, pp. 41–47.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sz="1800" dirty="0"/>
              <a:t>R. Nyberg, J. </a:t>
            </a:r>
            <a:r>
              <a:rPr lang="en-US" sz="1800" dirty="0" err="1"/>
              <a:t>Heyszl</a:t>
            </a:r>
            <a:r>
              <a:rPr lang="en-US" sz="1800" dirty="0"/>
              <a:t>, D. Heinz, G. </a:t>
            </a:r>
            <a:r>
              <a:rPr lang="en-US" sz="1800" dirty="0" err="1"/>
              <a:t>Sigl</a:t>
            </a:r>
            <a:r>
              <a:rPr lang="en-US" sz="1800" dirty="0"/>
              <a:t>, Enhancing fault emulation of transient </a:t>
            </a:r>
            <a:r>
              <a:rPr lang="en-US" sz="1800" dirty="0" smtClean="0"/>
              <a:t>faults by </a:t>
            </a:r>
            <a:r>
              <a:rPr lang="en-US" sz="1800" dirty="0"/>
              <a:t>separating combinational and sequential fault propagation, in: ACM Great </a:t>
            </a:r>
            <a:r>
              <a:rPr lang="en-US" sz="1800" dirty="0" smtClean="0"/>
              <a:t>Lakes</a:t>
            </a:r>
            <a:r>
              <a:rPr lang="fi-FI" sz="1800" dirty="0" smtClean="0"/>
              <a:t>Symposium </a:t>
            </a:r>
            <a:r>
              <a:rPr lang="fi-FI" sz="1800" dirty="0"/>
              <a:t>on VLSI, 2016, pp. </a:t>
            </a:r>
            <a:r>
              <a:rPr lang="fi-FI" sz="1800" dirty="0" smtClean="0"/>
              <a:t>209–214.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800" dirty="0" smtClean="0"/>
              <a:t>J.M</a:t>
            </a:r>
            <a:r>
              <a:rPr lang="en-US" sz="1800" dirty="0"/>
              <a:t>. Mogollon, H. Guzman-Miranda, J. </a:t>
            </a:r>
            <a:r>
              <a:rPr lang="en-US" sz="1800" dirty="0" err="1"/>
              <a:t>Napoles</a:t>
            </a:r>
            <a:r>
              <a:rPr lang="en-US" sz="1800" dirty="0"/>
              <a:t>, J. Barrientos, M.A. </a:t>
            </a:r>
            <a:r>
              <a:rPr lang="en-US" sz="1800" dirty="0" smtClean="0"/>
              <a:t>Aguirre FTUNSHADES2</a:t>
            </a:r>
            <a:r>
              <a:rPr lang="en-US" sz="1800" dirty="0"/>
              <a:t>: a novel platform for early evaluation of robustness against SEE, </a:t>
            </a:r>
            <a:r>
              <a:rPr lang="en-US" sz="1800" dirty="0" smtClean="0"/>
              <a:t>in Proc</a:t>
            </a:r>
            <a:r>
              <a:rPr lang="en-US" sz="1800" dirty="0"/>
              <a:t>. 2011 12th Eur. Conf. On </a:t>
            </a:r>
            <a:r>
              <a:rPr lang="en-US" sz="1800" dirty="0" err="1"/>
              <a:t>Radiat</a:t>
            </a:r>
            <a:r>
              <a:rPr lang="en-US" sz="1800" dirty="0"/>
              <a:t>. Its Effects </a:t>
            </a:r>
            <a:r>
              <a:rPr lang="en-US" sz="1800" dirty="0" err="1"/>
              <a:t>Compon</a:t>
            </a:r>
            <a:r>
              <a:rPr lang="en-US" sz="1800" dirty="0"/>
              <a:t>. Syst., 2012.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800" dirty="0" smtClean="0"/>
              <a:t>M</a:t>
            </a:r>
            <a:r>
              <a:rPr lang="en-US" sz="1800" dirty="0"/>
              <a:t>. </a:t>
            </a:r>
            <a:r>
              <a:rPr lang="en-US" sz="1800" dirty="0" err="1"/>
              <a:t>Ebrahimi</a:t>
            </a:r>
            <a:r>
              <a:rPr lang="en-US" sz="1800" dirty="0"/>
              <a:t>, A. </a:t>
            </a:r>
            <a:r>
              <a:rPr lang="en-US" sz="1800" dirty="0" err="1"/>
              <a:t>Mohammadi</a:t>
            </a:r>
            <a:r>
              <a:rPr lang="en-US" sz="1800" dirty="0"/>
              <a:t>, A. </a:t>
            </a:r>
            <a:r>
              <a:rPr lang="en-US" sz="1800" dirty="0" err="1"/>
              <a:t>Ejlali</a:t>
            </a:r>
            <a:r>
              <a:rPr lang="en-US" sz="1800" dirty="0"/>
              <a:t>, S.G. </a:t>
            </a:r>
            <a:r>
              <a:rPr lang="en-US" sz="1800" dirty="0" err="1"/>
              <a:t>Miremadi</a:t>
            </a:r>
            <a:r>
              <a:rPr lang="en-US" sz="1800" dirty="0"/>
              <a:t>, A fast, flexible, and </a:t>
            </a:r>
            <a:r>
              <a:rPr lang="en-US" sz="1800" dirty="0" smtClean="0"/>
              <a:t>easy-</a:t>
            </a:r>
            <a:r>
              <a:rPr lang="en-US" sz="1800" dirty="0" err="1" smtClean="0"/>
              <a:t>todevelop</a:t>
            </a:r>
            <a:r>
              <a:rPr lang="en-US" sz="1800" dirty="0"/>
              <a:t> </a:t>
            </a:r>
            <a:r>
              <a:rPr lang="en-US" sz="1800" dirty="0" smtClean="0"/>
              <a:t>FPGA-based </a:t>
            </a:r>
            <a:r>
              <a:rPr lang="en-US" sz="1800" dirty="0"/>
              <a:t>fault injection technique, </a:t>
            </a:r>
            <a:r>
              <a:rPr lang="en-US" sz="1800" dirty="0" err="1"/>
              <a:t>Microelectron</a:t>
            </a:r>
            <a:r>
              <a:rPr lang="en-US" sz="1800" dirty="0"/>
              <a:t>. </a:t>
            </a:r>
            <a:r>
              <a:rPr lang="en-US" sz="1800" dirty="0" err="1"/>
              <a:t>Reliab</a:t>
            </a:r>
            <a:r>
              <a:rPr lang="en-US" sz="1800" dirty="0"/>
              <a:t>. 54 (5) (</a:t>
            </a:r>
            <a:r>
              <a:rPr lang="en-US" sz="1800" dirty="0" smtClean="0"/>
              <a:t>2014 1000–1008.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800" dirty="0"/>
              <a:t>L. </a:t>
            </a:r>
            <a:r>
              <a:rPr lang="en-US" sz="1800" dirty="0" err="1"/>
              <a:t>Entrena</a:t>
            </a:r>
            <a:r>
              <a:rPr lang="en-US" sz="1800" dirty="0"/>
              <a:t>, M.G. </a:t>
            </a:r>
            <a:r>
              <a:rPr lang="en-US" sz="1800" dirty="0" err="1"/>
              <a:t>Valderas</a:t>
            </a:r>
            <a:r>
              <a:rPr lang="en-US" sz="1800" dirty="0"/>
              <a:t>, R.F. </a:t>
            </a:r>
            <a:r>
              <a:rPr lang="en-US" sz="1800" dirty="0" err="1"/>
              <a:t>Cardenal</a:t>
            </a:r>
            <a:r>
              <a:rPr lang="en-US" sz="1800" dirty="0"/>
              <a:t>, M.P. Garcia, C.L. </a:t>
            </a:r>
            <a:r>
              <a:rPr lang="en-US" sz="1800" dirty="0" err="1"/>
              <a:t>Ongil</a:t>
            </a:r>
            <a:r>
              <a:rPr lang="en-US" sz="1800" dirty="0"/>
              <a:t>, SET </a:t>
            </a:r>
            <a:r>
              <a:rPr lang="en-US" sz="1800" dirty="0" smtClean="0"/>
              <a:t>emulation considering </a:t>
            </a:r>
            <a:r>
              <a:rPr lang="en-US" sz="1800" dirty="0"/>
              <a:t>electrical masking effects, IEEE Trans. </a:t>
            </a:r>
            <a:r>
              <a:rPr lang="en-US" sz="1800" dirty="0" err="1"/>
              <a:t>Nucl</a:t>
            </a:r>
            <a:r>
              <a:rPr lang="en-US" sz="1800" dirty="0"/>
              <a:t>. Sci. 56 (2009) 2021–2025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800" dirty="0"/>
              <a:t>F.B. </a:t>
            </a:r>
            <a:r>
              <a:rPr lang="en-US" sz="1800" dirty="0" err="1"/>
              <a:t>Armelin</a:t>
            </a:r>
            <a:r>
              <a:rPr lang="en-US" sz="1800" dirty="0"/>
              <a:t>, L. </a:t>
            </a:r>
            <a:r>
              <a:rPr lang="en-US" sz="1800" dirty="0" err="1"/>
              <a:t>Navinery</a:t>
            </a:r>
            <a:r>
              <a:rPr lang="en-US" sz="1800" dirty="0"/>
              <a:t>, R. </a:t>
            </a:r>
            <a:r>
              <a:rPr lang="en-US" sz="1800" dirty="0" err="1"/>
              <a:t>d'Amore</a:t>
            </a:r>
            <a:r>
              <a:rPr lang="en-US" sz="1800" dirty="0"/>
              <a:t>, Probability aware fault-injection </a:t>
            </a:r>
            <a:r>
              <a:rPr lang="en-US" sz="1800" dirty="0" smtClean="0"/>
              <a:t>approach for </a:t>
            </a:r>
            <a:r>
              <a:rPr lang="en-US" sz="1800" dirty="0"/>
              <a:t>SER estimation, in: IEEE 19th Latin-American Test Symposium (LATS), 2018.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800" dirty="0" smtClean="0"/>
              <a:t> </a:t>
            </a:r>
            <a:r>
              <a:rPr lang="en-US" sz="1800" dirty="0"/>
              <a:t>W. Mansour, R. </a:t>
            </a:r>
            <a:r>
              <a:rPr lang="en-US" sz="1800" dirty="0" err="1"/>
              <a:t>Velazco</a:t>
            </a:r>
            <a:r>
              <a:rPr lang="en-US" sz="1800" dirty="0"/>
              <a:t>, An automated SEU fault-injection method and tool </a:t>
            </a:r>
            <a:r>
              <a:rPr lang="en-US" sz="1800" dirty="0" smtClean="0"/>
              <a:t>for HDL-based </a:t>
            </a:r>
            <a:r>
              <a:rPr lang="en-US" sz="1800" dirty="0"/>
              <a:t>designs, IEEE Trans. </a:t>
            </a:r>
            <a:r>
              <a:rPr lang="en-US" sz="1800" dirty="0" err="1"/>
              <a:t>Nucl</a:t>
            </a:r>
            <a:r>
              <a:rPr lang="en-US" sz="1800" dirty="0"/>
              <a:t>. Sci. 60 (4) (2013) </a:t>
            </a:r>
            <a:r>
              <a:rPr lang="en-US" sz="1800" dirty="0" smtClean="0"/>
              <a:t>2728–2733.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pt-BR" sz="1800" dirty="0" smtClean="0"/>
              <a:t>L</a:t>
            </a:r>
            <a:r>
              <a:rPr lang="pt-BR" sz="1800" dirty="0"/>
              <a:t>. Entrena, M. Valderas, R. Cardenal, A. Lindoso, M.P. Garcia, C. Lopez-Ongil, Soft </a:t>
            </a:r>
            <a:r>
              <a:rPr lang="en-US" sz="1800" dirty="0"/>
              <a:t>error sensitivity evaluation of microprocessors by multilevel emulation-based fault injection, IEEE Trans. </a:t>
            </a:r>
            <a:r>
              <a:rPr lang="en-US" sz="1800" dirty="0" err="1"/>
              <a:t>Comput</a:t>
            </a:r>
            <a:r>
              <a:rPr lang="en-US" sz="1800" dirty="0"/>
              <a:t>. 61 (3) (2012) </a:t>
            </a:r>
            <a:r>
              <a:rPr lang="en-US" sz="1800" dirty="0" smtClean="0"/>
              <a:t>313–322.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1800" dirty="0" smtClean="0"/>
              <a:t>B</a:t>
            </a:r>
            <a:r>
              <a:rPr lang="en-US" sz="1800" dirty="0"/>
              <a:t>. Zhang, M. </a:t>
            </a:r>
            <a:r>
              <a:rPr lang="en-US" sz="1800" dirty="0" err="1"/>
              <a:t>Orshansky</a:t>
            </a:r>
            <a:r>
              <a:rPr lang="en-US" sz="1800" dirty="0"/>
              <a:t>, Symbolic simulation of the </a:t>
            </a:r>
            <a:r>
              <a:rPr lang="en-US" sz="1800" dirty="0" err="1"/>
              <a:t>propagationand</a:t>
            </a:r>
            <a:r>
              <a:rPr lang="en-US" sz="1800" dirty="0"/>
              <a:t> filtering </a:t>
            </a:r>
            <a:r>
              <a:rPr lang="en-US" sz="1800" dirty="0" err="1"/>
              <a:t>oftransient</a:t>
            </a:r>
            <a:r>
              <a:rPr lang="en-US" sz="1800" dirty="0"/>
              <a:t> faulty pulses, in: Proceedings of the Workshop on Silicon Errors in </a:t>
            </a:r>
            <a:r>
              <a:rPr lang="en-US" sz="1800" dirty="0" err="1"/>
              <a:t>Logic:System</a:t>
            </a:r>
            <a:r>
              <a:rPr lang="en-US" sz="1800" dirty="0"/>
              <a:t> Effects, 2005, pp. 458–469.</a:t>
            </a:r>
          </a:p>
          <a:p>
            <a:pPr marL="457200" indent="-457200">
              <a:buFont typeface="+mj-lt"/>
              <a:buAutoNum type="arabicPeriod" startAt="1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096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9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No other tech node combined like that in ECO-Chip</a:t>
            </a:r>
          </a:p>
          <a:p>
            <a:pPr algn="just"/>
            <a:r>
              <a:rPr lang="en-US" sz="2200" dirty="0"/>
              <a:t>The ACT carbon footprint model is designed to quantify </a:t>
            </a:r>
            <a:r>
              <a:rPr lang="en-US" sz="2200" dirty="0" smtClean="0"/>
              <a:t>the emissions </a:t>
            </a:r>
            <a:r>
              <a:rPr lang="en-US" sz="2200" dirty="0"/>
              <a:t>of running a software application on given </a:t>
            </a:r>
            <a:r>
              <a:rPr lang="en-US" sz="2200" dirty="0" smtClean="0"/>
              <a:t>hardware substrate</a:t>
            </a:r>
            <a:r>
              <a:rPr lang="en-US" sz="2200" dirty="0"/>
              <a:t>. The overall emissions, CF, are the combination of </a:t>
            </a:r>
            <a:r>
              <a:rPr lang="en-US" sz="2200" dirty="0" smtClean="0"/>
              <a:t>the operational </a:t>
            </a:r>
            <a:r>
              <a:rPr lang="en-US" sz="2200" dirty="0"/>
              <a:t>(OPCF) and embodied (ECF) emissions. The </a:t>
            </a:r>
            <a:r>
              <a:rPr lang="en-US" sz="2200" dirty="0" smtClean="0"/>
              <a:t>embodied emissions </a:t>
            </a:r>
            <a:r>
              <a:rPr lang="en-US" sz="2200" dirty="0"/>
              <a:t>are discounted based on the application run-time</a:t>
            </a:r>
            <a:r>
              <a:rPr lang="en-US" sz="2200" dirty="0" smtClean="0"/>
              <a:t>, </a:t>
            </a:r>
            <a:r>
              <a:rPr lang="en-US" sz="2200" dirty="0"/>
              <a:t>T, </a:t>
            </a:r>
            <a:r>
              <a:rPr lang="en-US" sz="2200" dirty="0" smtClean="0"/>
              <a:t>and the overall </a:t>
            </a:r>
            <a:r>
              <a:rPr lang="en-US" sz="2200" dirty="0"/>
              <a:t>lifetime of the system, LT</a:t>
            </a:r>
            <a:r>
              <a:rPr lang="en-US" sz="2200" dirty="0" smtClean="0"/>
              <a:t>.</a:t>
            </a:r>
          </a:p>
          <a:p>
            <a:endParaRPr lang="en-US" dirty="0"/>
          </a:p>
          <a:p>
            <a:pPr marL="1828800" lvl="4" indent="0">
              <a:buNone/>
            </a:pPr>
            <a:endParaRPr lang="en-US" sz="2000" dirty="0" smtClean="0"/>
          </a:p>
          <a:p>
            <a:pPr marL="1828800" lvl="4" indent="0">
              <a:buNone/>
            </a:pPr>
            <a:r>
              <a:rPr lang="en-US" sz="2000" dirty="0" smtClean="0"/>
              <a:t>T= application runtime</a:t>
            </a:r>
          </a:p>
          <a:p>
            <a:pPr marL="1828800" lvl="4" indent="0">
              <a:buNone/>
            </a:pPr>
            <a:r>
              <a:rPr lang="en-US" sz="2000" dirty="0" smtClean="0"/>
              <a:t>LT = hardware lifetime</a:t>
            </a:r>
          </a:p>
          <a:p>
            <a:pPr marL="1828800" lvl="4" indent="0">
              <a:buNone/>
            </a:pPr>
            <a:r>
              <a:rPr lang="en-US" sz="2000" dirty="0" smtClean="0"/>
              <a:t>ECF = embodied carbon footprint</a:t>
            </a:r>
          </a:p>
          <a:p>
            <a:pPr marL="1828800" lvl="4" indent="0">
              <a:buNone/>
            </a:pPr>
            <a:r>
              <a:rPr lang="en-US" sz="2000" dirty="0" smtClean="0"/>
              <a:t>OCF= operational carbon footprint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embodied carbon emissions are amortized over the system's lifetime, meaning that </a:t>
            </a:r>
            <a:r>
              <a:rPr lang="en-US" sz="2000" b="1" dirty="0"/>
              <a:t>reusing hardware over multiple applications reduces the per-use footprint</a:t>
            </a:r>
            <a:r>
              <a:rPr lang="en-US" sz="2000" dirty="0"/>
              <a:t>.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ReChip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71" y="2867989"/>
            <a:ext cx="3146880" cy="9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95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99247" y="1362869"/>
          <a:ext cx="11249913" cy="4572000"/>
        </p:xfrm>
        <a:graphic>
          <a:graphicData uri="http://schemas.openxmlformats.org/drawingml/2006/table">
            <a:tbl>
              <a:tblPr/>
              <a:tblGrid>
                <a:gridCol w="3749971"/>
                <a:gridCol w="3749971"/>
                <a:gridCol w="3749971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Metric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Formula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Carbon-Delay Product (CDP)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CDP=ECF×D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Balances </a:t>
                      </a:r>
                      <a:r>
                        <a:rPr lang="en-US" b="1"/>
                        <a:t>embodied carbon</a:t>
                      </a:r>
                      <a:r>
                        <a:rPr lang="en-US"/>
                        <a:t> and </a:t>
                      </a:r>
                      <a:r>
                        <a:rPr lang="en-US" b="1"/>
                        <a:t>performance</a:t>
                      </a:r>
                      <a:r>
                        <a:rPr lang="en-US"/>
                        <a:t> (e.g., data center hardware)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Carbon-Energy Product (CEP)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CEP=ECF×E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Balances </a:t>
                      </a:r>
                      <a:r>
                        <a:rPr lang="en-US" b="1"/>
                        <a:t>embodied carbon</a:t>
                      </a:r>
                      <a:r>
                        <a:rPr lang="en-US"/>
                        <a:t> and </a:t>
                      </a:r>
                      <a:r>
                        <a:rPr lang="en-US" b="1"/>
                        <a:t>energy efficiency</a:t>
                      </a:r>
                      <a:r>
                        <a:rPr lang="en-US"/>
                        <a:t> (e.g., mobile devices)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Carbon²-Energy Product (C²EP)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(C^2)EP=EC(F^2)×E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Prioritizes reducing </a:t>
                      </a:r>
                      <a:r>
                        <a:rPr lang="en-US" b="1"/>
                        <a:t>embodied carbon</a:t>
                      </a:r>
                      <a:r>
                        <a:rPr lang="en-US"/>
                        <a:t> over energy (e.g., high-footprint devices)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Carbon-Energy² Product (CE²P)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C(E^2)P=ECF×(E^2)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Prioritizes </a:t>
                      </a:r>
                      <a:r>
                        <a:rPr lang="en-US" b="1" dirty="0"/>
                        <a:t>operational efficiency</a:t>
                      </a:r>
                      <a:r>
                        <a:rPr lang="en-US" dirty="0"/>
                        <a:t> over embodied carbon (e.g., energy-intensive systems)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ReChip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6172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ReChip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r>
              <a:rPr lang="en-US" b="1" dirty="0" smtClean="0"/>
              <a:t>ECF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Embodied Carbon Footprint</a:t>
            </a:r>
            <a:r>
              <a:rPr lang="en-US" dirty="0"/>
              <a:t> (kg CO₂) from manufacturing.</a:t>
            </a:r>
          </a:p>
          <a:p>
            <a:pPr marL="0" indent="0">
              <a:buNone/>
            </a:pP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Total operational energy consumption</a:t>
            </a:r>
            <a:r>
              <a:rPr lang="en-US" dirty="0"/>
              <a:t> (Joules).</a:t>
            </a:r>
          </a:p>
          <a:p>
            <a:pPr marL="0" indent="0">
              <a:buNone/>
            </a:pPr>
            <a:r>
              <a:rPr lang="en-US" b="1" dirty="0" smtClean="0"/>
              <a:t>D</a:t>
            </a:r>
            <a:r>
              <a:rPr lang="en-US" dirty="0" smtClean="0"/>
              <a:t>= </a:t>
            </a:r>
            <a:r>
              <a:rPr lang="en-US" b="1" dirty="0"/>
              <a:t>Execution delay</a:t>
            </a:r>
            <a:r>
              <a:rPr lang="en-US" dirty="0"/>
              <a:t> (seconds).</a:t>
            </a:r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sz="1800" b="1" dirty="0"/>
              <a:t>delay (</a:t>
            </a:r>
            <a:r>
              <a:rPr lang="en-US" sz="1800" b="1" dirty="0" smtClean="0"/>
              <a:t>D)</a:t>
            </a:r>
            <a:r>
              <a:rPr lang="en-US" sz="1800" dirty="0" smtClean="0"/>
              <a:t> </a:t>
            </a:r>
            <a:r>
              <a:rPr lang="en-US" sz="1800" dirty="0"/>
              <a:t>represents the </a:t>
            </a:r>
            <a:r>
              <a:rPr lang="en-US" sz="1800" b="1" dirty="0"/>
              <a:t>execution time</a:t>
            </a:r>
            <a:r>
              <a:rPr lang="en-US" sz="1800" dirty="0"/>
              <a:t> required for a hardware system to complete a specific </a:t>
            </a:r>
            <a:r>
              <a:rPr lang="en-US" sz="1800" dirty="0" smtClean="0"/>
              <a:t>workload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Where it </a:t>
            </a:r>
            <a:r>
              <a:rPr lang="en-US" sz="1800" dirty="0"/>
              <a:t>is infeasible to quantify the lifetime carbon footprint of a </a:t>
            </a:r>
            <a:r>
              <a:rPr lang="en-US" sz="1800" dirty="0" smtClean="0"/>
              <a:t>hardware platform </a:t>
            </a:r>
            <a:r>
              <a:rPr lang="en-US" sz="1800" dirty="0"/>
              <a:t>early in the design cycle, these metrics can aid </a:t>
            </a:r>
            <a:r>
              <a:rPr lang="en-US" sz="1800" dirty="0" smtClean="0"/>
              <a:t>designers to </a:t>
            </a:r>
            <a:r>
              <a:rPr lang="en-US" sz="1800" dirty="0"/>
              <a:t>incorporate sustainability into hardware design </a:t>
            </a:r>
            <a:r>
              <a:rPr lang="en-US" sz="1800" dirty="0" smtClean="0"/>
              <a:t>space exploration</a:t>
            </a:r>
            <a:r>
              <a:rPr lang="en-US" sz="1800" dirty="0"/>
              <a:t>. </a:t>
            </a:r>
            <a:r>
              <a:rPr lang="en-US" sz="1800" dirty="0" smtClean="0"/>
              <a:t>Might help to integrate and explain with metrics for higher carbon </a:t>
            </a:r>
            <a:r>
              <a:rPr lang="en-US" sz="1800" dirty="0" smtClean="0"/>
              <a:t>estimations.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To </a:t>
            </a:r>
            <a:r>
              <a:rPr lang="en-US" sz="1800" dirty="0"/>
              <a:t>gain intuition </a:t>
            </a:r>
            <a:r>
              <a:rPr lang="en-US" sz="1800" dirty="0" smtClean="0"/>
              <a:t>they </a:t>
            </a:r>
            <a:r>
              <a:rPr lang="en-US" sz="1800" dirty="0"/>
              <a:t>start with two frequently </a:t>
            </a:r>
            <a:r>
              <a:rPr lang="en-US" sz="1800" dirty="0" smtClean="0"/>
              <a:t>used metrics </a:t>
            </a:r>
            <a:r>
              <a:rPr lang="en-US" sz="1800" dirty="0"/>
              <a:t>by computer architects to design hardware systems: </a:t>
            </a:r>
            <a:r>
              <a:rPr lang="en-US" sz="1800" dirty="0" smtClean="0"/>
              <a:t>energy delay product </a:t>
            </a:r>
            <a:r>
              <a:rPr lang="en-US" sz="1800" dirty="0"/>
              <a:t>(EDP) and energy-delay-area (EDAP) product </a:t>
            </a:r>
            <a:r>
              <a:rPr lang="en-US" sz="1800" dirty="0" smtClean="0"/>
              <a:t>[</a:t>
            </a:r>
            <a:r>
              <a:rPr lang="en-US" sz="1800" dirty="0"/>
              <a:t>1</a:t>
            </a:r>
            <a:r>
              <a:rPr lang="en-US" sz="1800" dirty="0" smtClean="0"/>
              <a:t>].</a:t>
            </a:r>
          </a:p>
          <a:p>
            <a:r>
              <a:rPr lang="en-US" sz="1800" dirty="0" smtClean="0"/>
              <a:t>ACT uses processor, storage, packaging for </a:t>
            </a:r>
            <a:r>
              <a:rPr lang="en-US" sz="1800" dirty="0" err="1" smtClean="0"/>
              <a:t>emb</a:t>
            </a:r>
            <a:r>
              <a:rPr lang="en-US" sz="1800" dirty="0" smtClean="0"/>
              <a:t> carbon.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182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ReChip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To </a:t>
            </a:r>
            <a:r>
              <a:rPr lang="en-US" dirty="0"/>
              <a:t>modify </a:t>
            </a:r>
            <a:r>
              <a:rPr lang="en-US" dirty="0" err="1"/>
              <a:t>GreenFPGA</a:t>
            </a:r>
            <a:r>
              <a:rPr lang="en-US" dirty="0"/>
              <a:t> for an </a:t>
            </a:r>
            <a:r>
              <a:rPr lang="en-US" dirty="0" err="1"/>
              <a:t>eFPGA+ASIC</a:t>
            </a:r>
            <a:r>
              <a:rPr lang="en-US" dirty="0"/>
              <a:t> </a:t>
            </a:r>
            <a:r>
              <a:rPr lang="en-US" dirty="0" err="1"/>
              <a:t>SoC</a:t>
            </a:r>
            <a:r>
              <a:rPr lang="en-US" dirty="0"/>
              <a:t>, </a:t>
            </a:r>
            <a:r>
              <a:rPr lang="en-US" dirty="0" smtClean="0"/>
              <a:t>account the </a:t>
            </a:r>
            <a:r>
              <a:rPr lang="en-US" dirty="0"/>
              <a:t>interactions between the reconfigurable FPGA and fixed-function ASIC. </a:t>
            </a:r>
            <a:r>
              <a:rPr lang="en-US" dirty="0" err="1"/>
              <a:t>eFPGA</a:t>
            </a:r>
            <a:r>
              <a:rPr lang="en-US" dirty="0"/>
              <a:t>, being embedded, might have a smaller footprint than a standalone FPGA. One modification could be to separate the carbon footprint calculations for both components, extending the model to address their integration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Integrating </a:t>
            </a:r>
            <a:r>
              <a:rPr lang="en-US" dirty="0" err="1"/>
              <a:t>eFPGA</a:t>
            </a:r>
            <a:r>
              <a:rPr lang="en-US" dirty="0"/>
              <a:t> into an ASIC design could increase the design complexity, leading to a higher design carbon footprint (CFP). If the </a:t>
            </a:r>
            <a:r>
              <a:rPr lang="en-US" dirty="0" err="1"/>
              <a:t>eFPGA</a:t>
            </a:r>
            <a:r>
              <a:rPr lang="en-US" dirty="0"/>
              <a:t> is embedded within the same die as the ASIC, the manufacturing footprint may also change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2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ReChip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To make changes,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For design CFP, combine ASIC and </a:t>
            </a:r>
            <a:r>
              <a:rPr lang="en-US" sz="1800" dirty="0" err="1"/>
              <a:t>eFPGA</a:t>
            </a:r>
            <a:r>
              <a:rPr lang="en-US" sz="1800" dirty="0"/>
              <a:t> design, plus integration efforts.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For embodied CFP, calculate ASIC and </a:t>
            </a:r>
            <a:r>
              <a:rPr lang="en-US" sz="1800" dirty="0" err="1"/>
              <a:t>eFPGA</a:t>
            </a:r>
            <a:r>
              <a:rPr lang="en-US" sz="1800" dirty="0"/>
              <a:t> separately and apply scaling factors for packaging.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For operational CFP, include the additional development overhead for reconfigurable </a:t>
            </a:r>
            <a:r>
              <a:rPr lang="en-US" sz="1800" dirty="0" err="1"/>
              <a:t>eFPGA</a:t>
            </a:r>
            <a:r>
              <a:rPr lang="en-US" sz="1800" dirty="0"/>
              <a:t> in the </a:t>
            </a:r>
            <a:r>
              <a:rPr lang="en-US" sz="1800" dirty="0" err="1"/>
              <a:t>SoC.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If the </a:t>
            </a:r>
            <a:r>
              <a:rPr lang="en-US" sz="1800" dirty="0" err="1"/>
              <a:t>eFPGA</a:t>
            </a:r>
            <a:r>
              <a:rPr lang="en-US" sz="1800" dirty="0"/>
              <a:t> is reprogrammable, the model should account for its reuse across multiple applications, distributing its embodied CFP over several lifetimes, while the ASIC part incurs a one-time cost</a:t>
            </a:r>
            <a:r>
              <a:rPr lang="en-US" sz="1800" dirty="0" smtClean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include an input parameter to specify the </a:t>
            </a:r>
            <a:r>
              <a:rPr lang="en-US" sz="1800" dirty="0" err="1"/>
              <a:t>eFPGA</a:t>
            </a:r>
            <a:r>
              <a:rPr lang="en-US" sz="1800" dirty="0"/>
              <a:t>-to-ASIC fraction and compute CFP accordingly</a:t>
            </a:r>
            <a:r>
              <a:rPr lang="en-US" sz="1800" dirty="0" smtClean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For the </a:t>
            </a:r>
            <a:r>
              <a:rPr lang="en-US" sz="1800" dirty="0" err="1"/>
              <a:t>eFPGA</a:t>
            </a:r>
            <a:r>
              <a:rPr lang="en-US" sz="1800" dirty="0"/>
              <a:t>, I need to adjust the FPGA CFP model (Equation (2)) to consider its reduced </a:t>
            </a:r>
            <a:r>
              <a:rPr lang="en-US" sz="1800" dirty="0" err="1"/>
              <a:t>reconfigurability</a:t>
            </a:r>
            <a:r>
              <a:rPr lang="en-US" sz="1800" dirty="0"/>
              <a:t> overhead and smaller area compared to a standalone FPGA</a:t>
            </a:r>
            <a:r>
              <a:rPr lang="en-US" sz="1800" dirty="0" smtClean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the embodied and deployment CFP models (Equations (3) and (7)) to compute individual contributions for each component, adding an integration overhead term to account for the combined effects</a:t>
            </a:r>
            <a:r>
              <a:rPr lang="en-US" sz="1800" dirty="0" smtClean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 smtClean="0"/>
              <a:t>Could use ACT </a:t>
            </a:r>
            <a:r>
              <a:rPr lang="en-US" sz="1800" dirty="0" err="1" smtClean="0"/>
              <a:t>eqn</a:t>
            </a:r>
            <a:r>
              <a:rPr lang="en-US" sz="1800" dirty="0" smtClean="0"/>
              <a:t> for total CFP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61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ReChip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steps could </a:t>
            </a:r>
            <a:r>
              <a:rPr lang="en-US" dirty="0"/>
              <a:t>be:</a:t>
            </a:r>
          </a:p>
          <a:p>
            <a:r>
              <a:rPr lang="en-US" dirty="0"/>
              <a:t>Decompose the </a:t>
            </a:r>
            <a:r>
              <a:rPr lang="en-US" dirty="0" err="1"/>
              <a:t>SoC</a:t>
            </a:r>
            <a:r>
              <a:rPr lang="en-US" dirty="0"/>
              <a:t> into ASIC and </a:t>
            </a:r>
            <a:r>
              <a:rPr lang="en-US" dirty="0" err="1"/>
              <a:t>eFPGA</a:t>
            </a:r>
            <a:r>
              <a:rPr lang="en-US" dirty="0"/>
              <a:t>.</a:t>
            </a:r>
          </a:p>
          <a:p>
            <a:r>
              <a:rPr lang="en-US" dirty="0"/>
              <a:t>Apply the existing models to each separately for embodied and operational CFP.</a:t>
            </a:r>
          </a:p>
          <a:p>
            <a:r>
              <a:rPr lang="en-US" dirty="0"/>
              <a:t>Include an integration overhead term for design, manufacturing, and packaging costs.</a:t>
            </a:r>
          </a:p>
          <a:p>
            <a:r>
              <a:rPr lang="en-US" dirty="0"/>
              <a:t>Adjust for the </a:t>
            </a:r>
            <a:r>
              <a:rPr lang="en-US" dirty="0" err="1"/>
              <a:t>reconfigurability</a:t>
            </a:r>
            <a:r>
              <a:rPr lang="en-US" dirty="0"/>
              <a:t> benefits and costs of the </a:t>
            </a:r>
            <a:r>
              <a:rPr lang="en-US" dirty="0" err="1"/>
              <a:t>eFPGA</a:t>
            </a:r>
            <a:r>
              <a:rPr lang="en-US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94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ReChip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Since the </a:t>
            </a:r>
            <a:r>
              <a:rPr lang="en-US" sz="1800" dirty="0" err="1"/>
              <a:t>eFPGA</a:t>
            </a:r>
            <a:r>
              <a:rPr lang="en-US" sz="1800" dirty="0"/>
              <a:t> is reconfigurable and its embodied carbon is incurred just once (like FPGA</a:t>
            </a:r>
            <a:r>
              <a:rPr lang="en-US" sz="1800" dirty="0" smtClean="0"/>
              <a:t>), the modifications could </a:t>
            </a:r>
            <a:r>
              <a:rPr lang="en-US" sz="1800" dirty="0"/>
              <a:t>include:</a:t>
            </a:r>
          </a:p>
          <a:p>
            <a:r>
              <a:rPr lang="en-US" sz="1800" dirty="0"/>
              <a:t>Adding a hybrid mode with a parameter, "</a:t>
            </a:r>
            <a:r>
              <a:rPr lang="en-US" sz="1800" dirty="0" err="1" smtClean="0"/>
              <a:t>frac</a:t>
            </a:r>
            <a:r>
              <a:rPr lang="en-US" sz="1800" dirty="0" smtClean="0"/>
              <a:t>", </a:t>
            </a:r>
            <a:r>
              <a:rPr lang="en-US" sz="1800" dirty="0"/>
              <a:t>to represent the fraction of ASIC and </a:t>
            </a:r>
            <a:r>
              <a:rPr lang="en-US" sz="1800" dirty="0" err="1" smtClean="0"/>
              <a:t>eFPGA</a:t>
            </a:r>
            <a:r>
              <a:rPr lang="en-US" sz="1800" dirty="0"/>
              <a:t> </a:t>
            </a:r>
            <a:r>
              <a:rPr lang="en-US" sz="1800" dirty="0" smtClean="0"/>
              <a:t>or the ratio.</a:t>
            </a:r>
            <a:endParaRPr lang="en-US" sz="1800" dirty="0"/>
          </a:p>
          <a:p>
            <a:r>
              <a:rPr lang="en-US" sz="1800" dirty="0"/>
              <a:t>Combining the embodied carbon of both blocks and adding an integration overhead (</a:t>
            </a:r>
            <a:r>
              <a:rPr lang="en-US" sz="1800" dirty="0" err="1"/>
              <a:t>C_int</a:t>
            </a:r>
            <a:r>
              <a:rPr lang="en-US" sz="1800" dirty="0"/>
              <a:t>) to account for extra costs from combining the two.</a:t>
            </a:r>
          </a:p>
          <a:p>
            <a:r>
              <a:rPr lang="en-US" sz="1800" dirty="0"/>
              <a:t>To calculate the embodied carbon for </a:t>
            </a:r>
            <a:r>
              <a:rPr lang="en-US" sz="1800" dirty="0" err="1" smtClean="0"/>
              <a:t>ReChip</a:t>
            </a:r>
            <a:r>
              <a:rPr lang="en-US" sz="1800" dirty="0" smtClean="0"/>
              <a:t>: </a:t>
            </a:r>
            <a:r>
              <a:rPr lang="en-US" sz="1800" dirty="0" err="1" smtClean="0"/>
              <a:t>C_emb</a:t>
            </a:r>
            <a:r>
              <a:rPr lang="en-US" sz="1800" dirty="0"/>
              <a:t>, </a:t>
            </a:r>
            <a:r>
              <a:rPr lang="en-US" sz="1800" dirty="0" err="1"/>
              <a:t>ReChip</a:t>
            </a:r>
            <a:r>
              <a:rPr lang="en-US" sz="1800" dirty="0"/>
              <a:t> = </a:t>
            </a:r>
            <a:r>
              <a:rPr lang="en-US" sz="1800" dirty="0" err="1"/>
              <a:t>C_emb,ASIC</a:t>
            </a:r>
            <a:r>
              <a:rPr lang="en-US" sz="1800" dirty="0"/>
              <a:t> + </a:t>
            </a:r>
            <a:r>
              <a:rPr lang="en-US" sz="1800" dirty="0" err="1"/>
              <a:t>C_emb,eFPGA</a:t>
            </a:r>
            <a:r>
              <a:rPr lang="en-US" sz="1800" dirty="0"/>
              <a:t> + </a:t>
            </a:r>
            <a:r>
              <a:rPr lang="en-US" sz="1800" dirty="0" err="1"/>
              <a:t>C_int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Separate Deployment CFP:</a:t>
            </a:r>
            <a:r>
              <a:rPr lang="en-US" sz="1800" dirty="0"/>
              <a:t> For the ASIC block, compute the deployment carbon based on its fixed usage. For the </a:t>
            </a:r>
            <a:r>
              <a:rPr lang="en-US" sz="1800" dirty="0" err="1"/>
              <a:t>eFPGA</a:t>
            </a:r>
            <a:r>
              <a:rPr lang="en-US" sz="1800" dirty="0"/>
              <a:t> block, model deployment carbon in a way that amortizes its embodied cost over multiple reconfigurations (i.e., multiple </a:t>
            </a:r>
            <a:r>
              <a:rPr lang="en-US" sz="1800" dirty="0" smtClean="0"/>
              <a:t>applications).????</a:t>
            </a:r>
          </a:p>
          <a:p>
            <a:r>
              <a:rPr lang="en-US" sz="1800" b="1" dirty="0"/>
              <a:t>New User Inputs and Parameters: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fraction (or area/power ratio) of the ASIC versus </a:t>
            </a:r>
            <a:r>
              <a:rPr lang="en-US" sz="1800" dirty="0" err="1"/>
              <a:t>eFPGA</a:t>
            </a:r>
            <a:r>
              <a:rPr lang="en-US" sz="1800" dirty="0"/>
              <a:t> in the </a:t>
            </a:r>
            <a:r>
              <a:rPr lang="en-US" sz="1800" dirty="0" err="1"/>
              <a:t>ReChip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Integration overhead factors.</a:t>
            </a:r>
          </a:p>
          <a:p>
            <a:pPr lvl="1"/>
            <a:r>
              <a:rPr lang="en-US" sz="1800" dirty="0"/>
              <a:t>Distinct design, manufacturing, and EOL parameters for both blocks.</a:t>
            </a:r>
          </a:p>
          <a:p>
            <a:pPr lvl="1"/>
            <a:r>
              <a:rPr lang="en-US" sz="1800" dirty="0"/>
              <a:t>Reconfiguration frequency for the </a:t>
            </a:r>
            <a:r>
              <a:rPr lang="en-US" sz="1800" dirty="0" err="1"/>
              <a:t>eFPGA</a:t>
            </a:r>
            <a:r>
              <a:rPr lang="en-US" sz="1800" dirty="0"/>
              <a:t> to properly amortize its embodied cost.</a:t>
            </a:r>
          </a:p>
          <a:p>
            <a:endParaRPr lang="en-US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2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Software Faults: </a:t>
            </a:r>
          </a:p>
          <a:p>
            <a:pPr marL="0" indent="0" algn="just">
              <a:buNone/>
            </a:pPr>
            <a:r>
              <a:rPr lang="en-US" b="1" i="1" dirty="0"/>
              <a:t>Software faults</a:t>
            </a:r>
            <a:r>
              <a:rPr lang="en-US" i="1" dirty="0"/>
              <a:t> </a:t>
            </a:r>
            <a:r>
              <a:rPr lang="en-US" dirty="0"/>
              <a:t>are always the consequence </a:t>
            </a:r>
            <a:r>
              <a:rPr lang="en-US" dirty="0" smtClean="0"/>
              <a:t>of incorrect </a:t>
            </a:r>
            <a:r>
              <a:rPr lang="en-US" dirty="0"/>
              <a:t>design, at specification or at coding time</a:t>
            </a:r>
            <a:r>
              <a:rPr lang="en-US" dirty="0" smtClean="0"/>
              <a:t>.</a:t>
            </a:r>
            <a:r>
              <a:rPr lang="en-US" dirty="0"/>
              <a:t> During the process of software development, </a:t>
            </a:r>
            <a:r>
              <a:rPr lang="en-US" dirty="0" smtClean="0"/>
              <a:t>faults can </a:t>
            </a:r>
            <a:r>
              <a:rPr lang="en-US" dirty="0"/>
              <a:t>be created in every step: Requirement </a:t>
            </a:r>
            <a:r>
              <a:rPr lang="en-US" dirty="0" smtClean="0"/>
              <a:t>definition, requirement </a:t>
            </a:r>
            <a:r>
              <a:rPr lang="en-US" dirty="0"/>
              <a:t>specifications, design, </a:t>
            </a:r>
            <a:r>
              <a:rPr lang="en-US" dirty="0" smtClean="0"/>
              <a:t>implementation, testing</a:t>
            </a:r>
            <a:r>
              <a:rPr lang="en-US" dirty="0"/>
              <a:t>, and deployment. And these faults can </a:t>
            </a:r>
            <a:r>
              <a:rPr lang="en-US" dirty="0" smtClean="0"/>
              <a:t>be cataloged to:</a:t>
            </a:r>
          </a:p>
          <a:p>
            <a:pPr marL="0" indent="0" algn="just">
              <a:buNone/>
            </a:pPr>
            <a:r>
              <a:rPr lang="en-US" b="1" i="1" dirty="0" smtClean="0"/>
              <a:t>Function </a:t>
            </a:r>
            <a:r>
              <a:rPr lang="en-US" b="1" i="1" dirty="0"/>
              <a:t>faults</a:t>
            </a:r>
            <a:r>
              <a:rPr lang="en-US" b="1" dirty="0"/>
              <a:t>: </a:t>
            </a:r>
            <a:r>
              <a:rPr lang="en-US" dirty="0"/>
              <a:t>Incorrect or </a:t>
            </a:r>
            <a:r>
              <a:rPr lang="en-US" dirty="0" smtClean="0"/>
              <a:t>missing implementation </a:t>
            </a:r>
            <a:r>
              <a:rPr lang="en-US" dirty="0"/>
              <a:t>that requires a design change to </a:t>
            </a:r>
            <a:r>
              <a:rPr lang="en-US" dirty="0" smtClean="0"/>
              <a:t>be corrected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i="1" dirty="0" smtClean="0"/>
              <a:t>Algorithm </a:t>
            </a:r>
            <a:r>
              <a:rPr lang="en-US" b="1" i="1" dirty="0"/>
              <a:t>faults</a:t>
            </a:r>
            <a:r>
              <a:rPr lang="en-US" b="1" dirty="0"/>
              <a:t>: </a:t>
            </a:r>
            <a:r>
              <a:rPr lang="en-US" dirty="0"/>
              <a:t>Incorrect or </a:t>
            </a:r>
            <a:r>
              <a:rPr lang="en-US" dirty="0" smtClean="0"/>
              <a:t>missing implementation </a:t>
            </a:r>
            <a:r>
              <a:rPr lang="en-US" dirty="0"/>
              <a:t>that can be fixed without the </a:t>
            </a:r>
            <a:r>
              <a:rPr lang="en-US" dirty="0" smtClean="0"/>
              <a:t>need of </a:t>
            </a:r>
            <a:r>
              <a:rPr lang="en-US" dirty="0"/>
              <a:t>design change.</a:t>
            </a:r>
          </a:p>
          <a:p>
            <a:pPr marL="0" indent="0" algn="just">
              <a:buNone/>
            </a:pPr>
            <a:r>
              <a:rPr lang="en-US" b="1" i="1" dirty="0" smtClean="0"/>
              <a:t>Timing/serialization </a:t>
            </a:r>
            <a:r>
              <a:rPr lang="en-US" b="1" i="1" dirty="0"/>
              <a:t>faults</a:t>
            </a:r>
            <a:r>
              <a:rPr lang="en-US" b="1" dirty="0"/>
              <a:t>: </a:t>
            </a:r>
            <a:r>
              <a:rPr lang="en-US" dirty="0"/>
              <a:t>Missing or </a:t>
            </a:r>
            <a:r>
              <a:rPr lang="en-US" dirty="0" smtClean="0"/>
              <a:t>incorrect serialization </a:t>
            </a:r>
            <a:r>
              <a:rPr lang="en-US" dirty="0"/>
              <a:t>of shared resources.</a:t>
            </a:r>
          </a:p>
          <a:p>
            <a:pPr marL="0" indent="0" algn="just">
              <a:buNone/>
            </a:pPr>
            <a:r>
              <a:rPr lang="en-US" b="1" i="1" dirty="0" smtClean="0"/>
              <a:t>Checking </a:t>
            </a:r>
            <a:r>
              <a:rPr lang="en-US" b="1" i="1" dirty="0"/>
              <a:t>fault</a:t>
            </a:r>
            <a:r>
              <a:rPr lang="en-US" b="1" dirty="0"/>
              <a:t>:</a:t>
            </a:r>
            <a:r>
              <a:rPr lang="en-US" dirty="0"/>
              <a:t> Missing or incorrect validation </a:t>
            </a:r>
            <a:r>
              <a:rPr lang="en-US" dirty="0" smtClean="0"/>
              <a:t>of data</a:t>
            </a:r>
            <a:r>
              <a:rPr lang="en-US" dirty="0"/>
              <a:t>, or incorrect loop, or incorrect conditional</a:t>
            </a:r>
          </a:p>
          <a:p>
            <a:pPr marL="0" indent="0" algn="just">
              <a:buNone/>
            </a:pPr>
            <a:r>
              <a:rPr lang="en-US" dirty="0"/>
              <a:t>statement.</a:t>
            </a:r>
          </a:p>
          <a:p>
            <a:pPr marL="0" indent="0" algn="just">
              <a:buNone/>
            </a:pPr>
            <a:r>
              <a:rPr lang="en-US" b="1" i="1" dirty="0" smtClean="0"/>
              <a:t>Assignment </a:t>
            </a:r>
            <a:r>
              <a:rPr lang="en-US" b="1" i="1" dirty="0"/>
              <a:t>fault</a:t>
            </a:r>
            <a:r>
              <a:rPr lang="en-US" b="1" dirty="0"/>
              <a:t>:</a:t>
            </a:r>
            <a:r>
              <a:rPr lang="en-US" dirty="0"/>
              <a:t> Values assigned incorrectly or </a:t>
            </a:r>
            <a:r>
              <a:rPr lang="en-US" dirty="0" smtClean="0"/>
              <a:t>not assigned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Types of fault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0870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67947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Sheng Li, Jung Ho </a:t>
            </a:r>
            <a:r>
              <a:rPr lang="en-US" sz="1800" dirty="0" err="1"/>
              <a:t>Ahn</a:t>
            </a:r>
            <a:r>
              <a:rPr lang="en-US" sz="1800" dirty="0"/>
              <a:t>, Richard D Strong, Jay B Brockman, Dean M </a:t>
            </a:r>
            <a:r>
              <a:rPr lang="en-US" sz="1800" dirty="0" err="1" smtClean="0"/>
              <a:t>Tullsen</a:t>
            </a:r>
            <a:r>
              <a:rPr lang="en-US" sz="1800" dirty="0" smtClean="0"/>
              <a:t>, and </a:t>
            </a:r>
            <a:r>
              <a:rPr lang="en-US" sz="1800" dirty="0"/>
              <a:t>Norman P </a:t>
            </a:r>
            <a:r>
              <a:rPr lang="en-US" sz="1800" dirty="0" err="1"/>
              <a:t>Jouppi</a:t>
            </a:r>
            <a:r>
              <a:rPr lang="en-US" sz="1800" dirty="0"/>
              <a:t>. 2009. </a:t>
            </a:r>
            <a:r>
              <a:rPr lang="en-US" sz="1800" dirty="0" err="1"/>
              <a:t>McPAT</a:t>
            </a:r>
            <a:r>
              <a:rPr lang="en-US" sz="1800" dirty="0"/>
              <a:t>: An integrated power, area, and </a:t>
            </a:r>
            <a:r>
              <a:rPr lang="en-US" sz="1800" dirty="0" smtClean="0"/>
              <a:t>timing modeling </a:t>
            </a:r>
            <a:r>
              <a:rPr lang="en-US" sz="1800" dirty="0"/>
              <a:t>framework for multicore and </a:t>
            </a:r>
            <a:r>
              <a:rPr lang="en-US" sz="1800" dirty="0" err="1"/>
              <a:t>manycore</a:t>
            </a:r>
            <a:r>
              <a:rPr lang="en-US" sz="1800" dirty="0"/>
              <a:t> architectures. In </a:t>
            </a:r>
            <a:r>
              <a:rPr lang="en-US" sz="1800" dirty="0" smtClean="0"/>
              <a:t>Proceedings of </a:t>
            </a:r>
            <a:r>
              <a:rPr lang="en-US" sz="1800" dirty="0"/>
              <a:t>the 42nd Annual IEEE/ACM International Symposium on </a:t>
            </a:r>
            <a:r>
              <a:rPr lang="en-US" sz="1800" dirty="0" smtClean="0"/>
              <a:t>Microarchitecture. 469–480.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869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injection tries to determine whether the </a:t>
            </a:r>
            <a:r>
              <a:rPr lang="en-US" dirty="0" smtClean="0"/>
              <a:t>response of </a:t>
            </a:r>
            <a:r>
              <a:rPr lang="en-US" dirty="0"/>
              <a:t>the system matches with its specifications, </a:t>
            </a:r>
            <a:r>
              <a:rPr lang="en-US" dirty="0" smtClean="0"/>
              <a:t>in presence </a:t>
            </a:r>
            <a:r>
              <a:rPr lang="en-US" dirty="0"/>
              <a:t>of a defined range of faults</a:t>
            </a:r>
            <a:r>
              <a:rPr lang="en-US" dirty="0" smtClean="0"/>
              <a:t>.</a:t>
            </a:r>
          </a:p>
          <a:p>
            <a:r>
              <a:rPr lang="en-US" dirty="0"/>
              <a:t>Fault injection techniques provide a way for </a:t>
            </a:r>
            <a:r>
              <a:rPr lang="en-US" i="1" dirty="0" smtClean="0"/>
              <a:t>fault removal</a:t>
            </a:r>
          </a:p>
          <a:p>
            <a:r>
              <a:rPr lang="en-US" dirty="0"/>
              <a:t>An understanding of the effects of real faults </a:t>
            </a:r>
            <a:r>
              <a:rPr lang="en-US" dirty="0" smtClean="0"/>
              <a:t>and thus </a:t>
            </a:r>
            <a:r>
              <a:rPr lang="en-US" dirty="0"/>
              <a:t>of the </a:t>
            </a:r>
            <a:r>
              <a:rPr lang="en-US" dirty="0" smtClean="0"/>
              <a:t>related </a:t>
            </a:r>
            <a:r>
              <a:rPr lang="en-US" dirty="0"/>
              <a:t>behavior of the target system </a:t>
            </a:r>
            <a:r>
              <a:rPr lang="en-US" dirty="0" smtClean="0"/>
              <a:t>in terms </a:t>
            </a:r>
            <a:r>
              <a:rPr lang="en-US" dirty="0"/>
              <a:t>of functionality and performance</a:t>
            </a:r>
            <a:r>
              <a:rPr lang="en-US" dirty="0" smtClean="0"/>
              <a:t>.</a:t>
            </a:r>
          </a:p>
          <a:p>
            <a:r>
              <a:rPr lang="en-US" dirty="0"/>
              <a:t>Identifying weak links in the design: For </a:t>
            </a:r>
            <a:r>
              <a:rPr lang="en-US" dirty="0" smtClean="0"/>
              <a:t>example parts </a:t>
            </a:r>
            <a:r>
              <a:rPr lang="en-US" dirty="0"/>
              <a:t>of the system within which a single fault </a:t>
            </a:r>
            <a:r>
              <a:rPr lang="en-US" dirty="0" smtClean="0"/>
              <a:t>could lead </a:t>
            </a:r>
            <a:r>
              <a:rPr lang="en-US" dirty="0"/>
              <a:t>to severe consequences</a:t>
            </a:r>
            <a:r>
              <a:rPr lang="en-US" dirty="0" smtClean="0"/>
              <a:t>.</a:t>
            </a:r>
          </a:p>
          <a:p>
            <a:r>
              <a:rPr lang="en-US" dirty="0"/>
              <a:t>Exploring the effects of different </a:t>
            </a:r>
            <a:r>
              <a:rPr lang="en-US" dirty="0" smtClean="0"/>
              <a:t>workloads (different </a:t>
            </a:r>
            <a:r>
              <a:rPr lang="en-US" dirty="0"/>
              <a:t>input profiles and environments) on </a:t>
            </a:r>
            <a:r>
              <a:rPr lang="en-US" dirty="0" smtClean="0"/>
              <a:t>the effectiveness </a:t>
            </a:r>
            <a:r>
              <a:rPr lang="en-US" dirty="0"/>
              <a:t>of fault tolerant mechanisms</a:t>
            </a:r>
            <a:r>
              <a:rPr lang="en-US" dirty="0" smtClean="0"/>
              <a:t>.</a:t>
            </a:r>
          </a:p>
          <a:p>
            <a:r>
              <a:rPr lang="en-US" dirty="0"/>
              <a:t>Estimating the failure coverage and </a:t>
            </a:r>
            <a:r>
              <a:rPr lang="en-US" dirty="0" smtClean="0"/>
              <a:t>latency (lag/delay) </a:t>
            </a:r>
            <a:r>
              <a:rPr lang="en-US" dirty="0"/>
              <a:t>of fault tolerant mechanisms.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fault injection?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11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paper, we will study 4 fault injection techniques:</a:t>
            </a:r>
          </a:p>
          <a:p>
            <a:r>
              <a:rPr lang="en-US" dirty="0" smtClean="0"/>
              <a:t>Hardware-based fault injection</a:t>
            </a:r>
          </a:p>
          <a:p>
            <a:r>
              <a:rPr lang="en-US" dirty="0" smtClean="0"/>
              <a:t>Software-based fault injection</a:t>
            </a:r>
          </a:p>
          <a:p>
            <a:r>
              <a:rPr lang="en-US" dirty="0" smtClean="0"/>
              <a:t>Simulation-based fault injection</a:t>
            </a:r>
          </a:p>
          <a:p>
            <a:r>
              <a:rPr lang="en-US" dirty="0" smtClean="0"/>
              <a:t>Emulation-based fault injection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ault injection techniques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032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Hardware-based fault injection involves </a:t>
            </a:r>
            <a:r>
              <a:rPr lang="en-US" dirty="0" smtClean="0"/>
              <a:t>augmenting the </a:t>
            </a:r>
            <a:r>
              <a:rPr lang="en-US" dirty="0"/>
              <a:t>system under analysis with specially designed </a:t>
            </a:r>
            <a:r>
              <a:rPr lang="en-US" dirty="0" smtClean="0"/>
              <a:t>test hardware </a:t>
            </a:r>
            <a:r>
              <a:rPr lang="en-US" dirty="0"/>
              <a:t>to allow for the injection of faults into </a:t>
            </a:r>
            <a:r>
              <a:rPr lang="en-US" dirty="0" smtClean="0"/>
              <a:t>the system </a:t>
            </a:r>
            <a:r>
              <a:rPr lang="en-US" dirty="0"/>
              <a:t>and examine the effects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Benefits:</a:t>
            </a:r>
          </a:p>
          <a:p>
            <a:pPr marL="457200" lvl="1" indent="0">
              <a:buNone/>
            </a:pPr>
            <a:r>
              <a:rPr lang="en-US" dirty="0"/>
              <a:t>· Can access locations that is hard to be accessed by </a:t>
            </a:r>
            <a:r>
              <a:rPr lang="en-US" dirty="0" smtClean="0"/>
              <a:t>other means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· High time-resolution for hardware triggering </a:t>
            </a:r>
            <a:r>
              <a:rPr lang="en-US" dirty="0" smtClean="0"/>
              <a:t>and monitoring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· Well suited for the low-level fault models.</a:t>
            </a:r>
          </a:p>
          <a:p>
            <a:pPr marL="457200" lvl="1" indent="0">
              <a:buNone/>
            </a:pPr>
            <a:r>
              <a:rPr lang="en-US" dirty="0"/>
              <a:t>· Not intrusive.</a:t>
            </a:r>
          </a:p>
          <a:p>
            <a:pPr marL="457200" lvl="1" indent="0">
              <a:buNone/>
            </a:pPr>
            <a:r>
              <a:rPr lang="en-US" dirty="0"/>
              <a:t>· Experiments are fast.</a:t>
            </a:r>
          </a:p>
          <a:p>
            <a:pPr marL="457200" lvl="1" indent="0">
              <a:buNone/>
            </a:pPr>
            <a:r>
              <a:rPr lang="en-US" dirty="0"/>
              <a:t>· No model development or validation required.</a:t>
            </a:r>
          </a:p>
          <a:p>
            <a:pPr marL="457200" lvl="1" indent="0">
              <a:buNone/>
            </a:pPr>
            <a:r>
              <a:rPr lang="en-US" dirty="0"/>
              <a:t>· Able to model permanent faults at the pin level.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Hardware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387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 smtClean="0"/>
              <a:t>· </a:t>
            </a:r>
            <a:r>
              <a:rPr lang="en-US" dirty="0"/>
              <a:t>Can introduce high risk of damage for the injected system.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· High level of device integration, multiple-chip hybrid circuit, </a:t>
            </a:r>
            <a:r>
              <a:rPr lang="en-US" dirty="0" smtClean="0"/>
              <a:t>and dense   packaging </a:t>
            </a:r>
            <a:r>
              <a:rPr lang="en-US" dirty="0"/>
              <a:t>technologies limit accessibility to injection.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· Low portability and </a:t>
            </a:r>
            <a:r>
              <a:rPr lang="en-US" dirty="0" smtClean="0"/>
              <a:t>observation ability.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· Limited set of injection points and limited set of injectable faults.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· Requires special-purpose hardware in order to perform the </a:t>
            </a:r>
            <a:r>
              <a:rPr lang="en-US" dirty="0" smtClean="0"/>
              <a:t>fault injection </a:t>
            </a:r>
            <a:r>
              <a:rPr lang="en-US" dirty="0"/>
              <a:t>experiments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Tools:</a:t>
            </a:r>
            <a:r>
              <a:rPr lang="en-US" dirty="0"/>
              <a:t> </a:t>
            </a:r>
            <a:r>
              <a:rPr lang="en-US" dirty="0" smtClean="0"/>
              <a:t>RIFLE, FOCUS, MESSALINE, </a:t>
            </a:r>
            <a:r>
              <a:rPr lang="en-US" dirty="0"/>
              <a:t>FIST (Fault Injection System for Study of </a:t>
            </a:r>
            <a:r>
              <a:rPr lang="en-US" dirty="0" smtClean="0"/>
              <a:t>Transient Fault Effect), </a:t>
            </a:r>
            <a:r>
              <a:rPr lang="en-US" dirty="0"/>
              <a:t>MARS (Maintainable Real-time System)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Hardware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72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fault injections are more oriented </a:t>
            </a:r>
            <a:r>
              <a:rPr lang="en-US" dirty="0" smtClean="0"/>
              <a:t>towards implementation </a:t>
            </a:r>
            <a:r>
              <a:rPr lang="en-US" dirty="0"/>
              <a:t>details, and can address program </a:t>
            </a:r>
            <a:r>
              <a:rPr lang="en-US" dirty="0" smtClean="0"/>
              <a:t>state as </a:t>
            </a:r>
            <a:r>
              <a:rPr lang="en-US" dirty="0"/>
              <a:t>well as communication and interactions. Faults </a:t>
            </a:r>
            <a:r>
              <a:rPr lang="en-US" dirty="0" smtClean="0"/>
              <a:t>are </a:t>
            </a:r>
            <a:r>
              <a:rPr lang="en-US" dirty="0" err="1" smtClean="0"/>
              <a:t>mis</a:t>
            </a:r>
            <a:r>
              <a:rPr lang="en-US" dirty="0" smtClean="0"/>
              <a:t>-timings</a:t>
            </a:r>
            <a:r>
              <a:rPr lang="en-US" dirty="0"/>
              <a:t>, missing messages, replays, </a:t>
            </a:r>
            <a:r>
              <a:rPr lang="en-US" dirty="0" smtClean="0"/>
              <a:t>corrupted memory </a:t>
            </a:r>
            <a:r>
              <a:rPr lang="en-US" dirty="0"/>
              <a:t>or registers, faulty disk reads, and almost </a:t>
            </a:r>
            <a:r>
              <a:rPr lang="en-US" dirty="0" smtClean="0"/>
              <a:t>any other </a:t>
            </a:r>
            <a:r>
              <a:rPr lang="en-US" dirty="0"/>
              <a:t>state the hardware provides access </a:t>
            </a:r>
            <a:r>
              <a:rPr lang="en-US" dirty="0" smtClean="0"/>
              <a:t>to.</a:t>
            </a:r>
          </a:p>
          <a:p>
            <a:r>
              <a:rPr lang="en-US" dirty="0" smtClean="0"/>
              <a:t>Benefits:</a:t>
            </a:r>
          </a:p>
          <a:p>
            <a:pPr marL="457200" lvl="1" indent="0">
              <a:buNone/>
            </a:pPr>
            <a:r>
              <a:rPr lang="en-US" dirty="0"/>
              <a:t>· </a:t>
            </a:r>
            <a:r>
              <a:rPr lang="en-US" dirty="0" smtClean="0"/>
              <a:t>Can </a:t>
            </a:r>
            <a:r>
              <a:rPr lang="en-US" dirty="0"/>
              <a:t>be targeted to applications and operating systems.</a:t>
            </a:r>
          </a:p>
          <a:p>
            <a:pPr marL="457200" lvl="1" indent="0">
              <a:buNone/>
            </a:pPr>
            <a:r>
              <a:rPr lang="en-US" dirty="0"/>
              <a:t>· Experiments can be run in near real-time.</a:t>
            </a:r>
          </a:p>
          <a:p>
            <a:pPr marL="457200" lvl="1" indent="0">
              <a:buNone/>
            </a:pPr>
            <a:r>
              <a:rPr lang="en-US" dirty="0"/>
              <a:t>· Does not require any special-purpose hardware; </a:t>
            </a:r>
            <a:r>
              <a:rPr lang="en-US" dirty="0" smtClean="0"/>
              <a:t>low complexity</a:t>
            </a:r>
            <a:r>
              <a:rPr lang="en-US" dirty="0"/>
              <a:t>, low development and low </a:t>
            </a:r>
            <a:r>
              <a:rPr lang="en-US" dirty="0" smtClean="0"/>
              <a:t>implementation cost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· No model development or validation required.</a:t>
            </a:r>
          </a:p>
          <a:p>
            <a:pPr marL="457200" lvl="1" indent="0">
              <a:buNone/>
            </a:pPr>
            <a:r>
              <a:rPr lang="en-US" dirty="0"/>
              <a:t>· Can be expanded for new classes of </a:t>
            </a:r>
            <a:r>
              <a:rPr lang="en-US" dirty="0" smtClean="0"/>
              <a:t>faults.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135492"/>
            <a:ext cx="11106319" cy="776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based fault 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76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4658</Words>
  <Application>Microsoft Office PowerPoint</Application>
  <PresentationFormat>Widescreen</PresentationFormat>
  <Paragraphs>308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Gautami</vt:lpstr>
      <vt:lpstr>Georgia</vt:lpstr>
      <vt:lpstr>Georgia Pro</vt:lpstr>
      <vt:lpstr>Gill Sans</vt:lpstr>
      <vt:lpstr>Office Theme</vt:lpstr>
      <vt:lpstr>1_Custom Design</vt:lpstr>
      <vt:lpstr>A Survey on Fault Injection Techniques  </vt:lpstr>
      <vt:lpstr>Introduction</vt:lpstr>
      <vt:lpstr>Types of fault</vt:lpstr>
      <vt:lpstr>Types of fault</vt:lpstr>
      <vt:lpstr>Why fault injection?</vt:lpstr>
      <vt:lpstr>Fault injection techniques</vt:lpstr>
      <vt:lpstr>Hardware based fault injection</vt:lpstr>
      <vt:lpstr>Hardware based fault injection</vt:lpstr>
      <vt:lpstr>Software based fault injection</vt:lpstr>
      <vt:lpstr>Software based fault injection</vt:lpstr>
      <vt:lpstr>Simulation based fault injection</vt:lpstr>
      <vt:lpstr>Simulation based fault injection</vt:lpstr>
      <vt:lpstr>Emulation based fault injection</vt:lpstr>
      <vt:lpstr>Emulation based fault injection</vt:lpstr>
      <vt:lpstr>Conclusion</vt:lpstr>
      <vt:lpstr>A survey on fault injection methods of digital integrated circuits  </vt:lpstr>
      <vt:lpstr>Introduction</vt:lpstr>
      <vt:lpstr>Triple Masking Effects</vt:lpstr>
      <vt:lpstr>Software based fault injection</vt:lpstr>
      <vt:lpstr>Software based fault injection</vt:lpstr>
      <vt:lpstr>Software based fault injection</vt:lpstr>
      <vt:lpstr>Hardware based fault injection</vt:lpstr>
      <vt:lpstr>Hardware based fault injection</vt:lpstr>
      <vt:lpstr>Emulation based fault injection</vt:lpstr>
      <vt:lpstr>Emulation based fault injection</vt:lpstr>
      <vt:lpstr>Emulation based fault injection</vt:lpstr>
      <vt:lpstr>Emulation based fault injection</vt:lpstr>
      <vt:lpstr>Comparison between fault injection techniques</vt:lpstr>
      <vt:lpstr>Conclusion</vt:lpstr>
      <vt:lpstr>References</vt:lpstr>
      <vt:lpstr>References</vt:lpstr>
      <vt:lpstr>PowerPoint Presentation</vt:lpstr>
      <vt:lpstr>ReChip</vt:lpstr>
      <vt:lpstr>ReChip</vt:lpstr>
      <vt:lpstr>ReChip</vt:lpstr>
      <vt:lpstr>ReChip</vt:lpstr>
      <vt:lpstr>ReChip</vt:lpstr>
      <vt:lpstr>ReChip</vt:lpstr>
      <vt:lpstr>ReChip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eFPGA Project </dc:title>
  <dc:creator>Farheen,Tasnuva</dc:creator>
  <cp:lastModifiedBy>Microsoft account</cp:lastModifiedBy>
  <cp:revision>87</cp:revision>
  <dcterms:created xsi:type="dcterms:W3CDTF">2024-11-20T04:21:08Z</dcterms:created>
  <dcterms:modified xsi:type="dcterms:W3CDTF">2025-02-03T23:34:01Z</dcterms:modified>
</cp:coreProperties>
</file>