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80C06992.xml" ContentType="application/vnd.ms-powerpoint.comments+xml"/>
  <Override PartName="/ppt/comments/modernComment_109_89475C6E.xml" ContentType="application/vnd.ms-powerpoint.comments+xml"/>
  <Override PartName="/ppt/comments/modernComment_10B_239308A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
  </p:notesMasterIdLst>
  <p:sldIdLst>
    <p:sldId id="256" r:id="rId3"/>
    <p:sldId id="262" r:id="rId4"/>
    <p:sldId id="263" r:id="rId5"/>
    <p:sldId id="264" r:id="rId6"/>
    <p:sldId id="265" r:id="rId7"/>
    <p:sldId id="266" r:id="rId8"/>
    <p:sldId id="267"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8A2E532-D6B5-1626-5EBA-65F9BA61556C}" name="Farheen,Tasnuva" initials="TF" userId="S::tasnuvafarheen@ufl.edu::7dc49d10-c68a-4bae-b67c-876a76c6aa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4F3901-373C-4E05-BEE4-935E3311D3E3}" v="7" dt="2024-11-26T15:46:29.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434" autoAdjust="0"/>
  </p:normalViewPr>
  <p:slideViewPr>
    <p:cSldViewPr snapToGrid="0">
      <p:cViewPr varScale="1">
        <p:scale>
          <a:sx n="58" d="100"/>
          <a:sy n="58" d="100"/>
        </p:scale>
        <p:origin x="9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omments/modernComment_100_80C06992.xml><?xml version="1.0" encoding="utf-8"?>
<p188:cmLst xmlns:a="http://schemas.openxmlformats.org/drawingml/2006/main" xmlns:r="http://schemas.openxmlformats.org/officeDocument/2006/relationships" xmlns:p188="http://schemas.microsoft.com/office/powerpoint/2018/8/main">
  <p188:cm id="{824D7EFF-6E26-43D4-A057-EF7410CB2286}" authorId="{C8A2E532-D6B5-1626-5EBA-65F9BA61556C}" created="2025-01-15T04:28:06.948">
    <ac:txMkLst xmlns:ac="http://schemas.microsoft.com/office/drawing/2013/main/command">
      <pc:docMk xmlns:pc="http://schemas.microsoft.com/office/powerpoint/2013/main/command"/>
      <pc:sldMk xmlns:pc="http://schemas.microsoft.com/office/powerpoint/2013/main/command" cId="2160093586" sldId="256"/>
      <ac:spMk id="2" creationId="{43D6251B-D1A4-CFB9-DFE4-A0A754DA0F7F}"/>
      <ac:txMk cp="0" len="14">
        <ac:context len="43" hash="475594353"/>
      </ac:txMk>
    </ac:txMkLst>
    <p188:pos x="6331027" y="1608734"/>
    <p188:txBody>
      <a:bodyPr/>
      <a:lstStyle/>
      <a:p>
        <a:r>
          <a:rPr lang="en-US"/>
          <a:t>Please add Current status and future plan for every weekly meeting slides</a:t>
        </a:r>
      </a:p>
    </p188:txBody>
  </p188:cm>
</p188:cmLst>
</file>

<file path=ppt/comments/modernComment_109_89475C6E.xml><?xml version="1.0" encoding="utf-8"?>
<p188:cmLst xmlns:a="http://schemas.openxmlformats.org/drawingml/2006/main" xmlns:r="http://schemas.openxmlformats.org/officeDocument/2006/relationships" xmlns:p188="http://schemas.microsoft.com/office/powerpoint/2018/8/main">
  <p188:cm id="{C4112D1C-901A-4D88-9FF5-E01EF521630F}" authorId="{C8A2E532-D6B5-1626-5EBA-65F9BA61556C}" created="2025-01-15T04:12:33.847">
    <ac:deMkLst xmlns:ac="http://schemas.microsoft.com/office/drawing/2013/main/command">
      <pc:docMk xmlns:pc="http://schemas.microsoft.com/office/powerpoint/2013/main/command"/>
      <pc:sldMk xmlns:pc="http://schemas.microsoft.com/office/powerpoint/2013/main/command" cId="2303155310" sldId="265"/>
      <ac:spMk id="3" creationId="{BBEC98F0-A6AB-8BC2-927B-B02406034544}"/>
    </ac:deMkLst>
    <p188:txBody>
      <a:bodyPr/>
      <a:lstStyle/>
      <a:p>
        <a:r>
          <a:rPr lang="en-US"/>
          <a:t>What do you mean by that? Where is this reference? </a:t>
        </a:r>
      </a:p>
    </p188:txBody>
  </p188:cm>
</p188:cmLst>
</file>

<file path=ppt/comments/modernComment_10B_239308A4.xml><?xml version="1.0" encoding="utf-8"?>
<p188:cmLst xmlns:a="http://schemas.openxmlformats.org/drawingml/2006/main" xmlns:r="http://schemas.openxmlformats.org/officeDocument/2006/relationships" xmlns:p188="http://schemas.microsoft.com/office/powerpoint/2018/8/main">
  <p188:cm id="{0931EC59-0E9D-4C3C-9160-5465E5A2A71B}" authorId="{C8A2E532-D6B5-1626-5EBA-65F9BA61556C}" created="2025-01-15T04:21:05.284">
    <ac:deMkLst xmlns:ac="http://schemas.microsoft.com/office/drawing/2013/main/command">
      <pc:docMk xmlns:pc="http://schemas.microsoft.com/office/powerpoint/2013/main/command"/>
      <pc:sldMk xmlns:pc="http://schemas.microsoft.com/office/powerpoint/2013/main/command" cId="596838564" sldId="267"/>
      <ac:spMk id="3" creationId="{BBEC98F0-A6AB-8BC2-927B-B02406034544}"/>
    </ac:deMkLst>
    <p188:txBody>
      <a:bodyPr/>
      <a:lstStyle/>
      <a:p>
        <a:r>
          <a:rPr lang="en-US"/>
          <a:t>‘Identifying the limitations of using eFPGA in sustainable computing”. This statement is contradictory to your proposed approach. If it has limitations and you are mentioning it in Background section then what’s the point of proposing it as the sustainable system. </a:t>
        </a:r>
      </a:p>
    </p188:txBody>
  </p188:cm>
  <p188:cm id="{8E0CE364-A90C-451E-979E-143DCBA9C7E1}" authorId="{C8A2E532-D6B5-1626-5EBA-65F9BA61556C}" created="2025-01-15T04:25:03.947">
    <ac:txMkLst xmlns:ac="http://schemas.microsoft.com/office/drawing/2013/main/command">
      <pc:docMk xmlns:pc="http://schemas.microsoft.com/office/powerpoint/2013/main/command"/>
      <pc:sldMk xmlns:pc="http://schemas.microsoft.com/office/powerpoint/2013/main/command" cId="596838564" sldId="267"/>
      <ac:spMk id="3" creationId="{BBEC98F0-A6AB-8BC2-927B-B02406034544}"/>
      <ac:txMk cp="23" len="99">
        <ac:context len="214" hash="1584037359"/>
      </ac:txMk>
    </ac:txMkLst>
    <p188:pos x="10573179" y="641952"/>
    <p188:txBody>
      <a:bodyPr/>
      <a:lstStyle/>
      <a:p>
        <a:r>
          <a:rPr lang="en-US"/>
          <a:t>+Existing research and approaches proposed for sustainability. We can focus from architecture level. Also, is there any other line of work focusing sustainability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775B3-ED76-476A-9905-090772E98060}"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A9620-00C7-4630-BD73-1BA7B7516839}" type="slidenum">
              <a:rPr lang="en-US" smtClean="0"/>
              <a:t>‹#›</a:t>
            </a:fld>
            <a:endParaRPr lang="en-US"/>
          </a:p>
        </p:txBody>
      </p:sp>
    </p:spTree>
    <p:extLst>
      <p:ext uri="{BB962C8B-B14F-4D97-AF65-F5344CB8AC3E}">
        <p14:creationId xmlns:p14="http://schemas.microsoft.com/office/powerpoint/2010/main" val="1781447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2A9620-00C7-4630-BD73-1BA7B7516839}" type="slidenum">
              <a:rPr lang="en-US" smtClean="0"/>
              <a:t>1</a:t>
            </a:fld>
            <a:endParaRPr lang="en-US"/>
          </a:p>
        </p:txBody>
      </p:sp>
    </p:spTree>
    <p:extLst>
      <p:ext uri="{BB962C8B-B14F-4D97-AF65-F5344CB8AC3E}">
        <p14:creationId xmlns:p14="http://schemas.microsoft.com/office/powerpoint/2010/main" val="2907706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E7A4-46AA-57B0-B602-F06F37A51FF5}"/>
              </a:ext>
            </a:extLst>
          </p:cNvPr>
          <p:cNvSpPr>
            <a:spLocks noGrp="1"/>
          </p:cNvSpPr>
          <p:nvPr>
            <p:ph type="ctrTitle"/>
          </p:nvPr>
        </p:nvSpPr>
        <p:spPr>
          <a:xfrm>
            <a:off x="1524000" y="1122363"/>
            <a:ext cx="9144000" cy="2387600"/>
          </a:xfrm>
        </p:spPr>
        <p:txBody>
          <a:bodyPr anchor="b"/>
          <a:lstStyle>
            <a:lvl1pPr algn="ctr">
              <a:defRPr sz="4000">
                <a:solidFill>
                  <a:srgbClr val="7030A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116C4313-D19D-0861-EBA3-531C5DC8252B}"/>
              </a:ext>
            </a:extLst>
          </p:cNvPr>
          <p:cNvSpPr>
            <a:spLocks noGrp="1"/>
          </p:cNvSpPr>
          <p:nvPr>
            <p:ph type="subTitle" idx="1"/>
          </p:nvPr>
        </p:nvSpPr>
        <p:spPr>
          <a:xfrm>
            <a:off x="1524000" y="3602038"/>
            <a:ext cx="9144000" cy="1655762"/>
          </a:xfrm>
        </p:spPr>
        <p:txBody>
          <a:bodyPr/>
          <a:lstStyle>
            <a:lvl1pPr marL="0" indent="0" algn="ctr">
              <a:buNone/>
              <a:defRPr sz="2400">
                <a:solidFill>
                  <a:srgbClr val="FFC000"/>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F15D5EF1-1374-7DC7-9225-2AF1A3F09A2D}"/>
              </a:ext>
            </a:extLst>
          </p:cNvPr>
          <p:cNvSpPr/>
          <p:nvPr userDrawn="1"/>
        </p:nvSpPr>
        <p:spPr>
          <a:xfrm>
            <a:off x="51515" y="51515"/>
            <a:ext cx="12076091" cy="6735652"/>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D8D3FD-3D40-2678-A90A-B73DEFFF3B7A}"/>
              </a:ext>
            </a:extLst>
          </p:cNvPr>
          <p:cNvSpPr/>
          <p:nvPr userDrawn="1"/>
        </p:nvSpPr>
        <p:spPr>
          <a:xfrm>
            <a:off x="115909" y="122348"/>
            <a:ext cx="11934423" cy="656608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pic>
        <p:nvPicPr>
          <p:cNvPr id="9" name="Picture 8" descr="A purple text on a black background&#10;&#10;Description automatically generated">
            <a:extLst>
              <a:ext uri="{FF2B5EF4-FFF2-40B4-BE49-F238E27FC236}">
                <a16:creationId xmlns:a16="http://schemas.microsoft.com/office/drawing/2014/main" id="{315FC1F8-8E40-9F5E-C50B-6A3C93E97D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124741"/>
            <a:ext cx="2454312" cy="1655762"/>
          </a:xfrm>
          <a:prstGeom prst="rect">
            <a:avLst/>
          </a:prstGeom>
        </p:spPr>
      </p:pic>
      <p:pic>
        <p:nvPicPr>
          <p:cNvPr id="10" name="Picture 9" descr="A purple text on a black background&#10;&#10;Description automatically generated">
            <a:extLst>
              <a:ext uri="{FF2B5EF4-FFF2-40B4-BE49-F238E27FC236}">
                <a16:creationId xmlns:a16="http://schemas.microsoft.com/office/drawing/2014/main" id="{4A7EB282-E817-EED6-D113-27711C36CBA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9753" y="30273"/>
            <a:ext cx="3846490" cy="1358384"/>
          </a:xfrm>
          <a:prstGeom prst="rect">
            <a:avLst/>
          </a:prstGeom>
        </p:spPr>
      </p:pic>
    </p:spTree>
    <p:extLst>
      <p:ext uri="{BB962C8B-B14F-4D97-AF65-F5344CB8AC3E}">
        <p14:creationId xmlns:p14="http://schemas.microsoft.com/office/powerpoint/2010/main" val="2475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1127-BBA8-53A2-5818-35CE27744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C5C3E-4C56-D41D-8C18-253609774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3ADE0F-E402-50EE-65CD-E4C87F7CF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91D4C-E686-F079-752D-D1C365AB161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5A310C9-5166-73A6-4326-9232D7D7E86B}"/>
              </a:ext>
            </a:extLst>
          </p:cNvPr>
          <p:cNvSpPr>
            <a:spLocks noGrp="1"/>
          </p:cNvSpPr>
          <p:nvPr>
            <p:ph type="ftr" sz="quarter" idx="11"/>
          </p:nvPr>
        </p:nvSpPr>
        <p:spPr/>
        <p:txBody>
          <a:bodyPr/>
          <a:lstStyle/>
          <a:p>
            <a:r>
              <a:rPr lang="en-US"/>
              <a:t>All Rights Reserved</a:t>
            </a:r>
          </a:p>
        </p:txBody>
      </p:sp>
      <p:sp>
        <p:nvSpPr>
          <p:cNvPr id="7" name="Slide Number Placeholder 6">
            <a:extLst>
              <a:ext uri="{FF2B5EF4-FFF2-40B4-BE49-F238E27FC236}">
                <a16:creationId xmlns:a16="http://schemas.microsoft.com/office/drawing/2014/main" id="{6A103646-DEBE-803C-B21A-7647C9D22626}"/>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191259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A13F-3405-69E3-0F9E-90DFEB8B89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76548-AB6E-C220-B6A7-33528E105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3E095-8AD4-ADC8-E3FA-23688097577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64CC54F-1EAE-B699-20D0-76738AC7E8DD}"/>
              </a:ext>
            </a:extLst>
          </p:cNvPr>
          <p:cNvSpPr>
            <a:spLocks noGrp="1"/>
          </p:cNvSpPr>
          <p:nvPr>
            <p:ph type="ftr" sz="quarter" idx="11"/>
          </p:nvPr>
        </p:nvSpPr>
        <p:spPr/>
        <p:txBody>
          <a:bodyPr/>
          <a:lstStyle/>
          <a:p>
            <a:r>
              <a:rPr lang="en-US"/>
              <a:t>All Rights Reserved</a:t>
            </a:r>
          </a:p>
        </p:txBody>
      </p:sp>
      <p:sp>
        <p:nvSpPr>
          <p:cNvPr id="6" name="Slide Number Placeholder 5">
            <a:extLst>
              <a:ext uri="{FF2B5EF4-FFF2-40B4-BE49-F238E27FC236}">
                <a16:creationId xmlns:a16="http://schemas.microsoft.com/office/drawing/2014/main" id="{2EA4EBEA-8CAF-C8F9-28D2-721474DE668C}"/>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1995288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9AE36-8161-49DF-1C0A-3E08C2FD93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54D036-24F8-2BFE-B4D7-54294A91D5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CBAB4-070C-95C7-A957-9EBA942C11A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84224A3-F986-6ED8-0B36-95A2F54E71D9}"/>
              </a:ext>
            </a:extLst>
          </p:cNvPr>
          <p:cNvSpPr>
            <a:spLocks noGrp="1"/>
          </p:cNvSpPr>
          <p:nvPr>
            <p:ph type="ftr" sz="quarter" idx="11"/>
          </p:nvPr>
        </p:nvSpPr>
        <p:spPr/>
        <p:txBody>
          <a:bodyPr/>
          <a:lstStyle/>
          <a:p>
            <a:r>
              <a:rPr lang="en-US"/>
              <a:t>All Rights Reserved</a:t>
            </a:r>
          </a:p>
        </p:txBody>
      </p:sp>
      <p:sp>
        <p:nvSpPr>
          <p:cNvPr id="6" name="Slide Number Placeholder 5">
            <a:extLst>
              <a:ext uri="{FF2B5EF4-FFF2-40B4-BE49-F238E27FC236}">
                <a16:creationId xmlns:a16="http://schemas.microsoft.com/office/drawing/2014/main" id="{7FFA2565-33B5-454C-DC22-CAB5D1419569}"/>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3998035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81FF3-745F-5466-A3DA-2F2D0FEDB60E}"/>
              </a:ext>
            </a:extLst>
          </p:cNvPr>
          <p:cNvSpPr>
            <a:spLocks noGrp="1"/>
          </p:cNvSpPr>
          <p:nvPr>
            <p:ph idx="1"/>
          </p:nvPr>
        </p:nvSpPr>
        <p:spPr>
          <a:xfrm>
            <a:off x="380498" y="1101007"/>
            <a:ext cx="11431004" cy="5120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9C2F9B-1F1F-E3E7-E651-E2442099792E}"/>
              </a:ext>
            </a:extLst>
          </p:cNvPr>
          <p:cNvSpPr>
            <a:spLocks noGrp="1"/>
          </p:cNvSpPr>
          <p:nvPr>
            <p:ph type="body" sz="quarter" idx="10" hasCustomPrompt="1"/>
          </p:nvPr>
        </p:nvSpPr>
        <p:spPr>
          <a:xfrm>
            <a:off x="414250" y="0"/>
            <a:ext cx="11397251" cy="793019"/>
          </a:xfrm>
        </p:spPr>
        <p:txBody>
          <a:bodyPr anchor="ctr">
            <a:noAutofit/>
          </a:bodyPr>
          <a:lstStyle>
            <a:lvl1pPr marL="0" indent="0">
              <a:buNone/>
              <a:defRPr sz="4000" b="1">
                <a:solidFill>
                  <a:srgbClr val="0021A5"/>
                </a:solidFill>
                <a:latin typeface="Georgia Pro" panose="02040502050405020303" pitchFamily="18" charset="0"/>
              </a:defRPr>
            </a:lvl1pPr>
          </a:lstStyle>
          <a:p>
            <a:pPr lvl="0"/>
            <a:r>
              <a:rPr lang="en-US"/>
              <a:t>Title</a:t>
            </a:r>
          </a:p>
        </p:txBody>
      </p:sp>
      <p:sp>
        <p:nvSpPr>
          <p:cNvPr id="4" name="Google Shape;29;p29">
            <a:extLst>
              <a:ext uri="{FF2B5EF4-FFF2-40B4-BE49-F238E27FC236}">
                <a16:creationId xmlns:a16="http://schemas.microsoft.com/office/drawing/2014/main" id="{3844B85C-E26E-7201-BFC6-B3B76A6BBE3F}"/>
              </a:ext>
            </a:extLst>
          </p:cNvPr>
          <p:cNvSpPr txBox="1">
            <a:spLocks noGrp="1"/>
          </p:cNvSpPr>
          <p:nvPr>
            <p:ph type="sldNum" idx="4"/>
          </p:nvPr>
        </p:nvSpPr>
        <p:spPr>
          <a:xfrm>
            <a:off x="11817426" y="6567394"/>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cxnSp>
        <p:nvCxnSpPr>
          <p:cNvPr id="7" name="Straight Connector 6">
            <a:extLst>
              <a:ext uri="{FF2B5EF4-FFF2-40B4-BE49-F238E27FC236}">
                <a16:creationId xmlns:a16="http://schemas.microsoft.com/office/drawing/2014/main" id="{5AC11CB5-4935-4921-19A6-80ED3C5646C2}"/>
              </a:ext>
            </a:extLst>
          </p:cNvPr>
          <p:cNvCxnSpPr/>
          <p:nvPr userDrawn="1"/>
        </p:nvCxnSpPr>
        <p:spPr>
          <a:xfrm>
            <a:off x="414250" y="793019"/>
            <a:ext cx="1139725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Google Shape;29;p29">
            <a:extLst>
              <a:ext uri="{FF2B5EF4-FFF2-40B4-BE49-F238E27FC236}">
                <a16:creationId xmlns:a16="http://schemas.microsoft.com/office/drawing/2014/main" id="{EE64C932-26F6-B721-927C-3FFC58E654D7}"/>
              </a:ext>
            </a:extLst>
          </p:cNvPr>
          <p:cNvSpPr txBox="1">
            <a:spLocks/>
          </p:cNvSpPr>
          <p:nvPr userDrawn="1"/>
        </p:nvSpPr>
        <p:spPr>
          <a:xfrm>
            <a:off x="4653899" y="6567393"/>
            <a:ext cx="2804009" cy="194797"/>
          </a:xfrm>
          <a:prstGeom prst="rect">
            <a:avLst/>
          </a:prstGeom>
          <a:noFill/>
          <a:ln>
            <a:noFill/>
          </a:ln>
        </p:spPr>
        <p:txBody>
          <a:bodyPr spcFirstLastPara="1" wrap="square" lIns="0" tIns="0" rIns="0" bIns="0" anchor="t" anchorCtr="0">
            <a:spAutoFit/>
          </a:bodyPr>
          <a:lstStyle>
            <a:defPPr>
              <a:defRPr lang="en-US"/>
            </a:defPPr>
            <a:lvl1pPr marL="0" lvl="0"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1pPr>
            <a:lvl2pPr marL="0" lvl="1"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2pPr>
            <a:lvl3pPr marL="0" lvl="2"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3pPr>
            <a:lvl4pPr marL="0" lvl="3"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4pPr>
            <a:lvl5pPr marL="0" lvl="4"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5pPr>
            <a:lvl6pPr marL="0" lvl="5"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6pPr>
            <a:lvl7pPr marL="0" lvl="6"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7pPr>
            <a:lvl8pPr marL="0" lvl="7"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8pPr>
            <a:lvl9pPr marL="0" lvl="8"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9pPr>
          </a:lstStyle>
          <a:p>
            <a:r>
              <a:rPr lang="en-US"/>
              <a:t>Louisiana State University | Jan 19, 2024 </a:t>
            </a:r>
          </a:p>
        </p:txBody>
      </p:sp>
    </p:spTree>
    <p:extLst>
      <p:ext uri="{BB962C8B-B14F-4D97-AF65-F5344CB8AC3E}">
        <p14:creationId xmlns:p14="http://schemas.microsoft.com/office/powerpoint/2010/main" val="274313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Google Shape;29;p29">
            <a:extLst>
              <a:ext uri="{FF2B5EF4-FFF2-40B4-BE49-F238E27FC236}">
                <a16:creationId xmlns:a16="http://schemas.microsoft.com/office/drawing/2014/main" id="{13AB7310-6CAC-DF58-6CCA-CBD63557DFA5}"/>
              </a:ext>
            </a:extLst>
          </p:cNvPr>
          <p:cNvSpPr txBox="1">
            <a:spLocks noGrp="1"/>
          </p:cNvSpPr>
          <p:nvPr>
            <p:ph type="sldNum" idx="4"/>
          </p:nvPr>
        </p:nvSpPr>
        <p:spPr>
          <a:xfrm>
            <a:off x="11817426" y="6586398"/>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1" name="Content Placeholder 2">
            <a:extLst>
              <a:ext uri="{FF2B5EF4-FFF2-40B4-BE49-F238E27FC236}">
                <a16:creationId xmlns:a16="http://schemas.microsoft.com/office/drawing/2014/main" id="{56BA414E-5C8E-05A4-ECAC-987D099EEA82}"/>
              </a:ext>
            </a:extLst>
          </p:cNvPr>
          <p:cNvSpPr>
            <a:spLocks noGrp="1"/>
          </p:cNvSpPr>
          <p:nvPr>
            <p:ph idx="1"/>
          </p:nvPr>
        </p:nvSpPr>
        <p:spPr>
          <a:xfrm>
            <a:off x="380498" y="1101007"/>
            <a:ext cx="11431004" cy="51131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1208DA2E-9C4E-5333-02AD-C12F23892701}"/>
              </a:ext>
            </a:extLst>
          </p:cNvPr>
          <p:cNvSpPr>
            <a:spLocks noGrp="1"/>
          </p:cNvSpPr>
          <p:nvPr>
            <p:ph type="body" sz="quarter" idx="10" hasCustomPrompt="1"/>
          </p:nvPr>
        </p:nvSpPr>
        <p:spPr>
          <a:xfrm>
            <a:off x="414250" y="0"/>
            <a:ext cx="11397251" cy="793019"/>
          </a:xfrm>
        </p:spPr>
        <p:txBody>
          <a:bodyPr anchor="ctr">
            <a:noAutofit/>
          </a:bodyPr>
          <a:lstStyle>
            <a:lvl1pPr marL="0" indent="0">
              <a:buNone/>
              <a:defRPr sz="3600" b="1">
                <a:solidFill>
                  <a:srgbClr val="0021A5"/>
                </a:solidFill>
                <a:latin typeface="Georgia Pro" panose="02040502050405020303" pitchFamily="18" charset="0"/>
              </a:defRPr>
            </a:lvl1pPr>
          </a:lstStyle>
          <a:p>
            <a:pPr lvl="0"/>
            <a:r>
              <a:rPr lang="en-US"/>
              <a:t>Title</a:t>
            </a:r>
          </a:p>
        </p:txBody>
      </p:sp>
      <p:cxnSp>
        <p:nvCxnSpPr>
          <p:cNvPr id="13" name="Straight Connector 12">
            <a:extLst>
              <a:ext uri="{FF2B5EF4-FFF2-40B4-BE49-F238E27FC236}">
                <a16:creationId xmlns:a16="http://schemas.microsoft.com/office/drawing/2014/main" id="{39F7A9E4-655F-6A6D-8886-52F286BED963}"/>
              </a:ext>
            </a:extLst>
          </p:cNvPr>
          <p:cNvCxnSpPr/>
          <p:nvPr userDrawn="1"/>
        </p:nvCxnSpPr>
        <p:spPr>
          <a:xfrm>
            <a:off x="414250" y="793019"/>
            <a:ext cx="1139725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5" name="Google Shape;29;p29">
            <a:extLst>
              <a:ext uri="{FF2B5EF4-FFF2-40B4-BE49-F238E27FC236}">
                <a16:creationId xmlns:a16="http://schemas.microsoft.com/office/drawing/2014/main" id="{3BD6DAC8-E708-644B-8429-59ADC2B65C62}"/>
              </a:ext>
            </a:extLst>
          </p:cNvPr>
          <p:cNvSpPr txBox="1">
            <a:spLocks/>
          </p:cNvSpPr>
          <p:nvPr userDrawn="1"/>
        </p:nvSpPr>
        <p:spPr>
          <a:xfrm>
            <a:off x="4693995" y="6586397"/>
            <a:ext cx="2804009" cy="194797"/>
          </a:xfrm>
          <a:prstGeom prst="rect">
            <a:avLst/>
          </a:prstGeom>
          <a:noFill/>
          <a:ln>
            <a:noFill/>
          </a:ln>
        </p:spPr>
        <p:txBody>
          <a:bodyPr spcFirstLastPara="1" wrap="square" lIns="0" tIns="0" rIns="0" bIns="0" anchor="t" anchorCtr="0">
            <a:spAutoFit/>
          </a:bodyPr>
          <a:lstStyle>
            <a:defPPr>
              <a:defRPr lang="en-US"/>
            </a:defPPr>
            <a:lvl1pPr marL="0" lvl="0"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1pPr>
            <a:lvl2pPr marL="0" lvl="1"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2pPr>
            <a:lvl3pPr marL="0" lvl="2"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3pPr>
            <a:lvl4pPr marL="0" lvl="3"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4pPr>
            <a:lvl5pPr marL="0" lvl="4"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5pPr>
            <a:lvl6pPr marL="0" lvl="5"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6pPr>
            <a:lvl7pPr marL="0" lvl="6"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7pPr>
            <a:lvl8pPr marL="0" lvl="7"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8pPr>
            <a:lvl9pPr marL="0" lvl="8"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9pPr>
          </a:lstStyle>
          <a:p>
            <a:r>
              <a:rPr lang="en-US"/>
              <a:t>Louisiana State University | Jan 19, 2024 </a:t>
            </a:r>
          </a:p>
        </p:txBody>
      </p:sp>
    </p:spTree>
    <p:extLst>
      <p:ext uri="{BB962C8B-B14F-4D97-AF65-F5344CB8AC3E}">
        <p14:creationId xmlns:p14="http://schemas.microsoft.com/office/powerpoint/2010/main" val="210047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wo Content">
    <p:spTree>
      <p:nvGrpSpPr>
        <p:cNvPr id="1" name=""/>
        <p:cNvGrpSpPr/>
        <p:nvPr/>
      </p:nvGrpSpPr>
      <p:grpSpPr>
        <a:xfrm>
          <a:off x="0" y="0"/>
          <a:ext cx="0" cy="0"/>
          <a:chOff x="0" y="0"/>
          <a:chExt cx="0" cy="0"/>
        </a:xfrm>
      </p:grpSpPr>
      <p:sp>
        <p:nvSpPr>
          <p:cNvPr id="2" name="Google Shape;29;p29">
            <a:extLst>
              <a:ext uri="{FF2B5EF4-FFF2-40B4-BE49-F238E27FC236}">
                <a16:creationId xmlns:a16="http://schemas.microsoft.com/office/drawing/2014/main" id="{13AB7310-6CAC-DF58-6CCA-CBD63557DFA5}"/>
              </a:ext>
            </a:extLst>
          </p:cNvPr>
          <p:cNvSpPr txBox="1">
            <a:spLocks noGrp="1"/>
          </p:cNvSpPr>
          <p:nvPr>
            <p:ph type="sldNum" idx="4"/>
          </p:nvPr>
        </p:nvSpPr>
        <p:spPr>
          <a:xfrm>
            <a:off x="11817426" y="6567394"/>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5" name="Text Placeholder 4">
            <a:extLst>
              <a:ext uri="{FF2B5EF4-FFF2-40B4-BE49-F238E27FC236}">
                <a16:creationId xmlns:a16="http://schemas.microsoft.com/office/drawing/2014/main" id="{1640445C-068B-1C32-C5CB-7E4CE33FBF2F}"/>
              </a:ext>
            </a:extLst>
          </p:cNvPr>
          <p:cNvSpPr>
            <a:spLocks noGrp="1"/>
          </p:cNvSpPr>
          <p:nvPr>
            <p:ph type="body" sz="quarter" idx="10" hasCustomPrompt="1"/>
          </p:nvPr>
        </p:nvSpPr>
        <p:spPr>
          <a:xfrm>
            <a:off x="414250" y="0"/>
            <a:ext cx="11397251" cy="793019"/>
          </a:xfrm>
        </p:spPr>
        <p:txBody>
          <a:bodyPr anchor="ctr">
            <a:noAutofit/>
          </a:bodyPr>
          <a:lstStyle>
            <a:lvl1pPr marL="0" indent="0">
              <a:buNone/>
              <a:defRPr sz="4000" b="1">
                <a:solidFill>
                  <a:srgbClr val="0021A5"/>
                </a:solidFill>
                <a:latin typeface="Georgia Pro" panose="02040502050405020303" pitchFamily="18" charset="0"/>
              </a:defRPr>
            </a:lvl1pPr>
          </a:lstStyle>
          <a:p>
            <a:pPr lvl="0"/>
            <a:r>
              <a:rPr lang="en-US"/>
              <a:t>Title</a:t>
            </a:r>
          </a:p>
        </p:txBody>
      </p:sp>
      <p:sp>
        <p:nvSpPr>
          <p:cNvPr id="7" name="Content Placeholder 2">
            <a:extLst>
              <a:ext uri="{FF2B5EF4-FFF2-40B4-BE49-F238E27FC236}">
                <a16:creationId xmlns:a16="http://schemas.microsoft.com/office/drawing/2014/main" id="{2B5308C1-9876-6C0E-31FA-C4DEB03BC708}"/>
              </a:ext>
            </a:extLst>
          </p:cNvPr>
          <p:cNvSpPr>
            <a:spLocks noGrp="1"/>
          </p:cNvSpPr>
          <p:nvPr>
            <p:ph sz="half" idx="1"/>
          </p:nvPr>
        </p:nvSpPr>
        <p:spPr>
          <a:xfrm>
            <a:off x="415506" y="1098055"/>
            <a:ext cx="5486400" cy="4351338"/>
          </a:xfrm>
        </p:spPr>
        <p:txBody>
          <a:bodyPr/>
          <a:lstStyle>
            <a:lvl1pPr>
              <a:defRPr>
                <a:latin typeface="Georgia" panose="02040502050405020303" pitchFamily="18" charset="0"/>
                <a:cs typeface="Gautami" panose="020B0502040204020203" pitchFamily="34" charset="0"/>
              </a:defRPr>
            </a:lvl1pPr>
            <a:lvl2pPr>
              <a:defRPr>
                <a:latin typeface="Georgia" panose="02040502050405020303" pitchFamily="18" charset="0"/>
                <a:cs typeface="Gautami" panose="020B0502040204020203" pitchFamily="34" charset="0"/>
              </a:defRPr>
            </a:lvl2pPr>
            <a:lvl3pPr>
              <a:defRPr>
                <a:latin typeface="Georgia" panose="02040502050405020303" pitchFamily="18" charset="0"/>
                <a:cs typeface="Gautami" panose="020B0502040204020203" pitchFamily="34" charset="0"/>
              </a:defRPr>
            </a:lvl3pPr>
            <a:lvl4pPr>
              <a:defRPr>
                <a:latin typeface="Georgia" panose="02040502050405020303" pitchFamily="18" charset="0"/>
                <a:cs typeface="Gautami" panose="020B0502040204020203" pitchFamily="34" charset="0"/>
              </a:defRPr>
            </a:lvl4pPr>
            <a:lvl5pPr>
              <a:defRPr>
                <a:latin typeface="Georgia" panose="02040502050405020303" pitchFamily="18" charset="0"/>
                <a:cs typeface="Gautam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1BD1B237-7993-4B6B-32A2-87F08CE31C01}"/>
              </a:ext>
            </a:extLst>
          </p:cNvPr>
          <p:cNvSpPr>
            <a:spLocks noGrp="1"/>
          </p:cNvSpPr>
          <p:nvPr>
            <p:ph sz="half" idx="2"/>
          </p:nvPr>
        </p:nvSpPr>
        <p:spPr>
          <a:xfrm>
            <a:off x="6289437" y="1098055"/>
            <a:ext cx="54864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44FE01C-6E3E-7B08-EE66-B90EA1A1E649}"/>
              </a:ext>
            </a:extLst>
          </p:cNvPr>
          <p:cNvCxnSpPr/>
          <p:nvPr userDrawn="1"/>
        </p:nvCxnSpPr>
        <p:spPr>
          <a:xfrm>
            <a:off x="414250" y="793019"/>
            <a:ext cx="11397251"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131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EB93-4E3A-4B74-D818-FA1E9854F60B}"/>
              </a:ext>
            </a:extLst>
          </p:cNvPr>
          <p:cNvSpPr>
            <a:spLocks noGrp="1"/>
          </p:cNvSpPr>
          <p:nvPr>
            <p:ph type="title"/>
          </p:nvPr>
        </p:nvSpPr>
        <p:spPr>
          <a:xfrm>
            <a:off x="542840" y="136525"/>
            <a:ext cx="11106319" cy="776287"/>
          </a:xfrm>
        </p:spPr>
        <p:txBody>
          <a:bodyPr/>
          <a:lstStyle>
            <a:lvl1pPr>
              <a:defRPr sz="4000" b="1">
                <a:solidFill>
                  <a:srgbClr val="7030A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A0F83C3D-BEA5-B523-43AB-6E183A36BE87}"/>
              </a:ext>
            </a:extLst>
          </p:cNvPr>
          <p:cNvSpPr>
            <a:spLocks noGrp="1"/>
          </p:cNvSpPr>
          <p:nvPr>
            <p:ph idx="1"/>
          </p:nvPr>
        </p:nvSpPr>
        <p:spPr>
          <a:xfrm>
            <a:off x="542840" y="1120747"/>
            <a:ext cx="11106318" cy="5056216"/>
          </a:xfrm>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F6A3825-8189-F020-841E-2938C0B9413B}"/>
              </a:ext>
            </a:extLst>
          </p:cNvPr>
          <p:cNvSpPr>
            <a:spLocks noGrp="1"/>
          </p:cNvSpPr>
          <p:nvPr>
            <p:ph type="ftr" sz="quarter" idx="11"/>
          </p:nvPr>
        </p:nvSpPr>
        <p:spPr>
          <a:xfrm>
            <a:off x="3896990" y="6353476"/>
            <a:ext cx="4114800" cy="365125"/>
          </a:xfrm>
        </p:spPr>
        <p:txBody>
          <a:bodyPr/>
          <a:lstStyle>
            <a:lvl1pPr>
              <a:defRPr>
                <a:latin typeface="Arial" panose="020B0604020202020204" pitchFamily="34" charset="0"/>
                <a:cs typeface="Arial" panose="020B0604020202020204" pitchFamily="34" charset="0"/>
              </a:defRPr>
            </a:lvl1pPr>
          </a:lstStyle>
          <a:p>
            <a:r>
              <a:rPr lang="en-US" dirty="0"/>
              <a:t>All Rights Reserved</a:t>
            </a:r>
          </a:p>
        </p:txBody>
      </p:sp>
      <p:sp>
        <p:nvSpPr>
          <p:cNvPr id="6" name="Slide Number Placeholder 5">
            <a:extLst>
              <a:ext uri="{FF2B5EF4-FFF2-40B4-BE49-F238E27FC236}">
                <a16:creationId xmlns:a16="http://schemas.microsoft.com/office/drawing/2014/main" id="{169BE04B-4DCC-31AB-BFE3-F9A7D9B35C83}"/>
              </a:ext>
            </a:extLst>
          </p:cNvPr>
          <p:cNvSpPr>
            <a:spLocks noGrp="1"/>
          </p:cNvSpPr>
          <p:nvPr>
            <p:ph type="sldNum" sz="quarter" idx="12"/>
          </p:nvPr>
        </p:nvSpPr>
        <p:spPr>
          <a:xfrm>
            <a:off x="8905958" y="6353477"/>
            <a:ext cx="2743200" cy="365125"/>
          </a:xfrm>
        </p:spPr>
        <p:txBody>
          <a:bodyPr/>
          <a:lstStyle>
            <a:lvl1pPr>
              <a:defRPr/>
            </a:lvl1pPr>
          </a:lstStyle>
          <a:p>
            <a:fld id="{4F9F4FA5-2D54-4A0F-8406-A32420A3A3B3}" type="slidenum">
              <a:rPr lang="en-US" smtClean="0"/>
              <a:pPr/>
              <a:t>‹#›</a:t>
            </a:fld>
            <a:endParaRPr lang="en-US" dirty="0"/>
          </a:p>
        </p:txBody>
      </p:sp>
      <p:pic>
        <p:nvPicPr>
          <p:cNvPr id="7" name="Picture 6" descr="A purple text on a black background&#10;&#10;Description automatically generated">
            <a:extLst>
              <a:ext uri="{FF2B5EF4-FFF2-40B4-BE49-F238E27FC236}">
                <a16:creationId xmlns:a16="http://schemas.microsoft.com/office/drawing/2014/main" id="{3872EAF6-74DB-4F90-BE89-4A22A92B85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175" y="6150845"/>
            <a:ext cx="1072195" cy="723339"/>
          </a:xfrm>
          <a:prstGeom prst="rect">
            <a:avLst/>
          </a:prstGeom>
        </p:spPr>
      </p:pic>
      <p:cxnSp>
        <p:nvCxnSpPr>
          <p:cNvPr id="9" name="Straight Connector 8">
            <a:extLst>
              <a:ext uri="{FF2B5EF4-FFF2-40B4-BE49-F238E27FC236}">
                <a16:creationId xmlns:a16="http://schemas.microsoft.com/office/drawing/2014/main" id="{822936A1-F240-1037-2B31-AA3908179529}"/>
              </a:ext>
            </a:extLst>
          </p:cNvPr>
          <p:cNvCxnSpPr/>
          <p:nvPr userDrawn="1"/>
        </p:nvCxnSpPr>
        <p:spPr>
          <a:xfrm>
            <a:off x="546886" y="886078"/>
            <a:ext cx="11106318" cy="0"/>
          </a:xfrm>
          <a:prstGeom prst="line">
            <a:avLst/>
          </a:prstGeom>
          <a:ln w="57150">
            <a:solidFill>
              <a:srgbClr val="7030A0"/>
            </a:solidFill>
          </a:ln>
        </p:spPr>
        <p:style>
          <a:lnRef idx="2">
            <a:schemeClr val="accent5"/>
          </a:lnRef>
          <a:fillRef idx="0">
            <a:schemeClr val="accent5"/>
          </a:fillRef>
          <a:effectRef idx="1">
            <a:schemeClr val="accent5"/>
          </a:effectRef>
          <a:fontRef idx="minor">
            <a:schemeClr val="tx1"/>
          </a:fontRef>
        </p:style>
      </p:cxnSp>
      <p:cxnSp>
        <p:nvCxnSpPr>
          <p:cNvPr id="10" name="Straight Connector 9">
            <a:extLst>
              <a:ext uri="{FF2B5EF4-FFF2-40B4-BE49-F238E27FC236}">
                <a16:creationId xmlns:a16="http://schemas.microsoft.com/office/drawing/2014/main" id="{16187106-16F8-72E8-771F-7ECB8B86875F}"/>
              </a:ext>
            </a:extLst>
          </p:cNvPr>
          <p:cNvCxnSpPr>
            <a:cxnSpLocks/>
          </p:cNvCxnSpPr>
          <p:nvPr userDrawn="1"/>
        </p:nvCxnSpPr>
        <p:spPr>
          <a:xfrm flipV="1">
            <a:off x="542840" y="6150845"/>
            <a:ext cx="11106318" cy="12631"/>
          </a:xfrm>
          <a:prstGeom prst="line">
            <a:avLst/>
          </a:prstGeom>
          <a:ln w="57150">
            <a:solidFill>
              <a:srgbClr val="7030A0"/>
            </a:solidFill>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66828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EB93-4E3A-4B74-D818-FA1E9854F60B}"/>
              </a:ext>
            </a:extLst>
          </p:cNvPr>
          <p:cNvSpPr>
            <a:spLocks noGrp="1"/>
          </p:cNvSpPr>
          <p:nvPr>
            <p:ph type="title"/>
          </p:nvPr>
        </p:nvSpPr>
        <p:spPr>
          <a:xfrm>
            <a:off x="542840" y="136525"/>
            <a:ext cx="11106319" cy="776287"/>
          </a:xfrm>
        </p:spPr>
        <p:txBody>
          <a:bodyPr/>
          <a:lstStyle>
            <a:lvl1pPr>
              <a:defRPr sz="4000">
                <a:latin typeface="Arial" panose="020B0604020202020204" pitchFamily="34" charset="0"/>
                <a:cs typeface="Arial" panose="020B0604020202020204" pitchFamily="34" charset="0"/>
              </a:defRPr>
            </a:lvl1pPr>
          </a:lstStyle>
          <a:p>
            <a:r>
              <a:rPr lang="en-US" dirty="0"/>
              <a:t>Click to edit Master title style</a:t>
            </a:r>
          </a:p>
        </p:txBody>
      </p:sp>
      <p:sp>
        <p:nvSpPr>
          <p:cNvPr id="5" name="Footer Placeholder 4">
            <a:extLst>
              <a:ext uri="{FF2B5EF4-FFF2-40B4-BE49-F238E27FC236}">
                <a16:creationId xmlns:a16="http://schemas.microsoft.com/office/drawing/2014/main" id="{7F6A3825-8189-F020-841E-2938C0B9413B}"/>
              </a:ext>
            </a:extLst>
          </p:cNvPr>
          <p:cNvSpPr>
            <a:spLocks noGrp="1"/>
          </p:cNvSpPr>
          <p:nvPr>
            <p:ph type="ftr" sz="quarter" idx="11"/>
          </p:nvPr>
        </p:nvSpPr>
        <p:spPr>
          <a:xfrm>
            <a:off x="3896990" y="6353476"/>
            <a:ext cx="4114800" cy="365125"/>
          </a:xfrm>
        </p:spPr>
        <p:txBody>
          <a:bodyPr/>
          <a:lstStyle>
            <a:lvl1pPr>
              <a:defRPr>
                <a:latin typeface="Arial" panose="020B0604020202020204" pitchFamily="34" charset="0"/>
                <a:cs typeface="Arial" panose="020B0604020202020204" pitchFamily="34" charset="0"/>
              </a:defRPr>
            </a:lvl1pPr>
          </a:lstStyle>
          <a:p>
            <a:r>
              <a:rPr lang="en-US" dirty="0"/>
              <a:t>All Rights Reserved</a:t>
            </a:r>
          </a:p>
        </p:txBody>
      </p:sp>
      <p:sp>
        <p:nvSpPr>
          <p:cNvPr id="6" name="Slide Number Placeholder 5">
            <a:extLst>
              <a:ext uri="{FF2B5EF4-FFF2-40B4-BE49-F238E27FC236}">
                <a16:creationId xmlns:a16="http://schemas.microsoft.com/office/drawing/2014/main" id="{169BE04B-4DCC-31AB-BFE3-F9A7D9B35C83}"/>
              </a:ext>
            </a:extLst>
          </p:cNvPr>
          <p:cNvSpPr>
            <a:spLocks noGrp="1"/>
          </p:cNvSpPr>
          <p:nvPr>
            <p:ph type="sldNum" sz="quarter" idx="12"/>
          </p:nvPr>
        </p:nvSpPr>
        <p:spPr>
          <a:xfrm>
            <a:off x="8905958" y="6353477"/>
            <a:ext cx="2743200" cy="365125"/>
          </a:xfrm>
        </p:spPr>
        <p:txBody>
          <a:bodyPr/>
          <a:lstStyle/>
          <a:p>
            <a:fld id="{CB9F9A50-25B8-487E-850F-C864250571EC}" type="slidenum">
              <a:rPr lang="en-US" smtClean="0"/>
              <a:t>‹#›</a:t>
            </a:fld>
            <a:endParaRPr lang="en-US" dirty="0"/>
          </a:p>
        </p:txBody>
      </p:sp>
      <p:pic>
        <p:nvPicPr>
          <p:cNvPr id="7" name="Picture 6" descr="A purple text on a black background&#10;&#10;Description automatically generated">
            <a:extLst>
              <a:ext uri="{FF2B5EF4-FFF2-40B4-BE49-F238E27FC236}">
                <a16:creationId xmlns:a16="http://schemas.microsoft.com/office/drawing/2014/main" id="{3872EAF6-74DB-4F90-BE89-4A22A92B85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175" y="6150845"/>
            <a:ext cx="1072195" cy="723339"/>
          </a:xfrm>
          <a:prstGeom prst="rect">
            <a:avLst/>
          </a:prstGeom>
        </p:spPr>
      </p:pic>
      <p:cxnSp>
        <p:nvCxnSpPr>
          <p:cNvPr id="9" name="Straight Connector 8">
            <a:extLst>
              <a:ext uri="{FF2B5EF4-FFF2-40B4-BE49-F238E27FC236}">
                <a16:creationId xmlns:a16="http://schemas.microsoft.com/office/drawing/2014/main" id="{822936A1-F240-1037-2B31-AA3908179529}"/>
              </a:ext>
            </a:extLst>
          </p:cNvPr>
          <p:cNvCxnSpPr/>
          <p:nvPr userDrawn="1"/>
        </p:nvCxnSpPr>
        <p:spPr>
          <a:xfrm>
            <a:off x="546886" y="886078"/>
            <a:ext cx="11106318" cy="0"/>
          </a:xfrm>
          <a:prstGeom prst="line">
            <a:avLst/>
          </a:prstGeom>
          <a:ln w="57150">
            <a:solidFill>
              <a:srgbClr val="7030A0"/>
            </a:solidFill>
          </a:ln>
        </p:spPr>
        <p:style>
          <a:lnRef idx="2">
            <a:schemeClr val="accent5"/>
          </a:lnRef>
          <a:fillRef idx="0">
            <a:schemeClr val="accent5"/>
          </a:fillRef>
          <a:effectRef idx="1">
            <a:schemeClr val="accent5"/>
          </a:effectRef>
          <a:fontRef idx="minor">
            <a:schemeClr val="tx1"/>
          </a:fontRef>
        </p:style>
      </p:cxnSp>
      <p:cxnSp>
        <p:nvCxnSpPr>
          <p:cNvPr id="10" name="Straight Connector 9">
            <a:extLst>
              <a:ext uri="{FF2B5EF4-FFF2-40B4-BE49-F238E27FC236}">
                <a16:creationId xmlns:a16="http://schemas.microsoft.com/office/drawing/2014/main" id="{16187106-16F8-72E8-771F-7ECB8B86875F}"/>
              </a:ext>
            </a:extLst>
          </p:cNvPr>
          <p:cNvCxnSpPr>
            <a:cxnSpLocks/>
          </p:cNvCxnSpPr>
          <p:nvPr userDrawn="1"/>
        </p:nvCxnSpPr>
        <p:spPr>
          <a:xfrm flipV="1">
            <a:off x="542840" y="6150845"/>
            <a:ext cx="11106318" cy="12631"/>
          </a:xfrm>
          <a:prstGeom prst="line">
            <a:avLst/>
          </a:prstGeom>
          <a:ln w="57150">
            <a:solidFill>
              <a:srgbClr val="7030A0"/>
            </a:solidFill>
          </a:ln>
        </p:spPr>
        <p:style>
          <a:lnRef idx="2">
            <a:schemeClr val="accent5"/>
          </a:lnRef>
          <a:fillRef idx="0">
            <a:schemeClr val="accent5"/>
          </a:fillRef>
          <a:effectRef idx="1">
            <a:schemeClr val="accent5"/>
          </a:effectRef>
          <a:fontRef idx="minor">
            <a:schemeClr val="tx1"/>
          </a:fontRef>
        </p:style>
      </p:cxnSp>
      <p:sp>
        <p:nvSpPr>
          <p:cNvPr id="11" name="Content Placeholder 2">
            <a:extLst>
              <a:ext uri="{FF2B5EF4-FFF2-40B4-BE49-F238E27FC236}">
                <a16:creationId xmlns:a16="http://schemas.microsoft.com/office/drawing/2014/main" id="{C48C241A-1C68-578C-4157-D0B1C0AD244E}"/>
              </a:ext>
            </a:extLst>
          </p:cNvPr>
          <p:cNvSpPr>
            <a:spLocks noGrp="1"/>
          </p:cNvSpPr>
          <p:nvPr>
            <p:ph sz="half" idx="1"/>
          </p:nvPr>
        </p:nvSpPr>
        <p:spPr>
          <a:xfrm>
            <a:off x="542840" y="1020467"/>
            <a:ext cx="5446612" cy="4987375"/>
          </a:xfrm>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D76B5A53-DC19-A6A4-E072-54A3D90B84F7}"/>
              </a:ext>
            </a:extLst>
          </p:cNvPr>
          <p:cNvSpPr>
            <a:spLocks noGrp="1"/>
          </p:cNvSpPr>
          <p:nvPr>
            <p:ph sz="half" idx="2"/>
          </p:nvPr>
        </p:nvSpPr>
        <p:spPr>
          <a:xfrm>
            <a:off x="6202544" y="1020468"/>
            <a:ext cx="5446613" cy="4987374"/>
          </a:xfrm>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510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28DB-C7CA-66D2-2557-A9408239F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D5C5CE-4390-A873-461A-928F93B71F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AE029-40CA-E227-84FA-760503ABDA1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4667FEF-C245-1470-2FDF-9C411644E31C}"/>
              </a:ext>
            </a:extLst>
          </p:cNvPr>
          <p:cNvSpPr>
            <a:spLocks noGrp="1"/>
          </p:cNvSpPr>
          <p:nvPr>
            <p:ph type="ftr" sz="quarter" idx="11"/>
          </p:nvPr>
        </p:nvSpPr>
        <p:spPr/>
        <p:txBody>
          <a:bodyPr/>
          <a:lstStyle/>
          <a:p>
            <a:r>
              <a:rPr lang="en-US"/>
              <a:t>All Rights Reserved</a:t>
            </a:r>
          </a:p>
        </p:txBody>
      </p:sp>
      <p:sp>
        <p:nvSpPr>
          <p:cNvPr id="6" name="Slide Number Placeholder 5">
            <a:extLst>
              <a:ext uri="{FF2B5EF4-FFF2-40B4-BE49-F238E27FC236}">
                <a16:creationId xmlns:a16="http://schemas.microsoft.com/office/drawing/2014/main" id="{420FE76E-6DC2-DD8A-CBB8-8A838DCFD24A}"/>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425241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39A6-AEC8-1BF2-7F30-F77570873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E08C23-2DF3-8C30-E53D-82344B080B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226C27-E935-85AC-39DD-E9EE0FC55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A98662-1169-CDED-47E2-76DE191DA18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C071D0E-3155-31D4-4F3E-18BDF8867588}"/>
              </a:ext>
            </a:extLst>
          </p:cNvPr>
          <p:cNvSpPr>
            <a:spLocks noGrp="1"/>
          </p:cNvSpPr>
          <p:nvPr>
            <p:ph type="ftr" sz="quarter" idx="11"/>
          </p:nvPr>
        </p:nvSpPr>
        <p:spPr/>
        <p:txBody>
          <a:bodyPr/>
          <a:lstStyle/>
          <a:p>
            <a:r>
              <a:rPr lang="en-US"/>
              <a:t>All Rights Reserved</a:t>
            </a:r>
          </a:p>
        </p:txBody>
      </p:sp>
      <p:sp>
        <p:nvSpPr>
          <p:cNvPr id="7" name="Slide Number Placeholder 6">
            <a:extLst>
              <a:ext uri="{FF2B5EF4-FFF2-40B4-BE49-F238E27FC236}">
                <a16:creationId xmlns:a16="http://schemas.microsoft.com/office/drawing/2014/main" id="{A1918842-80B6-FABF-D89D-F410C807552F}"/>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83229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225A-07FB-860D-3EAE-275FDB68B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697E97-C618-27EB-11EB-9CF5C9FA9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033C3-AFAC-DF01-A5F6-BD8FEFEC6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DC853C-D908-4E47-D79B-BB1A3C07E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3B787-19F5-01EC-6B8C-699BA2581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D2F860-87B7-DEA2-3954-105A776AA7B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334C269-E849-04A0-EF13-1BB2328E0EDF}"/>
              </a:ext>
            </a:extLst>
          </p:cNvPr>
          <p:cNvSpPr>
            <a:spLocks noGrp="1"/>
          </p:cNvSpPr>
          <p:nvPr>
            <p:ph type="ftr" sz="quarter" idx="11"/>
          </p:nvPr>
        </p:nvSpPr>
        <p:spPr/>
        <p:txBody>
          <a:bodyPr/>
          <a:lstStyle/>
          <a:p>
            <a:r>
              <a:rPr lang="en-US"/>
              <a:t>All Rights Reserved</a:t>
            </a:r>
          </a:p>
        </p:txBody>
      </p:sp>
      <p:sp>
        <p:nvSpPr>
          <p:cNvPr id="9" name="Slide Number Placeholder 8">
            <a:extLst>
              <a:ext uri="{FF2B5EF4-FFF2-40B4-BE49-F238E27FC236}">
                <a16:creationId xmlns:a16="http://schemas.microsoft.com/office/drawing/2014/main" id="{2A18BA50-BA63-41CD-86A9-C495E6C82D54}"/>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214561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B51-AB42-5CCB-F1C6-6201F8782A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B2CFB-3F36-E200-A15F-B214BD01F48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71F3AA7-36B7-FB33-CC88-C3425AEBD537}"/>
              </a:ext>
            </a:extLst>
          </p:cNvPr>
          <p:cNvSpPr>
            <a:spLocks noGrp="1"/>
          </p:cNvSpPr>
          <p:nvPr>
            <p:ph type="ftr" sz="quarter" idx="11"/>
          </p:nvPr>
        </p:nvSpPr>
        <p:spPr/>
        <p:txBody>
          <a:bodyPr/>
          <a:lstStyle/>
          <a:p>
            <a:r>
              <a:rPr lang="en-US"/>
              <a:t>All Rights Reserved</a:t>
            </a:r>
          </a:p>
        </p:txBody>
      </p:sp>
      <p:sp>
        <p:nvSpPr>
          <p:cNvPr id="5" name="Slide Number Placeholder 4">
            <a:extLst>
              <a:ext uri="{FF2B5EF4-FFF2-40B4-BE49-F238E27FC236}">
                <a16:creationId xmlns:a16="http://schemas.microsoft.com/office/drawing/2014/main" id="{8AF17EDF-4858-1E39-0424-9E2438BCD50A}"/>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398139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9F7915-9DEC-C828-1E7C-7FD5CF9E3B4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7AF827C-8CD1-B1EA-2ED8-3244A0587649}"/>
              </a:ext>
            </a:extLst>
          </p:cNvPr>
          <p:cNvSpPr>
            <a:spLocks noGrp="1"/>
          </p:cNvSpPr>
          <p:nvPr>
            <p:ph type="ftr" sz="quarter" idx="11"/>
          </p:nvPr>
        </p:nvSpPr>
        <p:spPr/>
        <p:txBody>
          <a:bodyPr/>
          <a:lstStyle/>
          <a:p>
            <a:r>
              <a:rPr lang="en-US"/>
              <a:t>All Rights Reserved</a:t>
            </a:r>
          </a:p>
        </p:txBody>
      </p:sp>
      <p:sp>
        <p:nvSpPr>
          <p:cNvPr id="4" name="Slide Number Placeholder 3">
            <a:extLst>
              <a:ext uri="{FF2B5EF4-FFF2-40B4-BE49-F238E27FC236}">
                <a16:creationId xmlns:a16="http://schemas.microsoft.com/office/drawing/2014/main" id="{6ACEC4AA-4014-4297-820C-AE9314273EDC}"/>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105512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AF74-5D11-166D-4355-74A4C3E70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D196B5-BCB2-58F7-F31F-DFB07C67ED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1BD09-1219-AFFC-1F56-E387A0051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3F5B1-4653-01FC-5335-78E7A7EC2A1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9C8A0D7-37A2-9146-1133-0370F5FA5DF6}"/>
              </a:ext>
            </a:extLst>
          </p:cNvPr>
          <p:cNvSpPr>
            <a:spLocks noGrp="1"/>
          </p:cNvSpPr>
          <p:nvPr>
            <p:ph type="ftr" sz="quarter" idx="11"/>
          </p:nvPr>
        </p:nvSpPr>
        <p:spPr/>
        <p:txBody>
          <a:bodyPr/>
          <a:lstStyle/>
          <a:p>
            <a:r>
              <a:rPr lang="en-US"/>
              <a:t>All Rights Reserved</a:t>
            </a:r>
          </a:p>
        </p:txBody>
      </p:sp>
      <p:sp>
        <p:nvSpPr>
          <p:cNvPr id="7" name="Slide Number Placeholder 6">
            <a:extLst>
              <a:ext uri="{FF2B5EF4-FFF2-40B4-BE49-F238E27FC236}">
                <a16:creationId xmlns:a16="http://schemas.microsoft.com/office/drawing/2014/main" id="{A2B3FF7B-BCE1-3AB8-DD98-9D053DB46D07}"/>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37509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CF54A-0763-A783-673F-5AE69A573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39BC1-26A3-63CF-6189-85A5E1A6C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EDD2A-DC0E-8D67-7D24-A3342E8E7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07CFB1CA-3559-054D-7019-7213E9BA5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All Rights Reserved</a:t>
            </a:r>
          </a:p>
        </p:txBody>
      </p:sp>
      <p:sp>
        <p:nvSpPr>
          <p:cNvPr id="6" name="Slide Number Placeholder 5">
            <a:extLst>
              <a:ext uri="{FF2B5EF4-FFF2-40B4-BE49-F238E27FC236}">
                <a16:creationId xmlns:a16="http://schemas.microsoft.com/office/drawing/2014/main" id="{FFDFEA04-9F89-5D40-E37F-094451ED9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9F9A50-25B8-487E-850F-C864250571EC}" type="slidenum">
              <a:rPr lang="en-US" smtClean="0"/>
              <a:t>‹#›</a:t>
            </a:fld>
            <a:endParaRPr lang="en-US"/>
          </a:p>
        </p:txBody>
      </p:sp>
    </p:spTree>
    <p:extLst>
      <p:ext uri="{BB962C8B-B14F-4D97-AF65-F5344CB8AC3E}">
        <p14:creationId xmlns:p14="http://schemas.microsoft.com/office/powerpoint/2010/main" val="128415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F0598A-E408-B122-D280-68E6147ADD57}"/>
              </a:ext>
            </a:extLst>
          </p:cNvPr>
          <p:cNvSpPr>
            <a:spLocks noGrp="1"/>
          </p:cNvSpPr>
          <p:nvPr>
            <p:ph type="body" idx="1"/>
          </p:nvPr>
        </p:nvSpPr>
        <p:spPr>
          <a:xfrm>
            <a:off x="380498" y="1101007"/>
            <a:ext cx="11431004" cy="47735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Content Placeholder 5" descr="Text&#10;&#10;Description automatically generated">
            <a:extLst>
              <a:ext uri="{FF2B5EF4-FFF2-40B4-BE49-F238E27FC236}">
                <a16:creationId xmlns:a16="http://schemas.microsoft.com/office/drawing/2014/main" id="{C641E918-C0C1-6590-F578-D06FA2B5A0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9272" y="6168525"/>
            <a:ext cx="2237845" cy="636303"/>
          </a:xfrm>
          <a:prstGeom prst="rect">
            <a:avLst/>
          </a:prstGeom>
        </p:spPr>
      </p:pic>
      <p:sp>
        <p:nvSpPr>
          <p:cNvPr id="15" name="TextBox 14">
            <a:extLst>
              <a:ext uri="{FF2B5EF4-FFF2-40B4-BE49-F238E27FC236}">
                <a16:creationId xmlns:a16="http://schemas.microsoft.com/office/drawing/2014/main" id="{68E8FB05-8B69-6847-B428-360DBD486A77}"/>
              </a:ext>
            </a:extLst>
          </p:cNvPr>
          <p:cNvSpPr txBox="1"/>
          <p:nvPr/>
        </p:nvSpPr>
        <p:spPr>
          <a:xfrm>
            <a:off x="3048000" y="6486677"/>
            <a:ext cx="6096000" cy="246221"/>
          </a:xfrm>
          <a:prstGeom prst="rect">
            <a:avLst/>
          </a:prstGeom>
          <a:noFill/>
        </p:spPr>
        <p:txBody>
          <a:bodyPr wrap="square">
            <a:spAutoFit/>
          </a:bodyPr>
          <a:lstStyle/>
          <a:p>
            <a:pPr algn="ctr"/>
            <a:r>
              <a:rPr lang="en-US" sz="1000">
                <a:solidFill>
                  <a:schemeClr val="accent1">
                    <a:lumMod val="50000"/>
                  </a:schemeClr>
                </a:solidFill>
                <a:latin typeface="Georgia Pro" panose="02040502050405020303" pitchFamily="18" charset="0"/>
              </a:rPr>
              <a:t>ALL RIGHTS RESERVED </a:t>
            </a:r>
            <a:endParaRPr lang="en-US" sz="1000"/>
          </a:p>
        </p:txBody>
      </p:sp>
      <p:cxnSp>
        <p:nvCxnSpPr>
          <p:cNvPr id="16" name="Straight Connector 15">
            <a:extLst>
              <a:ext uri="{FF2B5EF4-FFF2-40B4-BE49-F238E27FC236}">
                <a16:creationId xmlns:a16="http://schemas.microsoft.com/office/drawing/2014/main" id="{5E908704-14B3-9439-3265-709FF9427F8F}"/>
              </a:ext>
            </a:extLst>
          </p:cNvPr>
          <p:cNvCxnSpPr>
            <a:cxnSpLocks/>
          </p:cNvCxnSpPr>
          <p:nvPr/>
        </p:nvCxnSpPr>
        <p:spPr>
          <a:xfrm>
            <a:off x="380498" y="817207"/>
            <a:ext cx="11431004" cy="0"/>
          </a:xfrm>
          <a:prstGeom prst="line">
            <a:avLst/>
          </a:prstGeom>
          <a:ln w="76200">
            <a:solidFill>
              <a:srgbClr val="FA461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FE1CE957-AAE7-D64E-F581-1F886FCA66FB}"/>
              </a:ext>
            </a:extLst>
          </p:cNvPr>
          <p:cNvCxnSpPr>
            <a:cxnSpLocks/>
          </p:cNvCxnSpPr>
          <p:nvPr/>
        </p:nvCxnSpPr>
        <p:spPr>
          <a:xfrm>
            <a:off x="381000" y="6047767"/>
            <a:ext cx="11430000" cy="0"/>
          </a:xfrm>
          <a:prstGeom prst="line">
            <a:avLst/>
          </a:prstGeom>
          <a:ln w="76200">
            <a:solidFill>
              <a:srgbClr val="0021A5"/>
            </a:solidFill>
          </a:ln>
        </p:spPr>
        <p:style>
          <a:lnRef idx="1">
            <a:schemeClr val="accent1"/>
          </a:lnRef>
          <a:fillRef idx="0">
            <a:schemeClr val="accent1"/>
          </a:fillRef>
          <a:effectRef idx="0">
            <a:schemeClr val="accent1"/>
          </a:effectRef>
          <a:fontRef idx="minor">
            <a:schemeClr val="tx1"/>
          </a:fontRef>
        </p:style>
      </p:cxnSp>
      <p:pic>
        <p:nvPicPr>
          <p:cNvPr id="4" name="Picture 3" descr="Logo&#10;&#10;Description automatically generated">
            <a:extLst>
              <a:ext uri="{FF2B5EF4-FFF2-40B4-BE49-F238E27FC236}">
                <a16:creationId xmlns:a16="http://schemas.microsoft.com/office/drawing/2014/main" id="{C3BE680C-33E5-84DD-5C01-795CB5102E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94202" y="6134332"/>
            <a:ext cx="791567" cy="704688"/>
          </a:xfrm>
          <a:prstGeom prst="rect">
            <a:avLst/>
          </a:prstGeom>
        </p:spPr>
      </p:pic>
      <p:sp>
        <p:nvSpPr>
          <p:cNvPr id="5" name="Google Shape;29;p29">
            <a:extLst>
              <a:ext uri="{FF2B5EF4-FFF2-40B4-BE49-F238E27FC236}">
                <a16:creationId xmlns:a16="http://schemas.microsoft.com/office/drawing/2014/main" id="{85B7E80C-BC9E-B0EB-77E1-232892EC3639}"/>
              </a:ext>
            </a:extLst>
          </p:cNvPr>
          <p:cNvSpPr txBox="1">
            <a:spLocks noGrp="1"/>
          </p:cNvSpPr>
          <p:nvPr>
            <p:ph type="sldNum" idx="4"/>
          </p:nvPr>
        </p:nvSpPr>
        <p:spPr>
          <a:xfrm>
            <a:off x="11817426" y="6567394"/>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566885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80C0699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9_89475C6E.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B_239308A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251B-D1A4-CFB9-DFE4-A0A754DA0F7F}"/>
              </a:ext>
            </a:extLst>
          </p:cNvPr>
          <p:cNvSpPr>
            <a:spLocks noGrp="1"/>
          </p:cNvSpPr>
          <p:nvPr>
            <p:ph type="ctrTitle"/>
          </p:nvPr>
        </p:nvSpPr>
        <p:spPr>
          <a:xfrm>
            <a:off x="1524000" y="1663276"/>
            <a:ext cx="9144000" cy="2387600"/>
          </a:xfrm>
        </p:spPr>
        <p:txBody>
          <a:bodyPr>
            <a:normAutofit/>
          </a:bodyPr>
          <a:lstStyle/>
          <a:p>
            <a:r>
              <a:rPr lang="en-US" sz="3600" b="1" dirty="0" err="1"/>
              <a:t>eFPGA</a:t>
            </a:r>
            <a:r>
              <a:rPr lang="en-US" sz="3600" b="1" dirty="0">
                <a:latin typeface="Arial" panose="020B0604020202020204" pitchFamily="34" charset="0"/>
                <a:cs typeface="Arial" panose="020B0604020202020204" pitchFamily="34" charset="0"/>
              </a:rPr>
              <a:t> Project </a:t>
            </a:r>
            <a:br>
              <a:rPr lang="en-US" sz="3600" b="1" dirty="0">
                <a:latin typeface="Arial" panose="020B0604020202020204" pitchFamily="34" charset="0"/>
                <a:cs typeface="Arial" panose="020B0604020202020204" pitchFamily="34" charset="0"/>
              </a:rPr>
            </a:br>
            <a:r>
              <a:rPr lang="en-US" sz="3600" b="1" dirty="0"/>
              <a:t>- Presented by </a:t>
            </a:r>
            <a:r>
              <a:rPr lang="en-US" sz="3600" b="1" dirty="0" err="1"/>
              <a:t>Nafisa</a:t>
            </a:r>
            <a:r>
              <a:rPr lang="en-US" sz="3600" b="1" dirty="0"/>
              <a:t> </a:t>
            </a:r>
            <a:r>
              <a:rPr lang="en-US" sz="3600" b="1" dirty="0" err="1"/>
              <a:t>Anjum</a:t>
            </a:r>
            <a:endParaRPr lang="en-US" sz="36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507DEDD0-CE9E-0220-39CD-8FFFD85F556C}"/>
              </a:ext>
            </a:extLst>
          </p:cNvPr>
          <p:cNvSpPr>
            <a:spLocks noGrp="1"/>
          </p:cNvSpPr>
          <p:nvPr>
            <p:ph type="subTitle" idx="1"/>
          </p:nvPr>
        </p:nvSpPr>
        <p:spPr>
          <a:xfrm>
            <a:off x="1524000" y="4945487"/>
            <a:ext cx="9144000" cy="1339402"/>
          </a:xfrm>
        </p:spPr>
        <p:txBody>
          <a:bodyPr>
            <a:normAutofit/>
          </a:bodyPr>
          <a:lstStyle/>
          <a:p>
            <a:r>
              <a:rPr lang="en-US" sz="2000" b="1" dirty="0">
                <a:solidFill>
                  <a:srgbClr val="D6A300"/>
                </a:solidFill>
              </a:rPr>
              <a:t> </a:t>
            </a:r>
          </a:p>
        </p:txBody>
      </p:sp>
      <p:sp>
        <p:nvSpPr>
          <p:cNvPr id="4" name="Rectangle 3">
            <a:extLst>
              <a:ext uri="{FF2B5EF4-FFF2-40B4-BE49-F238E27FC236}">
                <a16:creationId xmlns:a16="http://schemas.microsoft.com/office/drawing/2014/main" id="{6BD201A1-6C69-A3DB-BF64-2C31EB64C373}"/>
              </a:ext>
            </a:extLst>
          </p:cNvPr>
          <p:cNvSpPr/>
          <p:nvPr/>
        </p:nvSpPr>
        <p:spPr>
          <a:xfrm>
            <a:off x="51515" y="51515"/>
            <a:ext cx="12076091" cy="6735652"/>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4B5AAD-40B7-AE4F-52B1-E51986A0C098}"/>
              </a:ext>
            </a:extLst>
          </p:cNvPr>
          <p:cNvSpPr/>
          <p:nvPr/>
        </p:nvSpPr>
        <p:spPr>
          <a:xfrm>
            <a:off x="115909" y="122348"/>
            <a:ext cx="11934423" cy="656608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pic>
        <p:nvPicPr>
          <p:cNvPr id="7" name="Picture 6" descr="A purple text on a black background&#10;&#10;Description automatically generated">
            <a:extLst>
              <a:ext uri="{FF2B5EF4-FFF2-40B4-BE49-F238E27FC236}">
                <a16:creationId xmlns:a16="http://schemas.microsoft.com/office/drawing/2014/main" id="{25E012AE-7F55-E858-BADA-E4B2902546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124741"/>
            <a:ext cx="2454312" cy="1655762"/>
          </a:xfrm>
          <a:prstGeom prst="rect">
            <a:avLst/>
          </a:prstGeom>
        </p:spPr>
      </p:pic>
      <p:pic>
        <p:nvPicPr>
          <p:cNvPr id="9" name="Picture 8" descr="A purple text on a black background&#10;&#10;Description automatically generated">
            <a:extLst>
              <a:ext uri="{FF2B5EF4-FFF2-40B4-BE49-F238E27FC236}">
                <a16:creationId xmlns:a16="http://schemas.microsoft.com/office/drawing/2014/main" id="{BBCD2A8A-A824-AB25-0C58-1B286E7CBE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19753" y="30273"/>
            <a:ext cx="3846490" cy="1358384"/>
          </a:xfrm>
          <a:prstGeom prst="rect">
            <a:avLst/>
          </a:prstGeom>
        </p:spPr>
      </p:pic>
      <p:pic>
        <p:nvPicPr>
          <p:cNvPr id="14" name="Picture 13">
            <a:extLst>
              <a:ext uri="{FF2B5EF4-FFF2-40B4-BE49-F238E27FC236}">
                <a16:creationId xmlns:a16="http://schemas.microsoft.com/office/drawing/2014/main" id="{9F85E8AE-74ED-998C-0C47-497C4E98B9A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9660414" y="5688107"/>
            <a:ext cx="2454312" cy="974826"/>
          </a:xfrm>
          <a:prstGeom prst="rect">
            <a:avLst/>
          </a:prstGeom>
        </p:spPr>
      </p:pic>
    </p:spTree>
    <p:extLst>
      <p:ext uri="{BB962C8B-B14F-4D97-AF65-F5344CB8AC3E}">
        <p14:creationId xmlns:p14="http://schemas.microsoft.com/office/powerpoint/2010/main" val="2160093586"/>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a:bodyPr>
          <a:lstStyle/>
          <a:p>
            <a:r>
              <a:rPr lang="en-US" dirty="0"/>
              <a:t>Outline</a:t>
            </a:r>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a:xfrm>
            <a:off x="542841" y="1297260"/>
            <a:ext cx="11106318" cy="5056216"/>
          </a:xfrm>
        </p:spPr>
        <p:txBody>
          <a:bodyPr/>
          <a:lstStyle/>
          <a:p>
            <a:pPr marL="0" indent="0">
              <a:buNone/>
            </a:pPr>
            <a:r>
              <a:rPr lang="en-US" b="1" dirty="0"/>
              <a:t>Conclusion and Future work</a:t>
            </a:r>
          </a:p>
          <a:p>
            <a:pPr marL="0" indent="0">
              <a:buNone/>
            </a:pPr>
            <a:r>
              <a:rPr lang="en-US" sz="1800" b="1" dirty="0"/>
              <a:t>Summary of Findings: </a:t>
            </a:r>
            <a:r>
              <a:rPr lang="en-US" sz="1800" dirty="0"/>
              <a:t>Recap the key outcomes of the research.</a:t>
            </a:r>
          </a:p>
          <a:p>
            <a:pPr marL="0" indent="0">
              <a:buNone/>
            </a:pPr>
            <a:r>
              <a:rPr lang="en-US" sz="1800" b="1" dirty="0"/>
              <a:t>Impact:</a:t>
            </a:r>
            <a:r>
              <a:rPr lang="en-US" sz="1800" dirty="0"/>
              <a:t> Discuss the broader implications of using </a:t>
            </a:r>
            <a:r>
              <a:rPr lang="en-US" sz="1800" dirty="0" err="1"/>
              <a:t>eFPGA</a:t>
            </a:r>
            <a:r>
              <a:rPr lang="en-US" sz="1800" dirty="0"/>
              <a:t> for sustainable computing.</a:t>
            </a:r>
          </a:p>
          <a:p>
            <a:pPr marL="0" indent="0">
              <a:buNone/>
            </a:pPr>
            <a:r>
              <a:rPr lang="en-US" sz="1800" b="1" dirty="0"/>
              <a:t>Limitations: </a:t>
            </a:r>
            <a:r>
              <a:rPr lang="en-US" sz="1800" dirty="0"/>
              <a:t>Acknowledge any constraints or challenges encountered during the research.</a:t>
            </a:r>
          </a:p>
          <a:p>
            <a:pPr marL="0" indent="0">
              <a:buNone/>
            </a:pPr>
            <a:r>
              <a:rPr lang="en-US" sz="1800" b="1" dirty="0"/>
              <a:t>Future work: </a:t>
            </a:r>
            <a:r>
              <a:rPr lang="en-US" sz="1800" dirty="0"/>
              <a:t>Explore scaling </a:t>
            </a:r>
            <a:r>
              <a:rPr lang="en-US" sz="1800" dirty="0" err="1"/>
              <a:t>eFPGA</a:t>
            </a:r>
            <a:r>
              <a:rPr lang="en-US" sz="1800" dirty="0"/>
              <a:t> solutions to larger systems or diverse applications. Investigate security issues that might appear.</a:t>
            </a:r>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271690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fontScale="90000"/>
          </a:bodyPr>
          <a:lstStyle/>
          <a:p>
            <a:br>
              <a:rPr lang="en-US" dirty="0"/>
            </a:br>
            <a:r>
              <a:rPr lang="en-US" dirty="0"/>
              <a:t>Experimentations from </a:t>
            </a:r>
            <a:r>
              <a:rPr lang="en-US" dirty="0" err="1"/>
              <a:t>GreenFPGA</a:t>
            </a:r>
            <a:br>
              <a:rPr lang="en-US" dirty="0"/>
            </a:br>
            <a:endParaRPr lang="en-US" dirty="0"/>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p:txBody>
          <a:bodyPr/>
          <a:lstStyle/>
          <a:p>
            <a:r>
              <a:rPr lang="en-US" sz="1600" dirty="0"/>
              <a:t>For </a:t>
            </a:r>
            <a:r>
              <a:rPr lang="en-US" sz="1600" b="1" dirty="0"/>
              <a:t>FPGA</a:t>
            </a:r>
            <a:r>
              <a:rPr lang="en-US" sz="1600" dirty="0"/>
              <a:t> based experimentations,</a:t>
            </a:r>
          </a:p>
          <a:p>
            <a:pPr marL="457200" indent="-457200">
              <a:buAutoNum type="arabicPeriod"/>
            </a:pPr>
            <a:r>
              <a:rPr lang="en-US" sz="1600" dirty="0"/>
              <a:t>For </a:t>
            </a:r>
            <a:r>
              <a:rPr lang="en-US" sz="1600" b="1" dirty="0"/>
              <a:t>Image Processing</a:t>
            </a:r>
            <a:r>
              <a:rPr lang="en-US" sz="1600" dirty="0"/>
              <a:t>, when </a:t>
            </a:r>
            <a:r>
              <a:rPr lang="en-US" sz="1600" b="1" dirty="0"/>
              <a:t>number of applications </a:t>
            </a:r>
            <a:r>
              <a:rPr lang="en-US" sz="1600" dirty="0"/>
              <a:t>are varied, the trend or values don’t match:</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When </a:t>
            </a:r>
            <a:r>
              <a:rPr lang="en-US" sz="1600" b="1" dirty="0"/>
              <a:t>application lifetime </a:t>
            </a:r>
            <a:r>
              <a:rPr lang="en-US" sz="1600" dirty="0"/>
              <a:t>is varied</a:t>
            </a:r>
            <a:r>
              <a:rPr lang="en-US" dirty="0"/>
              <a:t>, </a:t>
            </a:r>
            <a:r>
              <a:rPr lang="en-US" sz="1600" dirty="0"/>
              <a:t>the trend and values match as follows:</a:t>
            </a:r>
          </a:p>
          <a:p>
            <a:pPr marL="0" indent="0">
              <a:buNone/>
            </a:pPr>
            <a:endParaRPr lang="en-US" dirty="0"/>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49083653"/>
              </p:ext>
            </p:extLst>
          </p:nvPr>
        </p:nvGraphicFramePr>
        <p:xfrm>
          <a:off x="1928970" y="2020431"/>
          <a:ext cx="5502140" cy="1463040"/>
        </p:xfrm>
        <a:graphic>
          <a:graphicData uri="http://schemas.openxmlformats.org/drawingml/2006/table">
            <a:tbl>
              <a:tblPr firstRow="1" bandRow="1">
                <a:tableStyleId>{5C22544A-7EE6-4342-B048-85BDC9FD1C3A}</a:tableStyleId>
              </a:tblPr>
              <a:tblGrid>
                <a:gridCol w="2751070">
                  <a:extLst>
                    <a:ext uri="{9D8B030D-6E8A-4147-A177-3AD203B41FA5}">
                      <a16:colId xmlns:a16="http://schemas.microsoft.com/office/drawing/2014/main" val="20000"/>
                    </a:ext>
                  </a:extLst>
                </a:gridCol>
                <a:gridCol w="2751070">
                  <a:extLst>
                    <a:ext uri="{9D8B030D-6E8A-4147-A177-3AD203B41FA5}">
                      <a16:colId xmlns:a16="http://schemas.microsoft.com/office/drawing/2014/main" val="20001"/>
                    </a:ext>
                  </a:extLst>
                </a:gridCol>
              </a:tblGrid>
              <a:tr h="274064">
                <a:tc>
                  <a:txBody>
                    <a:bodyPr/>
                    <a:lstStyle/>
                    <a:p>
                      <a:r>
                        <a:rPr lang="en-US" dirty="0"/>
                        <a:t>No of applications</a:t>
                      </a:r>
                    </a:p>
                  </a:txBody>
                  <a:tcPr/>
                </a:tc>
                <a:tc>
                  <a:txBody>
                    <a:bodyPr/>
                    <a:lstStyle/>
                    <a:p>
                      <a:r>
                        <a:rPr lang="en-US" dirty="0"/>
                        <a:t>Total Carbon</a:t>
                      </a:r>
                    </a:p>
                  </a:txBody>
                  <a:tcPr/>
                </a:tc>
                <a:extLst>
                  <a:ext uri="{0D108BD9-81ED-4DB2-BD59-A6C34878D82A}">
                    <a16:rowId xmlns:a16="http://schemas.microsoft.com/office/drawing/2014/main" val="10000"/>
                  </a:ext>
                </a:extLst>
              </a:tr>
              <a:tr h="274064">
                <a:tc>
                  <a:txBody>
                    <a:bodyPr/>
                    <a:lstStyle/>
                    <a:p>
                      <a:r>
                        <a:rPr lang="en-US" dirty="0"/>
                        <a:t>1</a:t>
                      </a:r>
                    </a:p>
                  </a:txBody>
                  <a:tcPr/>
                </a:tc>
                <a:tc>
                  <a:txBody>
                    <a:bodyPr/>
                    <a:lstStyle/>
                    <a:p>
                      <a:r>
                        <a:rPr lang="en-US" dirty="0"/>
                        <a:t>1.172 x 10^8</a:t>
                      </a:r>
                    </a:p>
                  </a:txBody>
                  <a:tcPr/>
                </a:tc>
                <a:extLst>
                  <a:ext uri="{0D108BD9-81ED-4DB2-BD59-A6C34878D82A}">
                    <a16:rowId xmlns:a16="http://schemas.microsoft.com/office/drawing/2014/main" val="10001"/>
                  </a:ext>
                </a:extLst>
              </a:tr>
              <a:tr h="274064">
                <a:tc>
                  <a:txBody>
                    <a:bodyPr/>
                    <a:lstStyle/>
                    <a:p>
                      <a:r>
                        <a:rPr lang="en-US" dirty="0"/>
                        <a:t>5</a:t>
                      </a:r>
                    </a:p>
                  </a:txBody>
                  <a:tcPr/>
                </a:tc>
                <a:tc>
                  <a:txBody>
                    <a:bodyPr/>
                    <a:lstStyle/>
                    <a:p>
                      <a:r>
                        <a:rPr lang="en-US" dirty="0"/>
                        <a:t>1.1722 x 10^8</a:t>
                      </a:r>
                    </a:p>
                  </a:txBody>
                  <a:tcPr/>
                </a:tc>
                <a:extLst>
                  <a:ext uri="{0D108BD9-81ED-4DB2-BD59-A6C34878D82A}">
                    <a16:rowId xmlns:a16="http://schemas.microsoft.com/office/drawing/2014/main" val="10002"/>
                  </a:ext>
                </a:extLst>
              </a:tr>
              <a:tr h="274064">
                <a:tc>
                  <a:txBody>
                    <a:bodyPr/>
                    <a:lstStyle/>
                    <a:p>
                      <a:r>
                        <a:rPr lang="en-US" dirty="0"/>
                        <a:t>8</a:t>
                      </a:r>
                    </a:p>
                  </a:txBody>
                  <a:tcPr/>
                </a:tc>
                <a:tc>
                  <a:txBody>
                    <a:bodyPr/>
                    <a:lstStyle/>
                    <a:p>
                      <a:r>
                        <a:rPr lang="en-US" dirty="0"/>
                        <a:t>1.1722</a:t>
                      </a:r>
                      <a:r>
                        <a:rPr lang="en-US" baseline="0" dirty="0"/>
                        <a:t> x </a:t>
                      </a:r>
                      <a:r>
                        <a:rPr lang="en-US" dirty="0"/>
                        <a:t>10^8</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8860182"/>
              </p:ext>
            </p:extLst>
          </p:nvPr>
        </p:nvGraphicFramePr>
        <p:xfrm>
          <a:off x="2032002" y="4138667"/>
          <a:ext cx="5418666"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tblGrid>
              <a:tr h="370840">
                <a:tc>
                  <a:txBody>
                    <a:bodyPr/>
                    <a:lstStyle/>
                    <a:p>
                      <a:r>
                        <a:rPr lang="en-US" dirty="0"/>
                        <a:t>Lifetime</a:t>
                      </a:r>
                    </a:p>
                  </a:txBody>
                  <a:tcPr/>
                </a:tc>
                <a:tc>
                  <a:txBody>
                    <a:bodyPr/>
                    <a:lstStyle/>
                    <a:p>
                      <a:r>
                        <a:rPr lang="en-US" dirty="0"/>
                        <a:t>Total Carbon</a:t>
                      </a:r>
                    </a:p>
                  </a:txBody>
                  <a:tcPr/>
                </a:tc>
                <a:extLst>
                  <a:ext uri="{0D108BD9-81ED-4DB2-BD59-A6C34878D82A}">
                    <a16:rowId xmlns:a16="http://schemas.microsoft.com/office/drawing/2014/main" val="10000"/>
                  </a:ext>
                </a:extLst>
              </a:tr>
              <a:tr h="370840">
                <a:tc>
                  <a:txBody>
                    <a:bodyPr/>
                    <a:lstStyle/>
                    <a:p>
                      <a:r>
                        <a:rPr lang="en-US" dirty="0"/>
                        <a:t>0.2yr</a:t>
                      </a:r>
                    </a:p>
                  </a:txBody>
                  <a:tcPr/>
                </a:tc>
                <a:tc>
                  <a:txBody>
                    <a:bodyPr/>
                    <a:lstStyle/>
                    <a:p>
                      <a:r>
                        <a:rPr lang="en-US" dirty="0"/>
                        <a:t>1.043 x 10^8</a:t>
                      </a:r>
                    </a:p>
                  </a:txBody>
                  <a:tcPr/>
                </a:tc>
                <a:extLst>
                  <a:ext uri="{0D108BD9-81ED-4DB2-BD59-A6C34878D82A}">
                    <a16:rowId xmlns:a16="http://schemas.microsoft.com/office/drawing/2014/main" val="10001"/>
                  </a:ext>
                </a:extLst>
              </a:tr>
              <a:tr h="370840">
                <a:tc>
                  <a:txBody>
                    <a:bodyPr/>
                    <a:lstStyle/>
                    <a:p>
                      <a:r>
                        <a:rPr lang="en-US" dirty="0"/>
                        <a:t>1yr</a:t>
                      </a:r>
                    </a:p>
                  </a:txBody>
                  <a:tcPr/>
                </a:tc>
                <a:tc>
                  <a:txBody>
                    <a:bodyPr/>
                    <a:lstStyle/>
                    <a:p>
                      <a:r>
                        <a:rPr lang="en-US" dirty="0"/>
                        <a:t>1.10 x 10^8</a:t>
                      </a:r>
                    </a:p>
                  </a:txBody>
                  <a:tcPr/>
                </a:tc>
                <a:extLst>
                  <a:ext uri="{0D108BD9-81ED-4DB2-BD59-A6C34878D82A}">
                    <a16:rowId xmlns:a16="http://schemas.microsoft.com/office/drawing/2014/main" val="10002"/>
                  </a:ext>
                </a:extLst>
              </a:tr>
              <a:tr h="370840">
                <a:tc>
                  <a:txBody>
                    <a:bodyPr/>
                    <a:lstStyle/>
                    <a:p>
                      <a:r>
                        <a:rPr lang="en-US" dirty="0"/>
                        <a:t>2yrs</a:t>
                      </a:r>
                    </a:p>
                  </a:txBody>
                  <a:tcPr/>
                </a:tc>
                <a:tc>
                  <a:txBody>
                    <a:bodyPr/>
                    <a:lstStyle/>
                    <a:p>
                      <a:r>
                        <a:rPr lang="en-US" dirty="0"/>
                        <a:t>1.172 x 10^8</a:t>
                      </a:r>
                    </a:p>
                  </a:txBody>
                  <a:tcPr/>
                </a:tc>
                <a:extLst>
                  <a:ext uri="{0D108BD9-81ED-4DB2-BD59-A6C34878D82A}">
                    <a16:rowId xmlns:a16="http://schemas.microsoft.com/office/drawing/2014/main" val="10003"/>
                  </a:ext>
                </a:extLst>
              </a:tr>
              <a:tr h="370840">
                <a:tc>
                  <a:txBody>
                    <a:bodyPr/>
                    <a:lstStyle/>
                    <a:p>
                      <a:r>
                        <a:rPr lang="en-US" dirty="0"/>
                        <a:t>2.5yrs</a:t>
                      </a:r>
                    </a:p>
                  </a:txBody>
                  <a:tcPr/>
                </a:tc>
                <a:tc>
                  <a:txBody>
                    <a:bodyPr/>
                    <a:lstStyle/>
                    <a:p>
                      <a:r>
                        <a:rPr lang="en-US" dirty="0"/>
                        <a:t>1.21 x 10^8</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6904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fontScale="90000"/>
          </a:bodyPr>
          <a:lstStyle/>
          <a:p>
            <a:br>
              <a:rPr lang="en-US" dirty="0"/>
            </a:br>
            <a:r>
              <a:rPr lang="en-US" dirty="0"/>
              <a:t>Experimentations from </a:t>
            </a:r>
            <a:r>
              <a:rPr lang="en-US" dirty="0" err="1"/>
              <a:t>GreenFPGA</a:t>
            </a:r>
            <a:br>
              <a:rPr lang="en-US" dirty="0"/>
            </a:br>
            <a:endParaRPr lang="en-US" dirty="0"/>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p:txBody>
          <a:bodyPr/>
          <a:lstStyle/>
          <a:p>
            <a:pPr marL="0" indent="0">
              <a:buNone/>
            </a:pPr>
            <a:r>
              <a:rPr lang="en-US" sz="1600" dirty="0"/>
              <a:t>When </a:t>
            </a:r>
            <a:r>
              <a:rPr lang="en-US" sz="1600" b="1" dirty="0"/>
              <a:t>application volume </a:t>
            </a:r>
            <a:r>
              <a:rPr lang="en-US" sz="1600" dirty="0"/>
              <a:t>is varied, values don’t match but trend does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Similarly, for Crypto and DNN application based experiments, the number of applications do not match whereas lifetime and application volume show matching trends with the paper.</a:t>
            </a:r>
            <a:endParaRPr lang="en-US" dirty="0"/>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42743415"/>
              </p:ext>
            </p:extLst>
          </p:nvPr>
        </p:nvGraphicFramePr>
        <p:xfrm>
          <a:off x="1877454" y="1453761"/>
          <a:ext cx="5502140" cy="1828800"/>
        </p:xfrm>
        <a:graphic>
          <a:graphicData uri="http://schemas.openxmlformats.org/drawingml/2006/table">
            <a:tbl>
              <a:tblPr firstRow="1" bandRow="1">
                <a:tableStyleId>{5C22544A-7EE6-4342-B048-85BDC9FD1C3A}</a:tableStyleId>
              </a:tblPr>
              <a:tblGrid>
                <a:gridCol w="2751070">
                  <a:extLst>
                    <a:ext uri="{9D8B030D-6E8A-4147-A177-3AD203B41FA5}">
                      <a16:colId xmlns:a16="http://schemas.microsoft.com/office/drawing/2014/main" val="20000"/>
                    </a:ext>
                  </a:extLst>
                </a:gridCol>
                <a:gridCol w="2751070">
                  <a:extLst>
                    <a:ext uri="{9D8B030D-6E8A-4147-A177-3AD203B41FA5}">
                      <a16:colId xmlns:a16="http://schemas.microsoft.com/office/drawing/2014/main" val="20001"/>
                    </a:ext>
                  </a:extLst>
                </a:gridCol>
              </a:tblGrid>
              <a:tr h="274064">
                <a:tc>
                  <a:txBody>
                    <a:bodyPr/>
                    <a:lstStyle/>
                    <a:p>
                      <a:r>
                        <a:rPr lang="en-US" dirty="0"/>
                        <a:t>Application</a:t>
                      </a:r>
                      <a:r>
                        <a:rPr lang="en-US" baseline="0" dirty="0"/>
                        <a:t> </a:t>
                      </a:r>
                      <a:r>
                        <a:rPr lang="en-US" baseline="0" dirty="0" err="1"/>
                        <a:t>vol</a:t>
                      </a:r>
                      <a:endParaRPr lang="en-US" dirty="0"/>
                    </a:p>
                  </a:txBody>
                  <a:tcPr/>
                </a:tc>
                <a:tc>
                  <a:txBody>
                    <a:bodyPr/>
                    <a:lstStyle/>
                    <a:p>
                      <a:r>
                        <a:rPr lang="en-US" dirty="0"/>
                        <a:t>Total Carbon</a:t>
                      </a:r>
                    </a:p>
                  </a:txBody>
                  <a:tcPr/>
                </a:tc>
                <a:extLst>
                  <a:ext uri="{0D108BD9-81ED-4DB2-BD59-A6C34878D82A}">
                    <a16:rowId xmlns:a16="http://schemas.microsoft.com/office/drawing/2014/main" val="10000"/>
                  </a:ext>
                </a:extLst>
              </a:tr>
              <a:tr h="274064">
                <a:tc>
                  <a:txBody>
                    <a:bodyPr/>
                    <a:lstStyle/>
                    <a:p>
                      <a:r>
                        <a:rPr lang="en-US" dirty="0"/>
                        <a:t>1e3</a:t>
                      </a:r>
                    </a:p>
                  </a:txBody>
                  <a:tcPr/>
                </a:tc>
                <a:tc>
                  <a:txBody>
                    <a:bodyPr/>
                    <a:lstStyle/>
                    <a:p>
                      <a:r>
                        <a:rPr lang="en-US" dirty="0"/>
                        <a:t>5.29 x 10^6</a:t>
                      </a:r>
                    </a:p>
                  </a:txBody>
                  <a:tcPr/>
                </a:tc>
                <a:extLst>
                  <a:ext uri="{0D108BD9-81ED-4DB2-BD59-A6C34878D82A}">
                    <a16:rowId xmlns:a16="http://schemas.microsoft.com/office/drawing/2014/main" val="10001"/>
                  </a:ext>
                </a:extLst>
              </a:tr>
              <a:tr h="274064">
                <a:tc>
                  <a:txBody>
                    <a:bodyPr/>
                    <a:lstStyle/>
                    <a:p>
                      <a:r>
                        <a:rPr lang="en-US" dirty="0"/>
                        <a:t>1e4</a:t>
                      </a:r>
                    </a:p>
                  </a:txBody>
                  <a:tcPr/>
                </a:tc>
                <a:tc>
                  <a:txBody>
                    <a:bodyPr/>
                    <a:lstStyle/>
                    <a:p>
                      <a:r>
                        <a:rPr lang="en-US" dirty="0"/>
                        <a:t>6.33 x 10^6</a:t>
                      </a:r>
                    </a:p>
                  </a:txBody>
                  <a:tcPr/>
                </a:tc>
                <a:extLst>
                  <a:ext uri="{0D108BD9-81ED-4DB2-BD59-A6C34878D82A}">
                    <a16:rowId xmlns:a16="http://schemas.microsoft.com/office/drawing/2014/main" val="10002"/>
                  </a:ext>
                </a:extLst>
              </a:tr>
              <a:tr h="274064">
                <a:tc>
                  <a:txBody>
                    <a:bodyPr/>
                    <a:lstStyle/>
                    <a:p>
                      <a:r>
                        <a:rPr lang="en-US" dirty="0"/>
                        <a:t>1e5</a:t>
                      </a:r>
                    </a:p>
                  </a:txBody>
                  <a:tcPr/>
                </a:tc>
                <a:tc>
                  <a:txBody>
                    <a:bodyPr/>
                    <a:lstStyle/>
                    <a:p>
                      <a:r>
                        <a:rPr lang="en-US" dirty="0"/>
                        <a:t>1.64 x 10^7</a:t>
                      </a:r>
                    </a:p>
                  </a:txBody>
                  <a:tcPr/>
                </a:tc>
                <a:extLst>
                  <a:ext uri="{0D108BD9-81ED-4DB2-BD59-A6C34878D82A}">
                    <a16:rowId xmlns:a16="http://schemas.microsoft.com/office/drawing/2014/main" val="10003"/>
                  </a:ext>
                </a:extLst>
              </a:tr>
              <a:tr h="274064">
                <a:tc>
                  <a:txBody>
                    <a:bodyPr/>
                    <a:lstStyle/>
                    <a:p>
                      <a:r>
                        <a:rPr lang="en-US" dirty="0"/>
                        <a:t>1e6</a:t>
                      </a:r>
                    </a:p>
                  </a:txBody>
                  <a:tcPr/>
                </a:tc>
                <a:tc>
                  <a:txBody>
                    <a:bodyPr/>
                    <a:lstStyle/>
                    <a:p>
                      <a:r>
                        <a:rPr lang="en-US" dirty="0"/>
                        <a:t>1.172 x 10^8</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9259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fontScale="90000"/>
          </a:bodyPr>
          <a:lstStyle/>
          <a:p>
            <a:br>
              <a:rPr lang="en-US" dirty="0"/>
            </a:br>
            <a:r>
              <a:rPr lang="en-US" dirty="0"/>
              <a:t>Experimentations from </a:t>
            </a:r>
            <a:r>
              <a:rPr lang="en-US" dirty="0" err="1"/>
              <a:t>GreenFPGA</a:t>
            </a:r>
            <a:br>
              <a:rPr lang="en-US" dirty="0"/>
            </a:br>
            <a:endParaRPr lang="en-US" dirty="0"/>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p:txBody>
          <a:bodyPr/>
          <a:lstStyle/>
          <a:p>
            <a:pPr marL="0" indent="0">
              <a:buNone/>
            </a:pPr>
            <a:r>
              <a:rPr lang="en-US" dirty="0"/>
              <a:t>- Now the area and power for FPGA was normalized to the ASIC values where area for ASIC=100 and power=10. Does these values remain same for all the applications for ASIC. If they do, changes do not occur as expected for either of the variations (DNN, Image </a:t>
            </a:r>
            <a:r>
              <a:rPr lang="en-US" dirty="0" err="1"/>
              <a:t>Proc</a:t>
            </a:r>
            <a:r>
              <a:rPr lang="en-US" dirty="0"/>
              <a:t> or Crypto).</a:t>
            </a:r>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53690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fontScale="90000"/>
          </a:bodyPr>
          <a:lstStyle/>
          <a:p>
            <a:br>
              <a:rPr lang="en-US" dirty="0"/>
            </a:br>
            <a:r>
              <a:rPr lang="en-US" dirty="0"/>
              <a:t>Experimentations from </a:t>
            </a:r>
            <a:r>
              <a:rPr lang="en-US" dirty="0" err="1"/>
              <a:t>GreenFPGA</a:t>
            </a:r>
            <a:br>
              <a:rPr lang="en-US" dirty="0"/>
            </a:br>
            <a:endParaRPr lang="en-US" dirty="0"/>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p:txBody>
          <a:bodyPr/>
          <a:lstStyle/>
          <a:p>
            <a:pPr>
              <a:buFontTx/>
              <a:buChar char="-"/>
            </a:pPr>
            <a:r>
              <a:rPr lang="en-US" dirty="0"/>
              <a:t>Now the area and power for FPGA was normalized to the ASIC values where area for ASIC=100 and power=10. Does these values remain same for all the applications for ASIC. If they do, changes do not occur as expected for either of the variations (DNN, Image </a:t>
            </a:r>
            <a:r>
              <a:rPr lang="en-US" dirty="0" err="1"/>
              <a:t>Proc</a:t>
            </a:r>
            <a:r>
              <a:rPr lang="en-US" dirty="0"/>
              <a:t> or Crypto).</a:t>
            </a:r>
          </a:p>
          <a:p>
            <a:pPr>
              <a:buFontTx/>
              <a:buChar char="-"/>
            </a:pPr>
            <a:r>
              <a:rPr lang="en-US" dirty="0">
                <a:highlight>
                  <a:srgbClr val="FFFF00"/>
                </a:highlight>
              </a:rPr>
              <a:t>New ASIC for each application? (Page 53 of TAN ref [12])</a:t>
            </a:r>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230315531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a:bodyPr>
          <a:lstStyle/>
          <a:p>
            <a:r>
              <a:rPr lang="en-US" dirty="0"/>
              <a:t>Outline</a:t>
            </a:r>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p:txBody>
          <a:bodyPr/>
          <a:lstStyle/>
          <a:p>
            <a:pPr marL="0" indent="0">
              <a:buNone/>
            </a:pPr>
            <a:r>
              <a:rPr lang="en-US" b="1" dirty="0"/>
              <a:t>Introduction</a:t>
            </a:r>
          </a:p>
          <a:p>
            <a:pPr algn="just"/>
            <a:r>
              <a:rPr lang="en-US" sz="1800" b="1" dirty="0"/>
              <a:t>Motivation (Sustainable Computing)</a:t>
            </a:r>
            <a:r>
              <a:rPr lang="en-US" sz="1800" dirty="0"/>
              <a:t>: Define and discuss the principles of sustainable computing, the importance of sustainability in computing and the increasing energy demands of traditional computing architectures.</a:t>
            </a:r>
          </a:p>
          <a:p>
            <a:pPr algn="just"/>
            <a:r>
              <a:rPr lang="en-US" sz="1800" b="1" dirty="0"/>
              <a:t>Problem Statement:</a:t>
            </a:r>
            <a:r>
              <a:rPr lang="en-US" sz="1800" dirty="0"/>
              <a:t>  the challenges with existing architectures in achieving energy efficiency and adaptability. Provide an overview of </a:t>
            </a:r>
            <a:r>
              <a:rPr lang="en-US" sz="1800" dirty="0" err="1"/>
              <a:t>eFPGA</a:t>
            </a:r>
            <a:r>
              <a:rPr lang="en-US" sz="1800" dirty="0"/>
              <a:t> technology, its architecture, and how it differs from traditional FPGAs and ASICs.</a:t>
            </a:r>
          </a:p>
          <a:p>
            <a:pPr algn="just"/>
            <a:r>
              <a:rPr lang="en-US" sz="1800" b="1" dirty="0"/>
              <a:t>Objective: </a:t>
            </a:r>
            <a:r>
              <a:rPr lang="en-US" sz="1800" dirty="0"/>
              <a:t>goal of integrating embedded Field Programmable Gate Arrays (</a:t>
            </a:r>
            <a:r>
              <a:rPr lang="en-US" sz="1800" dirty="0" err="1"/>
              <a:t>eFPGA</a:t>
            </a:r>
            <a:r>
              <a:rPr lang="en-US" sz="1800" dirty="0"/>
              <a:t>) for sustainable computing.</a:t>
            </a:r>
          </a:p>
          <a:p>
            <a:pPr algn="just"/>
            <a:r>
              <a:rPr lang="en-US" sz="1800" b="1" dirty="0"/>
              <a:t>Contributions:</a:t>
            </a:r>
            <a:r>
              <a:rPr lang="en-US" sz="1800" dirty="0"/>
              <a:t> Summarize the key contributions.</a:t>
            </a:r>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243924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a:bodyPr>
          <a:lstStyle/>
          <a:p>
            <a:r>
              <a:rPr lang="en-US" dirty="0"/>
              <a:t>Outline</a:t>
            </a:r>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p:txBody>
          <a:bodyPr/>
          <a:lstStyle/>
          <a:p>
            <a:pPr marL="0" indent="0">
              <a:buNone/>
            </a:pPr>
            <a:r>
              <a:rPr lang="en-US" b="1" dirty="0"/>
              <a:t>Review of Related Work</a:t>
            </a:r>
          </a:p>
          <a:p>
            <a:r>
              <a:rPr lang="en-US" sz="1800" dirty="0"/>
              <a:t>Review existing research and approaches in using </a:t>
            </a:r>
            <a:r>
              <a:rPr lang="en-US" sz="1800" dirty="0" err="1"/>
              <a:t>eFPGA</a:t>
            </a:r>
            <a:r>
              <a:rPr lang="en-US" sz="1800" dirty="0"/>
              <a:t> for energy efficiency and </a:t>
            </a:r>
            <a:r>
              <a:rPr lang="en-US" sz="1800" dirty="0" err="1"/>
              <a:t>reconfigurability</a:t>
            </a:r>
            <a:r>
              <a:rPr lang="en-US" sz="1800" dirty="0"/>
              <a:t>.</a:t>
            </a:r>
          </a:p>
          <a:p>
            <a:r>
              <a:rPr lang="en-US" sz="1800" dirty="0"/>
              <a:t>Identify the </a:t>
            </a:r>
            <a:r>
              <a:rPr lang="en-US" sz="1800" dirty="0">
                <a:highlight>
                  <a:srgbClr val="FFFF00"/>
                </a:highlight>
              </a:rPr>
              <a:t>limitations </a:t>
            </a:r>
            <a:r>
              <a:rPr lang="en-US" sz="1800" dirty="0"/>
              <a:t>and gaps in the current adoption of </a:t>
            </a:r>
            <a:r>
              <a:rPr lang="en-US" sz="1800" dirty="0" err="1"/>
              <a:t>eFPGA</a:t>
            </a:r>
            <a:r>
              <a:rPr lang="en-US" sz="1800" dirty="0"/>
              <a:t> in sustainable systems</a:t>
            </a:r>
            <a:r>
              <a:rPr lang="en-US" dirty="0"/>
              <a:t>.</a:t>
            </a:r>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59683856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a:bodyPr>
          <a:lstStyle/>
          <a:p>
            <a:r>
              <a:rPr lang="en-US" dirty="0"/>
              <a:t>Outline</a:t>
            </a:r>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p:txBody>
          <a:bodyPr/>
          <a:lstStyle/>
          <a:p>
            <a:pPr marL="0" indent="0">
              <a:buNone/>
            </a:pPr>
            <a:r>
              <a:rPr lang="en-US" b="1" dirty="0"/>
              <a:t>Proposed </a:t>
            </a:r>
            <a:r>
              <a:rPr lang="en-US" b="1" dirty="0" err="1"/>
              <a:t>SoC</a:t>
            </a:r>
            <a:r>
              <a:rPr lang="en-US" b="1" dirty="0"/>
              <a:t>: </a:t>
            </a:r>
            <a:r>
              <a:rPr lang="en-US" b="1" dirty="0" err="1"/>
              <a:t>ReChip</a:t>
            </a:r>
            <a:endParaRPr lang="en-US" b="1" dirty="0"/>
          </a:p>
          <a:p>
            <a:pPr marL="0" indent="0">
              <a:buNone/>
            </a:pPr>
            <a:r>
              <a:rPr lang="en-US" sz="1800" b="1" dirty="0"/>
              <a:t>Framework Overview: </a:t>
            </a:r>
            <a:r>
              <a:rPr lang="en-US" sz="1800" dirty="0"/>
              <a:t>Describe the overall proposed approach to leverage </a:t>
            </a:r>
            <a:r>
              <a:rPr lang="en-US" sz="1800" dirty="0" err="1"/>
              <a:t>eFPGA</a:t>
            </a:r>
            <a:r>
              <a:rPr lang="en-US" sz="1800" dirty="0"/>
              <a:t> for sustainable computing.</a:t>
            </a:r>
          </a:p>
          <a:p>
            <a:pPr marL="0" indent="0">
              <a:buNone/>
            </a:pPr>
            <a:r>
              <a:rPr lang="en-US" sz="1800" b="1" dirty="0"/>
              <a:t>Architecture:</a:t>
            </a:r>
            <a:r>
              <a:rPr lang="en-US" sz="1800" dirty="0"/>
              <a:t> Present the architectural innovations or customizations made to </a:t>
            </a:r>
            <a:r>
              <a:rPr lang="en-US" sz="1800" dirty="0" err="1"/>
              <a:t>eFPGA</a:t>
            </a:r>
            <a:r>
              <a:rPr lang="en-US" sz="1800" dirty="0"/>
              <a:t> to improve energy efficiency and adaptability.</a:t>
            </a:r>
          </a:p>
          <a:p>
            <a:pPr>
              <a:buFontTx/>
              <a:buChar char="-"/>
            </a:pPr>
            <a:r>
              <a:rPr lang="en-US" sz="1800" dirty="0"/>
              <a:t>Address key Features like Power and area optimization techniques</a:t>
            </a:r>
          </a:p>
          <a:p>
            <a:pPr>
              <a:buFontTx/>
              <a:buChar char="-"/>
            </a:pPr>
            <a:r>
              <a:rPr lang="en-US" sz="1800" dirty="0"/>
              <a:t>Performance improvements</a:t>
            </a:r>
            <a:endParaRPr lang="en-US" sz="1800" b="1" dirty="0"/>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263278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E83-44C3-9195-E509-044D7534A67B}"/>
              </a:ext>
            </a:extLst>
          </p:cNvPr>
          <p:cNvSpPr>
            <a:spLocks noGrp="1"/>
          </p:cNvSpPr>
          <p:nvPr>
            <p:ph type="title"/>
          </p:nvPr>
        </p:nvSpPr>
        <p:spPr/>
        <p:txBody>
          <a:bodyPr>
            <a:normAutofit/>
          </a:bodyPr>
          <a:lstStyle/>
          <a:p>
            <a:r>
              <a:rPr lang="en-US" dirty="0"/>
              <a:t>Outline</a:t>
            </a:r>
          </a:p>
        </p:txBody>
      </p:sp>
      <p:sp>
        <p:nvSpPr>
          <p:cNvPr id="3" name="Content Placeholder 2">
            <a:extLst>
              <a:ext uri="{FF2B5EF4-FFF2-40B4-BE49-F238E27FC236}">
                <a16:creationId xmlns:a16="http://schemas.microsoft.com/office/drawing/2014/main" id="{BBEC98F0-A6AB-8BC2-927B-B02406034544}"/>
              </a:ext>
            </a:extLst>
          </p:cNvPr>
          <p:cNvSpPr>
            <a:spLocks noGrp="1"/>
          </p:cNvSpPr>
          <p:nvPr>
            <p:ph idx="1"/>
          </p:nvPr>
        </p:nvSpPr>
        <p:spPr/>
        <p:txBody>
          <a:bodyPr/>
          <a:lstStyle/>
          <a:p>
            <a:pPr marL="0" indent="0">
              <a:buNone/>
            </a:pPr>
            <a:r>
              <a:rPr lang="en-US" b="1" dirty="0"/>
              <a:t>Experimentations</a:t>
            </a:r>
          </a:p>
          <a:p>
            <a:r>
              <a:rPr lang="en-US" sz="1800" b="1" dirty="0"/>
              <a:t>Case Studies</a:t>
            </a:r>
            <a:r>
              <a:rPr lang="en-US" sz="1800" dirty="0"/>
              <a:t>: Present specific applications or scenarios where </a:t>
            </a:r>
            <a:r>
              <a:rPr lang="en-US" sz="1800" dirty="0" err="1"/>
              <a:t>eFPGA</a:t>
            </a:r>
            <a:r>
              <a:rPr lang="en-US" sz="1800" dirty="0"/>
              <a:t> integration was tested.</a:t>
            </a:r>
          </a:p>
          <a:p>
            <a:r>
              <a:rPr lang="en-US" sz="1800" b="1" dirty="0"/>
              <a:t>Comparative Analysis</a:t>
            </a:r>
            <a:r>
              <a:rPr lang="en-US" sz="1800" dirty="0"/>
              <a:t>:</a:t>
            </a:r>
          </a:p>
          <a:p>
            <a:pPr marL="0" indent="0">
              <a:buNone/>
            </a:pPr>
            <a:r>
              <a:rPr lang="en-US" sz="1800" dirty="0"/>
              <a:t>   - Compare the performance of </a:t>
            </a:r>
            <a:r>
              <a:rPr lang="en-US" sz="1800" dirty="0" err="1"/>
              <a:t>eFPGA</a:t>
            </a:r>
            <a:r>
              <a:rPr lang="en-US" sz="1800" dirty="0"/>
              <a:t> with traditional architectures.</a:t>
            </a:r>
          </a:p>
          <a:p>
            <a:pPr marL="0" indent="0">
              <a:buNone/>
            </a:pPr>
            <a:r>
              <a:rPr lang="en-US" sz="1800" dirty="0"/>
              <a:t>   - Highlight improvements in energy efficiency and computational flexibility.</a:t>
            </a:r>
          </a:p>
          <a:p>
            <a:endParaRPr lang="en-US" sz="1800" dirty="0"/>
          </a:p>
        </p:txBody>
      </p:sp>
      <p:sp>
        <p:nvSpPr>
          <p:cNvPr id="4" name="Footer Placeholder 3">
            <a:extLst>
              <a:ext uri="{FF2B5EF4-FFF2-40B4-BE49-F238E27FC236}">
                <a16:creationId xmlns:a16="http://schemas.microsoft.com/office/drawing/2014/main" id="{49A7E907-6017-7D4E-14F1-656F896C2522}"/>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55504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snuva_Farheen_Seminar_Talk_LSU" id="{753F910D-6C8A-4ED2-B678-875ED1AC2AFE}" vid="{37831616-4849-475E-9E71-E74EE063D05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1535</TotalTime>
  <Words>604</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Aptos</vt:lpstr>
      <vt:lpstr>Aptos Display</vt:lpstr>
      <vt:lpstr>Arial</vt:lpstr>
      <vt:lpstr>Calibri</vt:lpstr>
      <vt:lpstr>Georgia</vt:lpstr>
      <vt:lpstr>Georgia Pro</vt:lpstr>
      <vt:lpstr>Gill Sans</vt:lpstr>
      <vt:lpstr>Office Theme</vt:lpstr>
      <vt:lpstr>1_Custom Design</vt:lpstr>
      <vt:lpstr>eFPGA Project  - Presented by Nafisa Anjum</vt:lpstr>
      <vt:lpstr> Experimentations from GreenFPGA </vt:lpstr>
      <vt:lpstr> Experimentations from GreenFPGA </vt:lpstr>
      <vt:lpstr> Experimentations from GreenFPGA </vt:lpstr>
      <vt:lpstr> Experimentations from GreenFPGA </vt:lpstr>
      <vt:lpstr>Outline</vt:lpstr>
      <vt:lpstr>Outline</vt:lpstr>
      <vt:lpstr>Outline</vt:lpstr>
      <vt:lpstr>Outline</vt:lpstr>
      <vt:lpstr>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eFPGA Project</dc:title>
  <dc:creator>Farheen,Tasnuva</dc:creator>
  <cp:lastModifiedBy>Farheen,Tasnuva</cp:lastModifiedBy>
  <cp:revision>24</cp:revision>
  <dcterms:created xsi:type="dcterms:W3CDTF">2024-11-20T04:21:08Z</dcterms:created>
  <dcterms:modified xsi:type="dcterms:W3CDTF">2025-01-15T04:32:35Z</dcterms:modified>
</cp:coreProperties>
</file>