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906C-1363-44E0-9CCB-51A2EDF6B38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6D4A-5349-4213-BF55-DE3F224E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Methods in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Project </a:t>
            </a:r>
          </a:p>
          <a:p>
            <a:endParaRPr lang="en-US" dirty="0"/>
          </a:p>
          <a:p>
            <a:r>
              <a:rPr lang="en-US" dirty="0"/>
              <a:t>Mohit G Kaduskar - 1544187</a:t>
            </a:r>
          </a:p>
          <a:p>
            <a:r>
              <a:rPr lang="en-US" dirty="0" err="1"/>
              <a:t>Nafisa</a:t>
            </a:r>
            <a:r>
              <a:rPr lang="en-US" dirty="0"/>
              <a:t> </a:t>
            </a:r>
            <a:r>
              <a:rPr lang="en-US" dirty="0" err="1"/>
              <a:t>Jassani</a:t>
            </a:r>
            <a:r>
              <a:rPr lang="en-US" dirty="0"/>
              <a:t> - </a:t>
            </a:r>
            <a:r>
              <a:rPr lang="is-IS"/>
              <a:t>1543203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4different conditions: No distraction, cognitive distraction, emotional distraction, and sensorimotor distraction. </a:t>
            </a:r>
          </a:p>
          <a:p>
            <a:r>
              <a:rPr lang="en-US" sz="2600" dirty="0"/>
              <a:t> Stress is assessed through a number of peripheral physiological measures in such cases: </a:t>
            </a:r>
            <a:r>
              <a:rPr lang="en-US" sz="2600" dirty="0" err="1"/>
              <a:t>perinasal</a:t>
            </a:r>
            <a:r>
              <a:rPr lang="en-US" sz="2600" dirty="0"/>
              <a:t> perspiration, palm EDA, breathing rate, and heart rate.</a:t>
            </a:r>
          </a:p>
          <a:p>
            <a:r>
              <a:rPr lang="en-US" sz="2600" dirty="0"/>
              <a:t>To ensure the validity of the dataset. </a:t>
            </a:r>
          </a:p>
          <a:p>
            <a:r>
              <a:rPr lang="en-US" sz="2600" dirty="0"/>
              <a:t>Using statistical tests we need to determine which of the measures: </a:t>
            </a:r>
            <a:r>
              <a:rPr lang="en-US" dirty="0" err="1"/>
              <a:t>perinasal</a:t>
            </a:r>
            <a:r>
              <a:rPr lang="en-US" dirty="0"/>
              <a:t> perspiration, palm EDA, breathing rate, and heart rate, </a:t>
            </a:r>
            <a:r>
              <a:rPr lang="en-US" sz="2600" dirty="0"/>
              <a:t> signify significant elevation of stress and which are not, and comment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39481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0392"/>
            <a:ext cx="10668000" cy="479657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Assumptions: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If data is in valid range for both the particular Session (CD, ED or MD) as well as for ND for a particular subject, only then we calculate the mean of that 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If the data for </a:t>
            </a:r>
            <a:r>
              <a:rPr lang="en-US" sz="2200" dirty="0" err="1"/>
              <a:t>stm</a:t>
            </a:r>
            <a:r>
              <a:rPr lang="en-US" sz="2200" dirty="0"/>
              <a:t> file for a particular subject is not present we ignore that subject.</a:t>
            </a:r>
          </a:p>
          <a:p>
            <a:pPr marL="457200" lvl="1" indent="0">
              <a:buNone/>
            </a:pPr>
            <a:endParaRPr lang="en-US" sz="22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Methodology: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In phase 1, we have checked the validity of data, and assigned value of 1 if the data was within the valid range for that particular file.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200" dirty="0" err="1"/>
              <a:t>Datachannel</a:t>
            </a:r>
            <a:r>
              <a:rPr lang="en-US" sz="2200" dirty="0"/>
              <a:t> -&gt; Session -&gt; Phase -&gt; calculate means -&gt; find difference of mean from mean of ND.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(</a:t>
            </a:r>
            <a:r>
              <a:rPr lang="en-US" sz="2200" dirty="0" err="1"/>
              <a:t>datachannel</a:t>
            </a:r>
            <a:r>
              <a:rPr lang="en-US" sz="2200" dirty="0"/>
              <a:t>).(Session).ND.(Phase) </a:t>
            </a:r>
            <a:r>
              <a:rPr lang="en-US" sz="2200" dirty="0" err="1"/>
              <a:t>eg</a:t>
            </a:r>
            <a:r>
              <a:rPr lang="en-US" sz="2200" dirty="0"/>
              <a:t>. HR.CD.ND.Ph1- This is for the vector corresponding to mean of the session - mean of session 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3" y="107434"/>
            <a:ext cx="10515600" cy="874590"/>
          </a:xfrm>
        </p:spPr>
        <p:txBody>
          <a:bodyPr/>
          <a:lstStyle/>
          <a:p>
            <a:pPr algn="ctr"/>
            <a:r>
              <a:rPr lang="en-US" dirty="0"/>
              <a:t>Results and Observations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1306" y="761708"/>
          <a:ext cx="11409387" cy="581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66">
                  <a:extLst>
                    <a:ext uri="{9D8B030D-6E8A-4147-A177-3AD203B41FA5}">
                      <a16:colId xmlns:a16="http://schemas.microsoft.com/office/drawing/2014/main" val="2130999555"/>
                    </a:ext>
                  </a:extLst>
                </a:gridCol>
                <a:gridCol w="1625250">
                  <a:extLst>
                    <a:ext uri="{9D8B030D-6E8A-4147-A177-3AD203B41FA5}">
                      <a16:colId xmlns:a16="http://schemas.microsoft.com/office/drawing/2014/main" val="3825137575"/>
                    </a:ext>
                  </a:extLst>
                </a:gridCol>
                <a:gridCol w="1799773">
                  <a:extLst>
                    <a:ext uri="{9D8B030D-6E8A-4147-A177-3AD203B41FA5}">
                      <a16:colId xmlns:a16="http://schemas.microsoft.com/office/drawing/2014/main" val="2796616038"/>
                    </a:ext>
                  </a:extLst>
                </a:gridCol>
                <a:gridCol w="4188564">
                  <a:extLst>
                    <a:ext uri="{9D8B030D-6E8A-4147-A177-3AD203B41FA5}">
                      <a16:colId xmlns:a16="http://schemas.microsoft.com/office/drawing/2014/main" val="817572938"/>
                    </a:ext>
                  </a:extLst>
                </a:gridCol>
                <a:gridCol w="2961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BR Phase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Normality? Pass/Fail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Transformation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T-test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Significance Level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119525077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p=0.8455 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295907189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0.8226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750867478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0.7267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57399338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nb-NO" sz="1400" dirty="0">
                          <a:effectLst/>
                          <a:latin typeface="+mn-lt"/>
                        </a:rPr>
                        <a:t>0.3112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544844505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0.5269</a:t>
                      </a:r>
                      <a:r>
                        <a:rPr lang="hr-HR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321666489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0.2724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230872505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0.3606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516789250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0.005203</a:t>
                      </a:r>
                      <a:r>
                        <a:rPr lang="is-I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522890187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nb-NO" sz="1400" dirty="0">
                          <a:effectLst/>
                          <a:latin typeface="+mn-lt"/>
                        </a:rPr>
                        <a:t>0.5786</a:t>
                      </a:r>
                      <a:r>
                        <a:rPr lang="nb-NO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149936367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nb-NO" sz="1400" dirty="0">
                          <a:effectLst/>
                          <a:latin typeface="+mn-lt"/>
                        </a:rPr>
                        <a:t>0.08342</a:t>
                      </a:r>
                      <a:r>
                        <a:rPr lang="nb-NO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61944423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0.3604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563112963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6.24e−13</a:t>
                      </a:r>
                      <a:r>
                        <a:rPr lang="nb-NO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632579464"/>
                  </a:ext>
                </a:extLst>
              </a:tr>
              <a:tr h="443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0.06859</a:t>
                      </a:r>
                      <a:r>
                        <a:rPr lang="is-I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&gt;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fail to 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855222475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hr-HR" sz="1400" dirty="0">
                          <a:effectLst/>
                          <a:latin typeface="+mn-lt"/>
                        </a:rPr>
                        <a:t>3.729e−15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&lt; 0.0125 -&gt; 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388943639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0.007066</a:t>
                      </a:r>
                      <a:r>
                        <a:rPr lang="is-I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050170539"/>
                  </a:ext>
                </a:extLst>
              </a:tr>
            </a:tbl>
          </a:graphicData>
        </a:graphic>
      </p:graphicFrame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2" y="761708"/>
            <a:ext cx="11409387" cy="572677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3" y="839851"/>
            <a:ext cx="11409388" cy="5570488"/>
          </a:xfrm>
        </p:spPr>
      </p:pic>
      <p:graphicFrame>
        <p:nvGraphicFramePr>
          <p:cNvPr id="12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822782"/>
              </p:ext>
            </p:extLst>
          </p:nvPr>
        </p:nvGraphicFramePr>
        <p:xfrm>
          <a:off x="338121" y="802955"/>
          <a:ext cx="11419957" cy="5756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10">
                  <a:extLst>
                    <a:ext uri="{9D8B030D-6E8A-4147-A177-3AD203B41FA5}">
                      <a16:colId xmlns:a16="http://schemas.microsoft.com/office/drawing/2014/main" val="2487962421"/>
                    </a:ext>
                  </a:extLst>
                </a:gridCol>
                <a:gridCol w="1668871">
                  <a:extLst>
                    <a:ext uri="{9D8B030D-6E8A-4147-A177-3AD203B41FA5}">
                      <a16:colId xmlns:a16="http://schemas.microsoft.com/office/drawing/2014/main" val="2736717442"/>
                    </a:ext>
                  </a:extLst>
                </a:gridCol>
                <a:gridCol w="1815584">
                  <a:extLst>
                    <a:ext uri="{9D8B030D-6E8A-4147-A177-3AD203B41FA5}">
                      <a16:colId xmlns:a16="http://schemas.microsoft.com/office/drawing/2014/main" val="1066711685"/>
                    </a:ext>
                  </a:extLst>
                </a:gridCol>
                <a:gridCol w="4346400">
                  <a:extLst>
                    <a:ext uri="{9D8B030D-6E8A-4147-A177-3AD203B41FA5}">
                      <a16:colId xmlns:a16="http://schemas.microsoft.com/office/drawing/2014/main" val="3523860470"/>
                    </a:ext>
                  </a:extLst>
                </a:gridCol>
                <a:gridCol w="2951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HR Phase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Normality? Pass/Fail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Transformation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T-test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Significance Level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895856593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p=0.1255 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034395857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1.066e−07 &lt;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710426565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0.6306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021376532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p=0.0001288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&lt;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60095020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CD - 5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p=0.2258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119075564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ED- 1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p=0.128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&gt;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138319631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ED- 2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0003597</a:t>
                      </a:r>
                      <a:r>
                        <a:rPr lang="is-IS" sz="1400" baseline="0" dirty="0">
                          <a:effectLst/>
                          <a:latin typeface="+mn-lt"/>
                        </a:rPr>
                        <a:t> &lt;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827407166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ED- 3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0.7404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614831067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Shapiro: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p=0.03065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&gt;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294992383"/>
                  </a:ext>
                </a:extLst>
              </a:tr>
              <a:tr h="314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ED - 5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: Pass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p=</a:t>
                      </a:r>
                      <a:r>
                        <a:rPr lang="is-IS" sz="1400" dirty="0">
                          <a:effectLst/>
                          <a:latin typeface="+mn-lt"/>
                        </a:rPr>
                        <a:t>0.04165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&gt;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0.0125 -&gt; fail to reject the null hypothesis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321508117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 - 1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Shapiro: Pass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needed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0.000376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0.0125 -&gt; reject the null hypothesis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511074509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Shapiro: Pass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needed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=0.9.48e-11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0.0125 -&gt; reject the null hypothesis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370656261"/>
                  </a:ext>
                </a:extLst>
              </a:tr>
              <a:tr h="256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+mn-lt"/>
                        </a:rPr>
                        <a:t>QQPlot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: Pass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=0.06392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0.0125 -&gt; fail to reject the null hypothesis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 Star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3125571091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Shapiro: Pass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=1.78 e-09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0.0125 -&gt; reject the null hypothesis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1067685787"/>
                  </a:ext>
                </a:extLst>
              </a:tr>
              <a:tr h="2576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MD - 5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Shapiro: Pass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Not needed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p=0.8266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0.0125 -&gt; fail to reject the null hypothesis</a:t>
                      </a:r>
                    </a:p>
                  </a:txBody>
                  <a:tcPr marL="56825" marR="56825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 Star</a:t>
                      </a:r>
                    </a:p>
                  </a:txBody>
                  <a:tcPr marL="56825" marR="56825" marT="0" marB="0"/>
                </a:tc>
                <a:extLst>
                  <a:ext uri="{0D108BD9-81ED-4DB2-BD59-A6C34878D82A}">
                    <a16:rowId xmlns:a16="http://schemas.microsoft.com/office/drawing/2014/main" val="2429032632"/>
                  </a:ext>
                </a:extLst>
              </a:tr>
            </a:tbl>
          </a:graphicData>
        </a:graphic>
      </p:graphicFrame>
      <p:pic>
        <p:nvPicPr>
          <p:cNvPr id="13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0" y="739806"/>
            <a:ext cx="11409388" cy="5663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" y="806251"/>
            <a:ext cx="11419958" cy="57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9" y="777867"/>
            <a:ext cx="11818229" cy="50870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3" y="107434"/>
            <a:ext cx="10515600" cy="874590"/>
          </a:xfrm>
        </p:spPr>
        <p:txBody>
          <a:bodyPr/>
          <a:lstStyle/>
          <a:p>
            <a:pPr algn="ctr"/>
            <a:r>
              <a:rPr lang="en-US" dirty="0"/>
              <a:t>Results and Observations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41138"/>
              </p:ext>
            </p:extLst>
          </p:nvPr>
        </p:nvGraphicFramePr>
        <p:xfrm>
          <a:off x="250679" y="777867"/>
          <a:ext cx="11818229" cy="599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75">
                  <a:extLst>
                    <a:ext uri="{9D8B030D-6E8A-4147-A177-3AD203B41FA5}">
                      <a16:colId xmlns:a16="http://schemas.microsoft.com/office/drawing/2014/main" val="9446365"/>
                    </a:ext>
                  </a:extLst>
                </a:gridCol>
                <a:gridCol w="1368006">
                  <a:extLst>
                    <a:ext uri="{9D8B030D-6E8A-4147-A177-3AD203B41FA5}">
                      <a16:colId xmlns:a16="http://schemas.microsoft.com/office/drawing/2014/main" val="3258616425"/>
                    </a:ext>
                  </a:extLst>
                </a:gridCol>
                <a:gridCol w="2144955">
                  <a:extLst>
                    <a:ext uri="{9D8B030D-6E8A-4147-A177-3AD203B41FA5}">
                      <a16:colId xmlns:a16="http://schemas.microsoft.com/office/drawing/2014/main" val="99749594"/>
                    </a:ext>
                  </a:extLst>
                </a:gridCol>
                <a:gridCol w="4787540">
                  <a:extLst>
                    <a:ext uri="{9D8B030D-6E8A-4147-A177-3AD203B41FA5}">
                      <a16:colId xmlns:a16="http://schemas.microsoft.com/office/drawing/2014/main" val="3701253610"/>
                    </a:ext>
                  </a:extLst>
                </a:gridCol>
                <a:gridCol w="2316553">
                  <a:extLst>
                    <a:ext uri="{9D8B030D-6E8A-4147-A177-3AD203B41FA5}">
                      <a16:colId xmlns:a16="http://schemas.microsoft.com/office/drawing/2014/main" val="1461134344"/>
                    </a:ext>
                  </a:extLst>
                </a:gridCol>
              </a:tblGrid>
              <a:tr h="2939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Peda</a:t>
                      </a:r>
                      <a:r>
                        <a:rPr lang="en-US" sz="1400" dirty="0">
                          <a:effectLst/>
                        </a:rPr>
                        <a:t> Phase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Normality? Pass/Fail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Transformation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T-test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Significance Level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390418646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 needed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p=0.8598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413836988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QQPlot</a:t>
                      </a:r>
                      <a:r>
                        <a:rPr lang="en-US" sz="1400" dirty="0">
                          <a:effectLst/>
                        </a:rPr>
                        <a:t>: 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 needed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p=0.5915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882882835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p=0.4046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222337095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p=0.1906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210098407"/>
                  </a:ext>
                </a:extLst>
              </a:tr>
              <a:tr h="38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Inverse of Square Root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p=0.1734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87435260"/>
                  </a:ext>
                </a:extLst>
              </a:tr>
              <a:tr h="392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p=0.2295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4122937123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p=0.2127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Star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1340574448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p=0.2118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4181236899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p=0.2183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102865578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p=0.2077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241692993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p=0.3183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115188442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p=0.2714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4070830269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Log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p=0.1459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3040178254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Failed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p=0.2075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2119063903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Failed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p=0.09044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Star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26" marR="56026" marT="0" marB="0"/>
                </a:tc>
                <a:extLst>
                  <a:ext uri="{0D108BD9-81ED-4DB2-BD59-A6C34878D82A}">
                    <a16:rowId xmlns:a16="http://schemas.microsoft.com/office/drawing/2014/main" val="152243017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9" y="780549"/>
            <a:ext cx="11818229" cy="5990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79" y="968870"/>
            <a:ext cx="11818229" cy="5417171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09806"/>
              </p:ext>
            </p:extLst>
          </p:nvPr>
        </p:nvGraphicFramePr>
        <p:xfrm>
          <a:off x="250678" y="982024"/>
          <a:ext cx="11818229" cy="543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13">
                  <a:extLst>
                    <a:ext uri="{9D8B030D-6E8A-4147-A177-3AD203B41FA5}">
                      <a16:colId xmlns:a16="http://schemas.microsoft.com/office/drawing/2014/main" val="314460782"/>
                    </a:ext>
                  </a:extLst>
                </a:gridCol>
                <a:gridCol w="1515398">
                  <a:extLst>
                    <a:ext uri="{9D8B030D-6E8A-4147-A177-3AD203B41FA5}">
                      <a16:colId xmlns:a16="http://schemas.microsoft.com/office/drawing/2014/main" val="3418648987"/>
                    </a:ext>
                  </a:extLst>
                </a:gridCol>
                <a:gridCol w="1536980">
                  <a:extLst>
                    <a:ext uri="{9D8B030D-6E8A-4147-A177-3AD203B41FA5}">
                      <a16:colId xmlns:a16="http://schemas.microsoft.com/office/drawing/2014/main" val="1007536944"/>
                    </a:ext>
                  </a:extLst>
                </a:gridCol>
                <a:gridCol w="5055706">
                  <a:extLst>
                    <a:ext uri="{9D8B030D-6E8A-4147-A177-3AD203B41FA5}">
                      <a16:colId xmlns:a16="http://schemas.microsoft.com/office/drawing/2014/main" val="2718600306"/>
                    </a:ext>
                  </a:extLst>
                </a:gridCol>
                <a:gridCol w="2617932">
                  <a:extLst>
                    <a:ext uri="{9D8B030D-6E8A-4147-A177-3AD203B41FA5}">
                      <a16:colId xmlns:a16="http://schemas.microsoft.com/office/drawing/2014/main" val="2308641901"/>
                    </a:ext>
                  </a:extLst>
                </a:gridCol>
              </a:tblGrid>
              <a:tr h="361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pp Phase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Normality? Pass/Fail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Transformation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T-test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Significance Level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696635639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p=0.3382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711878733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p=6.515e-06 &lt; 0.0125 -&gt;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051189684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p=0.01876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588913399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p=0.0001348 &lt; 0.0125 -&gt;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3345183239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CD - 5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QQPlot</a:t>
                      </a:r>
                      <a:r>
                        <a:rPr lang="en-US" sz="1400" dirty="0">
                          <a:effectLst/>
                        </a:rPr>
                        <a:t>: 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p=0.7934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4199967257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p=0.3002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1469005413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p=8.158e-06 &lt; 0.0125 -&gt;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93666797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p=0.8054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3841401547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p=0.0002019 &lt; 0.0125 -&gt;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1885747639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ED - 5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p=0.797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3033865761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p=0.1865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793462168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p=0.000117 &lt; 0.0125 -&gt;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3692612276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p=0.2834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Star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16359855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QQPlot: 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needed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p=0.003815 &lt; 0.0125 -&gt;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881760304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MD - 5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QQPlot</a:t>
                      </a:r>
                      <a:r>
                        <a:rPr lang="en-US" sz="1400" dirty="0">
                          <a:effectLst/>
                        </a:rPr>
                        <a:t>: 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 needed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p=0.907 &gt; 0.0125 -&gt; fail to reject the null hypothesis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Star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1" marR="56281" marT="0" marB="0"/>
                </a:tc>
                <a:extLst>
                  <a:ext uri="{0D108BD9-81ED-4DB2-BD59-A6C34878D82A}">
                    <a16:rowId xmlns:a16="http://schemas.microsoft.com/office/drawing/2014/main" val="2500257825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7" y="982024"/>
            <a:ext cx="11818231" cy="54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Stars denote the significance of the stress applied.</a:t>
            </a:r>
          </a:p>
          <a:p>
            <a:r>
              <a:rPr lang="en-US" dirty="0"/>
              <a:t>For </a:t>
            </a:r>
            <a:r>
              <a:rPr lang="en-US" dirty="0" err="1"/>
              <a:t>perinasal</a:t>
            </a:r>
            <a:r>
              <a:rPr lang="en-US" dirty="0"/>
              <a:t> perspiration, breathing rate, and heart rate, </a:t>
            </a:r>
            <a:r>
              <a:rPr lang="en-US" sz="2600" dirty="0"/>
              <a:t> the stars in signify significant elevation of stress.</a:t>
            </a:r>
          </a:p>
          <a:p>
            <a:r>
              <a:rPr lang="en-US" sz="2600" dirty="0"/>
              <a:t>For </a:t>
            </a:r>
            <a:r>
              <a:rPr lang="en-US" dirty="0"/>
              <a:t>palm EDA, we observe that the stress did not elevate significantly.</a:t>
            </a:r>
          </a:p>
          <a:p>
            <a:r>
              <a:rPr lang="en-US" dirty="0"/>
              <a:t>Challenges: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Deciding when to eliminate a signal -&gt; Assumptions.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Shapiro and KS test did not prove the data normal for most of the cases.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QQLine</a:t>
            </a:r>
            <a:r>
              <a:rPr lang="en-US" dirty="0"/>
              <a:t> on </a:t>
            </a:r>
            <a:r>
              <a:rPr lang="en-US" dirty="0" err="1"/>
              <a:t>QQPlot</a:t>
            </a:r>
            <a:r>
              <a:rPr lang="en-US" dirty="0"/>
              <a:t> deviated due to outliers -&gt; Manually removed extreme cases and </a:t>
            </a:r>
            <a:r>
              <a:rPr lang="en-US"/>
              <a:t>then re-plotted.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1650</Words>
  <Application>Microsoft Office PowerPoint</Application>
  <PresentationFormat>Widescreen</PresentationFormat>
  <Paragraphs>349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Mangal</vt:lpstr>
      <vt:lpstr>Times New Roman</vt:lpstr>
      <vt:lpstr>Office Theme</vt:lpstr>
      <vt:lpstr>Statistical Methods in Research</vt:lpstr>
      <vt:lpstr>Introduction</vt:lpstr>
      <vt:lpstr>Data Cleaning</vt:lpstr>
      <vt:lpstr>Results and Observations</vt:lpstr>
      <vt:lpstr>Results and Observations </vt:lpstr>
      <vt:lpstr>Conclusion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Research</dc:title>
  <dc:creator>Nafisa Jassani</dc:creator>
  <cp:lastModifiedBy>Nafisa Jassani</cp:lastModifiedBy>
  <cp:revision>35</cp:revision>
  <dcterms:created xsi:type="dcterms:W3CDTF">2017-05-03T18:12:41Z</dcterms:created>
  <dcterms:modified xsi:type="dcterms:W3CDTF">2017-05-06T00:05:16Z</dcterms:modified>
</cp:coreProperties>
</file>