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497935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Blockchain Application for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8246070" cy="8354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Masters Thesis Proposal </a:t>
            </a:r>
          </a:p>
          <a:p>
            <a:pPr algn="ctr"/>
            <a:r>
              <a:rPr lang="en-US" sz="2200" dirty="0"/>
              <a:t>Nafisa Jassani, University of Houston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FEAD-6B36-4BF7-B890-C34F8E77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8029"/>
            <a:ext cx="7886700" cy="994172"/>
          </a:xfrm>
        </p:spPr>
        <p:txBody>
          <a:bodyPr/>
          <a:lstStyle/>
          <a:p>
            <a:r>
              <a:rPr lang="en-US" dirty="0"/>
              <a:t>Transactions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01-CC7D-4FF8-93B2-D3A43C25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28" y="1868215"/>
            <a:ext cx="7886700" cy="393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Send Connect Request To Peers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Connect To (Student except self) (Peer 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Self ID of Student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Message of Connect Request</a:t>
            </a:r>
          </a:p>
          <a:p>
            <a:pPr lvl="1"/>
            <a:endParaRPr lang="en-US" dirty="0"/>
          </a:p>
          <a:p>
            <a:pPr marL="214313" indent="-214313"/>
            <a:r>
              <a:rPr lang="en-US" dirty="0"/>
              <a:t>Approve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Peer ID (from who the connection request was sent - Student except self)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Self ID of Student</a:t>
            </a:r>
          </a:p>
          <a:p>
            <a:pPr marL="342900" lvl="1" indent="0">
              <a:buNone/>
            </a:pPr>
            <a:endParaRPr lang="en-US" dirty="0"/>
          </a:p>
          <a:p>
            <a:pPr marL="214313" indent="-214313"/>
            <a:r>
              <a:rPr lang="en-US" dirty="0"/>
              <a:t>Record Skills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(Phase 3)</a:t>
            </a:r>
          </a:p>
          <a:p>
            <a:pPr marL="214313" indent="-214313"/>
            <a:endParaRPr lang="en-US" dirty="0"/>
          </a:p>
          <a:p>
            <a:pPr marL="214313" indent="-21431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3BB0-8BEB-49AC-AA54-2C1232BA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33" y="3022038"/>
            <a:ext cx="7886700" cy="99417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Demo of the Project so far</a:t>
            </a:r>
          </a:p>
        </p:txBody>
      </p:sp>
    </p:spTree>
    <p:extLst>
      <p:ext uri="{BB962C8B-B14F-4D97-AF65-F5344CB8AC3E}">
        <p14:creationId xmlns:p14="http://schemas.microsoft.com/office/powerpoint/2010/main" val="120540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3577-2398-403B-B042-CC3EE0F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843503"/>
            <a:ext cx="8229600" cy="1143000"/>
          </a:xfrm>
        </p:spPr>
        <p:txBody>
          <a:bodyPr/>
          <a:lstStyle/>
          <a:p>
            <a:r>
              <a:rPr lang="en-US" dirty="0"/>
              <a:t>Create Participants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EB349-2D61-4E75-80B1-A49CE5DA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44"/>
          <a:stretch/>
        </p:blipFill>
        <p:spPr>
          <a:xfrm>
            <a:off x="-1" y="1786127"/>
            <a:ext cx="3093245" cy="3432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D021E-15CB-4356-A5D9-6EE027846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26"/>
          <a:stretch/>
        </p:blipFill>
        <p:spPr>
          <a:xfrm>
            <a:off x="3093244" y="1786127"/>
            <a:ext cx="3014663" cy="343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51B88-0E26-48FE-8DBF-EEE56C01B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07" y="1786127"/>
            <a:ext cx="3036093" cy="3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3577-2398-403B-B042-CC3EE0F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6" y="981076"/>
            <a:ext cx="7886700" cy="994172"/>
          </a:xfrm>
        </p:spPr>
        <p:txBody>
          <a:bodyPr/>
          <a:lstStyle/>
          <a:p>
            <a:r>
              <a:rPr lang="en-US" dirty="0"/>
              <a:t>Issue IDs for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7780E-385A-4774-B81D-7BF02325C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0"/>
          <a:stretch/>
        </p:blipFill>
        <p:spPr>
          <a:xfrm>
            <a:off x="657225" y="1875159"/>
            <a:ext cx="3524158" cy="20314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CAC52-8E10-49A0-8069-7E085341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50" y="1875159"/>
            <a:ext cx="3581046" cy="20314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D51A5-E01C-4DD8-B2C0-9BF59DECE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2"/>
          <a:stretch/>
        </p:blipFill>
        <p:spPr>
          <a:xfrm>
            <a:off x="657225" y="4345230"/>
            <a:ext cx="3524158" cy="20452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77893-69C2-4C6C-A951-50B500839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" t="1482"/>
          <a:stretch/>
        </p:blipFill>
        <p:spPr>
          <a:xfrm>
            <a:off x="4805973" y="4324648"/>
            <a:ext cx="3593098" cy="20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7140-3770-4539-AB92-7874504D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Transaction: Institute can Add Specialization for Student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EF4DC8-DF19-4766-9EA7-AAF3B4A8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19" b="14856"/>
          <a:stretch/>
        </p:blipFill>
        <p:spPr>
          <a:xfrm>
            <a:off x="5640935" y="3196858"/>
            <a:ext cx="3367668" cy="16797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372D7-2085-4044-B519-68229629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" y="2434130"/>
            <a:ext cx="4816565" cy="3282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5ED76-4A1E-449C-A24E-19E898268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t="3363" r="89372" b="87892"/>
          <a:stretch/>
        </p:blipFill>
        <p:spPr>
          <a:xfrm>
            <a:off x="6862575" y="3057554"/>
            <a:ext cx="742950" cy="27860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0DC0BC-F1F3-4827-A36C-17D7EADE6964}"/>
              </a:ext>
            </a:extLst>
          </p:cNvPr>
          <p:cNvSpPr/>
          <p:nvPr/>
        </p:nvSpPr>
        <p:spPr>
          <a:xfrm>
            <a:off x="5000625" y="3793540"/>
            <a:ext cx="640310" cy="9357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4094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389-F485-4192-9F24-C78998D9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6" y="1206079"/>
            <a:ext cx="874439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Transaction: Recruiter can verify an applicant and adds transaction that the student has applied to the Recruiter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03770-E643-4324-9D44-69FDA215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06" y="2512770"/>
            <a:ext cx="4713121" cy="316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40596-3CE4-473F-883A-85C90A7D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83" y="3276295"/>
            <a:ext cx="3281720" cy="18645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56A4F-F41A-4913-A95D-77230F18C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83" y="2836067"/>
            <a:ext cx="721519" cy="2286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5BDD13F-CF3B-444B-BDFE-69380758D295}"/>
              </a:ext>
            </a:extLst>
          </p:cNvPr>
          <p:cNvSpPr/>
          <p:nvPr/>
        </p:nvSpPr>
        <p:spPr>
          <a:xfrm>
            <a:off x="4909127" y="3784402"/>
            <a:ext cx="749556" cy="1017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137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4341-6423-4EC9-956C-3E1BC0DF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Transaction: Recruiter can register experience certificate for an employee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964B-E3EE-469E-847B-687378D1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12" y="2628899"/>
            <a:ext cx="3446859" cy="27958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D7591-D375-4994-81EF-440EC26D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5" y="2526115"/>
            <a:ext cx="4850606" cy="3257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805047-2FDD-4F2C-B022-17609D27F731}"/>
              </a:ext>
            </a:extLst>
          </p:cNvPr>
          <p:cNvSpPr/>
          <p:nvPr/>
        </p:nvSpPr>
        <p:spPr>
          <a:xfrm>
            <a:off x="5068491" y="3855244"/>
            <a:ext cx="510778" cy="109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13967F-A701-4F1A-A0E5-11006CA6E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83" y="2400299"/>
            <a:ext cx="72151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21D4-1F08-434B-8384-BACBB28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Transaction: Student can send connect request to another Student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C560F-45DB-4C11-B7B2-7E15B741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551" y="3429000"/>
            <a:ext cx="3937133" cy="19851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CE25F-26EE-4F0D-A63F-230550DA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" y="2665475"/>
            <a:ext cx="4724705" cy="3207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CAA3B-A87C-44AF-A7FF-7CBE6184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25" y="3319462"/>
            <a:ext cx="942975" cy="2190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E91576B-60BE-4B74-8CD2-3E8B0BEAFEB2}"/>
              </a:ext>
            </a:extLst>
          </p:cNvPr>
          <p:cNvSpPr/>
          <p:nvPr/>
        </p:nvSpPr>
        <p:spPr>
          <a:xfrm>
            <a:off x="4753367" y="4345230"/>
            <a:ext cx="378184" cy="1527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9AF5-E8EE-4033-BD79-454D3482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32155"/>
            <a:ext cx="8856890" cy="1303020"/>
          </a:xfrm>
        </p:spPr>
        <p:txBody>
          <a:bodyPr>
            <a:normAutofit/>
          </a:bodyPr>
          <a:lstStyle/>
          <a:p>
            <a:r>
              <a:rPr lang="en-US" sz="2775" dirty="0"/>
              <a:t>Transaction: Student can Approve the request sent by another Student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EA83B-BF3E-40D5-BD0B-BEEF0C94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" y="2360065"/>
            <a:ext cx="4886560" cy="3512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92479-3B56-4D10-A756-6321BF0B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56" y="2360065"/>
            <a:ext cx="3730444" cy="17186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052DA-0DF5-4C18-AAFB-53D34FE18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50" y="2207360"/>
            <a:ext cx="9334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1532D-9EAD-45B3-982D-5228B6534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38" y="4803345"/>
            <a:ext cx="3213279" cy="4590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C32D2-7A3A-4E0D-AE71-85131FD0D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165" y="4622370"/>
            <a:ext cx="885825" cy="1809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288012-F591-431B-967F-370420F816DB}"/>
              </a:ext>
            </a:extLst>
          </p:cNvPr>
          <p:cNvSpPr/>
          <p:nvPr/>
        </p:nvSpPr>
        <p:spPr>
          <a:xfrm>
            <a:off x="5030115" y="3219399"/>
            <a:ext cx="383441" cy="209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8C2AE6-557C-418B-8E42-3F90C08E4E45}"/>
              </a:ext>
            </a:extLst>
          </p:cNvPr>
          <p:cNvSpPr/>
          <p:nvPr/>
        </p:nvSpPr>
        <p:spPr>
          <a:xfrm>
            <a:off x="5030115" y="4945975"/>
            <a:ext cx="610820" cy="1737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E471-50A0-49C1-85C7-6C57B935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242A-A5DB-4BAC-A8A4-39191DE9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add skills and proof of work (link to </a:t>
            </a:r>
            <a:r>
              <a:rPr lang="en-US" dirty="0" err="1"/>
              <a:t>github</a:t>
            </a:r>
            <a:r>
              <a:rPr lang="en-US" dirty="0"/>
              <a:t>, hosted project, etc.) to their profile</a:t>
            </a:r>
          </a:p>
          <a:p>
            <a:r>
              <a:rPr lang="en-US" dirty="0"/>
              <a:t>Students can request their peers to endorse their skills</a:t>
            </a:r>
          </a:p>
          <a:p>
            <a:r>
              <a:rPr lang="en-US" dirty="0"/>
              <a:t>Students can endorse skills of their peers</a:t>
            </a:r>
          </a:p>
          <a:p>
            <a:r>
              <a:rPr lang="en-US" dirty="0"/>
              <a:t>Recruiter can view full profile of the student who has applied to their company.</a:t>
            </a:r>
          </a:p>
        </p:txBody>
      </p:sp>
    </p:spTree>
    <p:extLst>
      <p:ext uri="{BB962C8B-B14F-4D97-AF65-F5344CB8AC3E}">
        <p14:creationId xmlns:p14="http://schemas.microsoft.com/office/powerpoint/2010/main" val="8854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169-B5C0-4CAB-8DD8-B8F92BA8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C106-5E39-4D5B-816E-365DA4FF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add false skills, false courses and false experience certificates in their resumes when applying for jobs. They also present false degrees and false experience certificates.</a:t>
            </a:r>
          </a:p>
          <a:p>
            <a:r>
              <a:rPr lang="en-US" dirty="0"/>
              <a:t>Background check costs a lot to the companies to verify the students’ qualifications.</a:t>
            </a:r>
          </a:p>
          <a:p>
            <a:r>
              <a:rPr lang="en-US" dirty="0"/>
              <a:t>Recruiters may have to spend a lot of time verifying the skills (by asking for projects and then verifying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75AF-4FBD-499D-BAB1-46675B1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4E5A-B5BD-4A14-A00F-F49660A1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Educational Institutions (Physical / Course sites like Coursera) can write transactions recording the completion of a course by a student.</a:t>
            </a:r>
          </a:p>
          <a:p>
            <a:r>
              <a:rPr lang="en-US" dirty="0"/>
              <a:t>Recruiters can verify the courses completed by an applicant (by knowing his/her public key).</a:t>
            </a:r>
          </a:p>
          <a:p>
            <a:r>
              <a:rPr lang="en-US" dirty="0"/>
              <a:t>Recruiters can write transactions recording the experience attained by an employee.</a:t>
            </a:r>
          </a:p>
          <a:p>
            <a:r>
              <a:rPr lang="en-US" dirty="0"/>
              <a:t>Students can send requests to peers to endorse their skills.</a:t>
            </a:r>
          </a:p>
          <a:p>
            <a:r>
              <a:rPr lang="en-US" dirty="0"/>
              <a:t>Students can endorse the peers who have send endorse requests.</a:t>
            </a:r>
          </a:p>
        </p:txBody>
      </p:sp>
    </p:spTree>
    <p:extLst>
      <p:ext uri="{BB962C8B-B14F-4D97-AF65-F5344CB8AC3E}">
        <p14:creationId xmlns:p14="http://schemas.microsoft.com/office/powerpoint/2010/main" val="35857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9452-7C56-4B20-B8D7-CA411B0A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9D66-3EB2-488C-BB60-8CE3BF46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qualification record cannot be forged, since blockchain provides integrity of transactions.</a:t>
            </a:r>
          </a:p>
          <a:p>
            <a:r>
              <a:rPr lang="en-US" dirty="0"/>
              <a:t>Blockchain has a fixed timestamp which cannot be changed and thus the sequential qualification record of a student can be accessible.</a:t>
            </a:r>
          </a:p>
          <a:p>
            <a:r>
              <a:rPr lang="en-US" dirty="0"/>
              <a:t>Blockchain is decentralized, thus enabling Institutions, Recruiters and Students from around the globe can participate and at no (or least) costs.</a:t>
            </a:r>
          </a:p>
          <a:p>
            <a:r>
              <a:rPr lang="en-US" dirty="0"/>
              <a:t>Blockchain records can be accessed by any participant satisfying the Access Control Rules.</a:t>
            </a:r>
          </a:p>
        </p:txBody>
      </p:sp>
    </p:spTree>
    <p:extLst>
      <p:ext uri="{BB962C8B-B14F-4D97-AF65-F5344CB8AC3E}">
        <p14:creationId xmlns:p14="http://schemas.microsoft.com/office/powerpoint/2010/main" val="142919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01F2-B027-4103-A1A9-5020282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4" y="1420221"/>
            <a:ext cx="8094191" cy="40840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Project Phases</a:t>
            </a:r>
            <a:br>
              <a:rPr lang="en-US" dirty="0"/>
            </a:br>
            <a:br>
              <a:rPr lang="en-US" dirty="0"/>
            </a:br>
            <a:r>
              <a:rPr lang="en-US" sz="29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 1: Educational Institution registers the course completion  to qualification of student, Recruiter verifies the Students qualifications, Recruiter issues Experience Certificate for qualification of Employee</a:t>
            </a:r>
            <a:br>
              <a:rPr lang="en-US" sz="29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br>
              <a:rPr lang="en-US" sz="29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Phase2: Student can send connect request to other students(Peers), Student can approve requests send by other students(Peers).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52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EB2-F07C-47BA-833A-D08688CA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35" y="985720"/>
            <a:ext cx="8229600" cy="1143000"/>
          </a:xfrm>
        </p:spPr>
        <p:txBody>
          <a:bodyPr/>
          <a:lstStyle/>
          <a:p>
            <a:r>
              <a:rPr lang="en-US" dirty="0"/>
              <a:t>Solution Architecture: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6258-C642-466E-903E-E7344BA2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19" y="1982495"/>
            <a:ext cx="7976032" cy="35074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Assets: Assets are tangible or intangible goods, services, or property, and are stored in registries.</a:t>
            </a:r>
          </a:p>
          <a:p>
            <a:r>
              <a:rPr lang="en-US" dirty="0"/>
              <a:t>Participants: Participants are members of a business network. They may own assets and submit transactions.</a:t>
            </a:r>
          </a:p>
          <a:p>
            <a:r>
              <a:rPr lang="en-US" dirty="0"/>
              <a:t>Transactions: Transactions are the mechanism by which participants interact with assets.</a:t>
            </a:r>
          </a:p>
          <a:p>
            <a:r>
              <a:rPr lang="en-US" dirty="0"/>
              <a:t>Access Control: Access control rules allow fine-grained control over what participants have access to what assets in the business network and under what conditions. </a:t>
            </a:r>
          </a:p>
          <a:p>
            <a:r>
              <a:rPr lang="en-US" dirty="0"/>
              <a:t>Identities and ID cards: ID cards simplify the process of connecting to a business network, and extend the concept of an identity outside the business network.</a:t>
            </a:r>
          </a:p>
        </p:txBody>
      </p:sp>
    </p:spTree>
    <p:extLst>
      <p:ext uri="{BB962C8B-B14F-4D97-AF65-F5344CB8AC3E}">
        <p14:creationId xmlns:p14="http://schemas.microsoft.com/office/powerpoint/2010/main" val="246669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83D4-1E39-4426-8035-CD77C912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8425"/>
            <a:ext cx="8229600" cy="1143000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8DE74D-5E1A-4414-B308-2001B0090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79022"/>
              </p:ext>
            </p:extLst>
          </p:nvPr>
        </p:nvGraphicFramePr>
        <p:xfrm>
          <a:off x="457200" y="2207360"/>
          <a:ext cx="8229600" cy="41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035770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052936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72201679"/>
                    </a:ext>
                  </a:extLst>
                </a:gridCol>
              </a:tblGrid>
              <a:tr h="43192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Admin Users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Non-Admin User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3407619"/>
                  </a:ext>
                </a:extLst>
              </a:tr>
              <a:tr h="440987">
                <a:tc>
                  <a:txBody>
                    <a:bodyPr/>
                    <a:lstStyle/>
                    <a:p>
                      <a:r>
                        <a:rPr lang="en-US" sz="1600" b="1" dirty="0"/>
                        <a:t>Educational Institution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Recruiter/ Employer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Student/ Applicant/ Employee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318947"/>
                  </a:ext>
                </a:extLst>
              </a:tr>
              <a:tr h="1472357">
                <a:tc>
                  <a:txBody>
                    <a:bodyPr/>
                    <a:lstStyle/>
                    <a:p>
                      <a:r>
                        <a:rPr lang="en-US" sz="1600" dirty="0"/>
                        <a:t>Properties: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Email (Primary Key)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Email (Primary Key)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Email (Primary Key)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Student Qualification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Peers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Pending Requests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Applied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3335096"/>
                  </a:ext>
                </a:extLst>
              </a:tr>
              <a:tr h="1472357">
                <a:tc>
                  <a:txBody>
                    <a:bodyPr/>
                    <a:lstStyle/>
                    <a:p>
                      <a:r>
                        <a:rPr lang="en-US" sz="1600" dirty="0"/>
                        <a:t>Functions: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Record Specialization for Student</a:t>
                      </a:r>
                    </a:p>
                    <a:p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Verify Applicant’s qualifications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Record Experience Certificate for Employee</a:t>
                      </a:r>
                    </a:p>
                    <a:p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Send Connect Request To Peers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Approve Request to Connect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Skills (in progress)</a:t>
                      </a:r>
                    </a:p>
                    <a:p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6868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8D11-61F6-4DA1-A298-E13F3AE7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A1828C-991A-43BB-BFFE-9BD7F551E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942000"/>
              </p:ext>
            </p:extLst>
          </p:nvPr>
        </p:nvGraphicFramePr>
        <p:xfrm>
          <a:off x="457200" y="2742009"/>
          <a:ext cx="8229600" cy="145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247371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94862087"/>
                    </a:ext>
                  </a:extLst>
                </a:gridCol>
              </a:tblGrid>
              <a:tr h="526167">
                <a:tc>
                  <a:txBody>
                    <a:bodyPr/>
                    <a:lstStyle/>
                    <a:p>
                      <a:r>
                        <a:rPr lang="en-US" sz="1600" dirty="0"/>
                        <a:t>Student Qualification</a:t>
                      </a:r>
                    </a:p>
                  </a:txBody>
                  <a:tcPr marL="71562" marR="71562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Skills </a:t>
                      </a:r>
                    </a:p>
                  </a:txBody>
                  <a:tcPr marL="71562" marR="71562" marT="34290" marB="34290"/>
                </a:tc>
                <a:extLst>
                  <a:ext uri="{0D108BD9-81ED-4DB2-BD59-A6C34878D82A}">
                    <a16:rowId xmlns:a16="http://schemas.microsoft.com/office/drawing/2014/main" val="2579527278"/>
                  </a:ext>
                </a:extLst>
              </a:tr>
              <a:tr h="9243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Courses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Experience Certificate</a:t>
                      </a:r>
                    </a:p>
                  </a:txBody>
                  <a:tcPr marL="71562" marR="71562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(Phase 3)</a:t>
                      </a:r>
                    </a:p>
                  </a:txBody>
                  <a:tcPr marL="71562" marR="71562" marT="34290" marB="34290"/>
                </a:tc>
                <a:extLst>
                  <a:ext uri="{0D108BD9-81ED-4DB2-BD59-A6C34878D82A}">
                    <a16:rowId xmlns:a16="http://schemas.microsoft.com/office/drawing/2014/main" val="416938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5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FEAD-6B36-4BF7-B890-C34F8E77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8029"/>
            <a:ext cx="7886700" cy="994172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801-CC7D-4FF8-93B2-D3A43C25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28" y="1868215"/>
            <a:ext cx="7886700" cy="393293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Record Specialization for Student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Course Title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Mode of Instruction – ONLINE / FACE TO 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Course Level – Graduate / Undergraduate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Provider Educational Institution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Student completed the course</a:t>
            </a:r>
          </a:p>
          <a:p>
            <a:pPr lvl="1"/>
            <a:endParaRPr lang="en-US" dirty="0"/>
          </a:p>
          <a:p>
            <a:pPr marL="214313" indent="-214313"/>
            <a:r>
              <a:rPr lang="en-US" dirty="0"/>
              <a:t>Verify Applicant’s qualifications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Candidate (Employee/Student)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Applied to (Self Id of the Recruiter)</a:t>
            </a:r>
          </a:p>
          <a:p>
            <a:pPr marL="342900" lvl="1" indent="0">
              <a:buNone/>
            </a:pPr>
            <a:endParaRPr lang="en-US" dirty="0"/>
          </a:p>
          <a:p>
            <a:pPr marL="214313" indent="-214313"/>
            <a:r>
              <a:rPr lang="en-US" dirty="0"/>
              <a:t>Record Experience Certificate for Employee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Certificate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Years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Candidate (Employee/Student)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Applied to (Self Id of the Recruiter)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214313" indent="-214313"/>
            <a:endParaRPr lang="en-US" dirty="0"/>
          </a:p>
          <a:p>
            <a:pPr marL="214313" indent="-21431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691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Blockchain Application for Education</vt:lpstr>
      <vt:lpstr>Problem Statement</vt:lpstr>
      <vt:lpstr>Proposed Solution</vt:lpstr>
      <vt:lpstr>Why Blockchain?</vt:lpstr>
      <vt:lpstr>Project Phases  Phase 1: Educational Institution registers the course completion  to qualification of student, Recruiter verifies the Students qualifications, Recruiter issues Experience Certificate for qualification of Employee  Phase2: Student can send connect request to other students(Peers), Student can approve requests send by other students(Peers). </vt:lpstr>
      <vt:lpstr>Solution Architecture: Overview</vt:lpstr>
      <vt:lpstr>Participants</vt:lpstr>
      <vt:lpstr>Assets</vt:lpstr>
      <vt:lpstr>Transactions</vt:lpstr>
      <vt:lpstr>Transactions (continued..)</vt:lpstr>
      <vt:lpstr>Demo of the Project so far</vt:lpstr>
      <vt:lpstr>Create Participants</vt:lpstr>
      <vt:lpstr>Issue IDs for Participants</vt:lpstr>
      <vt:lpstr>Transaction: Institute can Add Specialization for Student</vt:lpstr>
      <vt:lpstr>Transaction: Recruiter can verify an applicant and adds transaction that the student has applied to the Recruiter</vt:lpstr>
      <vt:lpstr>Transaction: Recruiter can register experience certificate for an employee </vt:lpstr>
      <vt:lpstr>Transaction: Student can send connect request to another Student</vt:lpstr>
      <vt:lpstr>Transaction: Student can Approve the request sent by another Student</vt:lpstr>
      <vt:lpstr>Plan for Phase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Nafisa Jassani</cp:lastModifiedBy>
  <cp:revision>32</cp:revision>
  <dcterms:created xsi:type="dcterms:W3CDTF">2013-08-21T19:17:07Z</dcterms:created>
  <dcterms:modified xsi:type="dcterms:W3CDTF">2017-10-06T18:58:51Z</dcterms:modified>
</cp:coreProperties>
</file>