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5" r:id="rId4"/>
    <p:sldId id="262" r:id="rId5"/>
    <p:sldId id="263" r:id="rId6"/>
    <p:sldId id="264" r:id="rId7"/>
    <p:sldId id="266" r:id="rId8"/>
    <p:sldId id="269" r:id="rId9"/>
    <p:sldId id="270" r:id="rId10"/>
    <p:sldId id="271"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497935"/>
            <a:ext cx="7772400" cy="859205"/>
          </a:xfrm>
          <a:effectLst>
            <a:outerShdw blurRad="50800" dist="38100" dir="2700000" algn="tl" rotWithShape="0">
              <a:prstClr val="black">
                <a:alpha val="40000"/>
              </a:prstClr>
            </a:outerShdw>
          </a:effectLst>
        </p:spPr>
        <p:txBody>
          <a:bodyPr>
            <a:normAutofit/>
          </a:bodyPr>
          <a:lstStyle>
            <a:lvl1pPr algn="l">
              <a:defRPr sz="3600">
                <a:solidFill>
                  <a:srgbClr val="FFC000"/>
                </a:solidFill>
              </a:defRPr>
            </a:lvl1pPr>
          </a:lstStyle>
          <a:p>
            <a:r>
              <a:rPr lang="en-US" dirty="0"/>
              <a:t>Click to edit Master title style</a:t>
            </a:r>
          </a:p>
        </p:txBody>
      </p:sp>
      <p:sp>
        <p:nvSpPr>
          <p:cNvPr id="3" name="Subtitle 2"/>
          <p:cNvSpPr>
            <a:spLocks noGrp="1"/>
          </p:cNvSpPr>
          <p:nvPr>
            <p:ph type="subTitle" idx="1"/>
          </p:nvPr>
        </p:nvSpPr>
        <p:spPr>
          <a:xfrm>
            <a:off x="448965" y="5261460"/>
            <a:ext cx="6400800" cy="835455"/>
          </a:xfrm>
        </p:spPr>
        <p:txBody>
          <a:bodyPr>
            <a:normAutofit/>
          </a:bodyPr>
          <a:lstStyle>
            <a:lvl1pPr marL="0" indent="0" algn="l">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130"/>
            <a:ext cx="8229600" cy="1143000"/>
          </a:xfrm>
        </p:spPr>
        <p:txBody>
          <a:bodyPr>
            <a:normAutofit/>
          </a:bodyPr>
          <a:lstStyle>
            <a:lvl1pPr algn="l">
              <a:defRPr sz="3600">
                <a:solidFill>
                  <a:srgbClr val="FFC000"/>
                </a:solidFill>
              </a:defRPr>
            </a:lvl1pPr>
          </a:lstStyle>
          <a:p>
            <a:r>
              <a:rPr lang="en-US" dirty="0"/>
              <a:t>Click to edit Master title style</a:t>
            </a:r>
          </a:p>
        </p:txBody>
      </p:sp>
      <p:sp>
        <p:nvSpPr>
          <p:cNvPr id="3" name="Content Placeholder 2"/>
          <p:cNvSpPr>
            <a:spLocks noGrp="1"/>
          </p:cNvSpPr>
          <p:nvPr>
            <p:ph idx="1"/>
          </p:nvPr>
        </p:nvSpPr>
        <p:spPr>
          <a:xfrm>
            <a:off x="457200" y="251277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1544" y="374900"/>
            <a:ext cx="7016195" cy="1143000"/>
          </a:xfrm>
        </p:spPr>
        <p:txBody>
          <a:bodyPr>
            <a:normAutofit/>
          </a:bodyPr>
          <a:lstStyle>
            <a:lvl1pPr algn="l">
              <a:defRPr sz="3600">
                <a:solidFill>
                  <a:srgbClr val="FFC000"/>
                </a:solidFill>
              </a:defRPr>
            </a:lvl1pPr>
          </a:lstStyle>
          <a:p>
            <a:r>
              <a:rPr lang="en-US" dirty="0"/>
              <a:t>Click to edit Master title style</a:t>
            </a:r>
          </a:p>
        </p:txBody>
      </p:sp>
      <p:sp>
        <p:nvSpPr>
          <p:cNvPr id="3" name="Content Placeholder 2"/>
          <p:cNvSpPr>
            <a:spLocks noGrp="1"/>
          </p:cNvSpPr>
          <p:nvPr>
            <p:ph idx="1"/>
          </p:nvPr>
        </p:nvSpPr>
        <p:spPr>
          <a:xfrm>
            <a:off x="1831545" y="1544098"/>
            <a:ext cx="7016195" cy="4275740"/>
          </a:xfrm>
        </p:spPr>
        <p:txBody>
          <a:bodyPr/>
          <a:lstStyle>
            <a:lvl1pPr>
              <a:defRPr sz="2800">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17065"/>
            <a:ext cx="8229600" cy="1143000"/>
          </a:xfrm>
        </p:spPr>
        <p:txBody>
          <a:bodyPr>
            <a:normAutofit/>
          </a:bodyPr>
          <a:lstStyle>
            <a:lvl1pPr algn="l">
              <a:defRPr sz="3600">
                <a:solidFill>
                  <a:srgbClr val="FFC000"/>
                </a:solidFill>
              </a:defRPr>
            </a:lvl1pPr>
          </a:lstStyle>
          <a:p>
            <a:r>
              <a:rPr lang="en-US" dirty="0"/>
              <a:t>Click to edit Master title style</a:t>
            </a:r>
          </a:p>
        </p:txBody>
      </p:sp>
      <p:sp>
        <p:nvSpPr>
          <p:cNvPr id="3" name="Text Placeholder 2"/>
          <p:cNvSpPr>
            <a:spLocks noGrp="1"/>
          </p:cNvSpPr>
          <p:nvPr>
            <p:ph type="body" idx="1"/>
          </p:nvPr>
        </p:nvSpPr>
        <p:spPr>
          <a:xfrm>
            <a:off x="448965" y="234102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97088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34102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97088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Blockchain Application for Education</a:t>
            </a:r>
          </a:p>
        </p:txBody>
      </p:sp>
      <p:sp>
        <p:nvSpPr>
          <p:cNvPr id="3" name="Subtitle 2"/>
          <p:cNvSpPr>
            <a:spLocks noGrp="1"/>
          </p:cNvSpPr>
          <p:nvPr>
            <p:ph type="subTitle" idx="1"/>
          </p:nvPr>
        </p:nvSpPr>
        <p:spPr>
          <a:xfrm>
            <a:off x="448965" y="5261460"/>
            <a:ext cx="8246070" cy="835455"/>
          </a:xfrm>
        </p:spPr>
        <p:txBody>
          <a:bodyPr>
            <a:normAutofit fontScale="92500" lnSpcReduction="10000"/>
          </a:bodyPr>
          <a:lstStyle/>
          <a:p>
            <a:pPr algn="ctr"/>
            <a:r>
              <a:rPr lang="en-US" dirty="0"/>
              <a:t>Masters Thesis Proposal </a:t>
            </a:r>
          </a:p>
          <a:p>
            <a:pPr algn="ctr"/>
            <a:r>
              <a:rPr lang="en-US" sz="2200" dirty="0"/>
              <a:t>Nafisa Jassani, University of Houston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341-6423-4EC9-956C-3E1BC0DFE4FD}"/>
              </a:ext>
            </a:extLst>
          </p:cNvPr>
          <p:cNvSpPr>
            <a:spLocks noGrp="1"/>
          </p:cNvSpPr>
          <p:nvPr>
            <p:ph type="title"/>
          </p:nvPr>
        </p:nvSpPr>
        <p:spPr/>
        <p:txBody>
          <a:bodyPr>
            <a:normAutofit fontScale="90000"/>
          </a:bodyPr>
          <a:lstStyle/>
          <a:p>
            <a:r>
              <a:rPr lang="en-US" dirty="0"/>
              <a:t>Transaction: Student can Endorse Skills of their Peers</a:t>
            </a:r>
          </a:p>
        </p:txBody>
      </p:sp>
      <p:sp>
        <p:nvSpPr>
          <p:cNvPr id="8" name="Arrow: Right 7">
            <a:extLst>
              <a:ext uri="{FF2B5EF4-FFF2-40B4-BE49-F238E27FC236}">
                <a16:creationId xmlns:a16="http://schemas.microsoft.com/office/drawing/2014/main" id="{C4805047-2FDD-4F2C-B022-17609D27F731}"/>
              </a:ext>
            </a:extLst>
          </p:cNvPr>
          <p:cNvSpPr/>
          <p:nvPr/>
        </p:nvSpPr>
        <p:spPr>
          <a:xfrm>
            <a:off x="5007938" y="3026720"/>
            <a:ext cx="510778" cy="109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3" name="Picture 2">
            <a:extLst>
              <a:ext uri="{FF2B5EF4-FFF2-40B4-BE49-F238E27FC236}">
                <a16:creationId xmlns:a16="http://schemas.microsoft.com/office/drawing/2014/main" id="{8CD94EE0-46CC-4A85-A7BB-345505D04531}"/>
              </a:ext>
            </a:extLst>
          </p:cNvPr>
          <p:cNvPicPr>
            <a:picLocks noChangeAspect="1"/>
          </p:cNvPicPr>
          <p:nvPr/>
        </p:nvPicPr>
        <p:blipFill>
          <a:blip r:embed="rId2"/>
          <a:stretch>
            <a:fillRect/>
          </a:stretch>
        </p:blipFill>
        <p:spPr>
          <a:xfrm>
            <a:off x="291537" y="2514599"/>
            <a:ext cx="4776954" cy="3430373"/>
          </a:xfrm>
          <a:prstGeom prst="rect">
            <a:avLst/>
          </a:prstGeom>
        </p:spPr>
      </p:pic>
      <p:pic>
        <p:nvPicPr>
          <p:cNvPr id="4" name="Picture 3">
            <a:extLst>
              <a:ext uri="{FF2B5EF4-FFF2-40B4-BE49-F238E27FC236}">
                <a16:creationId xmlns:a16="http://schemas.microsoft.com/office/drawing/2014/main" id="{949CD7F6-ECC8-42BA-A398-D22C123ED932}"/>
              </a:ext>
            </a:extLst>
          </p:cNvPr>
          <p:cNvPicPr>
            <a:picLocks noChangeAspect="1"/>
          </p:cNvPicPr>
          <p:nvPr/>
        </p:nvPicPr>
        <p:blipFill>
          <a:blip r:embed="rId3"/>
          <a:stretch>
            <a:fillRect/>
          </a:stretch>
        </p:blipFill>
        <p:spPr>
          <a:xfrm>
            <a:off x="5518716" y="2514599"/>
            <a:ext cx="3549757" cy="1181101"/>
          </a:xfrm>
          <a:prstGeom prst="rect">
            <a:avLst/>
          </a:prstGeom>
        </p:spPr>
      </p:pic>
      <p:pic>
        <p:nvPicPr>
          <p:cNvPr id="6" name="Picture 5">
            <a:extLst>
              <a:ext uri="{FF2B5EF4-FFF2-40B4-BE49-F238E27FC236}">
                <a16:creationId xmlns:a16="http://schemas.microsoft.com/office/drawing/2014/main" id="{CF69B9A9-A7BD-4940-B255-263E50AF7466}"/>
              </a:ext>
            </a:extLst>
          </p:cNvPr>
          <p:cNvPicPr>
            <a:picLocks noChangeAspect="1"/>
          </p:cNvPicPr>
          <p:nvPr/>
        </p:nvPicPr>
        <p:blipFill>
          <a:blip r:embed="rId4"/>
          <a:stretch>
            <a:fillRect/>
          </a:stretch>
        </p:blipFill>
        <p:spPr>
          <a:xfrm>
            <a:off x="7053990" y="2360065"/>
            <a:ext cx="266700" cy="266700"/>
          </a:xfrm>
          <a:prstGeom prst="rect">
            <a:avLst/>
          </a:prstGeom>
        </p:spPr>
      </p:pic>
      <p:pic>
        <p:nvPicPr>
          <p:cNvPr id="10" name="Picture 9">
            <a:extLst>
              <a:ext uri="{FF2B5EF4-FFF2-40B4-BE49-F238E27FC236}">
                <a16:creationId xmlns:a16="http://schemas.microsoft.com/office/drawing/2014/main" id="{9172504C-ED00-460E-B00D-2358790CA0E2}"/>
              </a:ext>
            </a:extLst>
          </p:cNvPr>
          <p:cNvPicPr>
            <a:picLocks noChangeAspect="1"/>
          </p:cNvPicPr>
          <p:nvPr/>
        </p:nvPicPr>
        <p:blipFill>
          <a:blip r:embed="rId5"/>
          <a:stretch>
            <a:fillRect/>
          </a:stretch>
        </p:blipFill>
        <p:spPr>
          <a:xfrm>
            <a:off x="5518715" y="3937784"/>
            <a:ext cx="3549757" cy="2693535"/>
          </a:xfrm>
          <a:prstGeom prst="rect">
            <a:avLst/>
          </a:prstGeom>
        </p:spPr>
      </p:pic>
      <p:sp>
        <p:nvSpPr>
          <p:cNvPr id="11" name="Arrow: Right 10">
            <a:extLst>
              <a:ext uri="{FF2B5EF4-FFF2-40B4-BE49-F238E27FC236}">
                <a16:creationId xmlns:a16="http://schemas.microsoft.com/office/drawing/2014/main" id="{03A8E15F-5939-4E60-BDDF-1BD73FF874B8}"/>
              </a:ext>
            </a:extLst>
          </p:cNvPr>
          <p:cNvSpPr/>
          <p:nvPr/>
        </p:nvSpPr>
        <p:spPr>
          <a:xfrm>
            <a:off x="5030115" y="4693807"/>
            <a:ext cx="510778" cy="109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2" name="Picture 11">
            <a:extLst>
              <a:ext uri="{FF2B5EF4-FFF2-40B4-BE49-F238E27FC236}">
                <a16:creationId xmlns:a16="http://schemas.microsoft.com/office/drawing/2014/main" id="{081AF5BC-E200-4C16-AA45-4366EA73533E}"/>
              </a:ext>
            </a:extLst>
          </p:cNvPr>
          <p:cNvPicPr>
            <a:picLocks noChangeAspect="1"/>
          </p:cNvPicPr>
          <p:nvPr/>
        </p:nvPicPr>
        <p:blipFill>
          <a:blip r:embed="rId6"/>
          <a:stretch>
            <a:fillRect/>
          </a:stretch>
        </p:blipFill>
        <p:spPr>
          <a:xfrm>
            <a:off x="7082565" y="3792170"/>
            <a:ext cx="238125" cy="247650"/>
          </a:xfrm>
          <a:prstGeom prst="rect">
            <a:avLst/>
          </a:prstGeom>
        </p:spPr>
      </p:pic>
    </p:spTree>
    <p:extLst>
      <p:ext uri="{BB962C8B-B14F-4D97-AF65-F5344CB8AC3E}">
        <p14:creationId xmlns:p14="http://schemas.microsoft.com/office/powerpoint/2010/main" val="246736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E471-50A0-49C1-85C7-6C57B93524F0}"/>
              </a:ext>
            </a:extLst>
          </p:cNvPr>
          <p:cNvSpPr>
            <a:spLocks noGrp="1"/>
          </p:cNvSpPr>
          <p:nvPr>
            <p:ph type="title"/>
          </p:nvPr>
        </p:nvSpPr>
        <p:spPr/>
        <p:txBody>
          <a:bodyPr/>
          <a:lstStyle/>
          <a:p>
            <a:r>
              <a:rPr lang="en-US" dirty="0"/>
              <a:t>Plan for Phase 4</a:t>
            </a:r>
          </a:p>
        </p:txBody>
      </p:sp>
      <p:sp>
        <p:nvSpPr>
          <p:cNvPr id="3" name="Content Placeholder 2">
            <a:extLst>
              <a:ext uri="{FF2B5EF4-FFF2-40B4-BE49-F238E27FC236}">
                <a16:creationId xmlns:a16="http://schemas.microsoft.com/office/drawing/2014/main" id="{7D3F242A-A5DB-4BAC-A8A4-39191DE91185}"/>
              </a:ext>
            </a:extLst>
          </p:cNvPr>
          <p:cNvSpPr>
            <a:spLocks noGrp="1"/>
          </p:cNvSpPr>
          <p:nvPr>
            <p:ph idx="1"/>
          </p:nvPr>
        </p:nvSpPr>
        <p:spPr/>
        <p:txBody>
          <a:bodyPr/>
          <a:lstStyle/>
          <a:p>
            <a:r>
              <a:rPr lang="en-US" dirty="0"/>
              <a:t>What are the various APIs available for developing blockchain applications?</a:t>
            </a:r>
          </a:p>
          <a:p>
            <a:pPr marL="0" indent="0">
              <a:buNone/>
            </a:pPr>
            <a:endParaRPr lang="en-US" dirty="0"/>
          </a:p>
          <a:p>
            <a:r>
              <a:rPr lang="en-US" dirty="0"/>
              <a:t>Research on Why </a:t>
            </a:r>
            <a:r>
              <a:rPr lang="en-US" dirty="0" err="1"/>
              <a:t>Hyperledger</a:t>
            </a:r>
            <a:r>
              <a:rPr lang="en-US" dirty="0"/>
              <a:t> Composer is fit for this project?</a:t>
            </a:r>
          </a:p>
        </p:txBody>
      </p:sp>
    </p:spTree>
    <p:extLst>
      <p:ext uri="{BB962C8B-B14F-4D97-AF65-F5344CB8AC3E}">
        <p14:creationId xmlns:p14="http://schemas.microsoft.com/office/powerpoint/2010/main" val="88540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01F2-B027-4103-A1A9-5020282A17F7}"/>
              </a:ext>
            </a:extLst>
          </p:cNvPr>
          <p:cNvSpPr>
            <a:spLocks noGrp="1"/>
          </p:cNvSpPr>
          <p:nvPr>
            <p:ph type="title"/>
          </p:nvPr>
        </p:nvSpPr>
        <p:spPr>
          <a:xfrm>
            <a:off x="481084" y="1420221"/>
            <a:ext cx="8094191" cy="4084093"/>
          </a:xfrm>
        </p:spPr>
        <p:txBody>
          <a:bodyPr>
            <a:normAutofit fontScale="90000"/>
          </a:bodyPr>
          <a:lstStyle/>
          <a:p>
            <a:pPr algn="ctr"/>
            <a:r>
              <a:rPr lang="en-US" sz="4000" dirty="0">
                <a:solidFill>
                  <a:srgbClr val="FFC000"/>
                </a:solidFill>
              </a:rPr>
              <a:t>Project Phases</a:t>
            </a:r>
            <a:br>
              <a:rPr lang="en-US" dirty="0"/>
            </a:br>
            <a:r>
              <a:rPr lang="en-US" dirty="0">
                <a:solidFill>
                  <a:schemeClr val="bg1"/>
                </a:solidFill>
              </a:rPr>
              <a:t>Previous</a:t>
            </a:r>
            <a:r>
              <a:rPr lang="en-US" dirty="0"/>
              <a:t> </a:t>
            </a:r>
            <a:r>
              <a:rPr lang="en-US" dirty="0">
                <a:solidFill>
                  <a:schemeClr val="bg1"/>
                </a:solidFill>
              </a:rPr>
              <a:t>Completed </a:t>
            </a:r>
            <a:br>
              <a:rPr lang="en-US" dirty="0"/>
            </a:br>
            <a:r>
              <a:rPr lang="en-US" sz="2900" dirty="0">
                <a:solidFill>
                  <a:schemeClr val="bg1"/>
                </a:solidFill>
                <a:latin typeface="+mn-lt"/>
                <a:ea typeface="+mn-ea"/>
                <a:cs typeface="+mn-cs"/>
              </a:rPr>
              <a:t>Phase 1: Educational Institution registers the course completion  to qualification of student, Recruiter verifies the Students qualifications, Recruiter issues Experience Certificate for qualification of Employee</a:t>
            </a:r>
            <a:br>
              <a:rPr lang="en-US" sz="2900" dirty="0">
                <a:solidFill>
                  <a:schemeClr val="bg1"/>
                </a:solidFill>
                <a:latin typeface="+mn-lt"/>
                <a:ea typeface="+mn-ea"/>
                <a:cs typeface="+mn-cs"/>
              </a:rPr>
            </a:br>
            <a:br>
              <a:rPr lang="en-US" sz="2900" dirty="0">
                <a:solidFill>
                  <a:schemeClr val="bg1"/>
                </a:solidFill>
                <a:latin typeface="+mn-lt"/>
                <a:ea typeface="+mn-ea"/>
                <a:cs typeface="+mn-cs"/>
              </a:rPr>
            </a:br>
            <a:r>
              <a:rPr lang="en-US" sz="2900" dirty="0">
                <a:solidFill>
                  <a:schemeClr val="bg1"/>
                </a:solidFill>
                <a:latin typeface="+mn-lt"/>
                <a:ea typeface="+mn-ea"/>
                <a:cs typeface="+mn-cs"/>
              </a:rPr>
              <a:t>Phase2: Student can send connect request to other students(Peers), Student can approve requests send by other students(Peers).</a:t>
            </a:r>
            <a:br>
              <a:rPr lang="en-US" dirty="0"/>
            </a:br>
            <a:endParaRPr lang="en-US" dirty="0"/>
          </a:p>
        </p:txBody>
      </p:sp>
    </p:spTree>
    <p:extLst>
      <p:ext uri="{BB962C8B-B14F-4D97-AF65-F5344CB8AC3E}">
        <p14:creationId xmlns:p14="http://schemas.microsoft.com/office/powerpoint/2010/main" val="231375292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01F2-B027-4103-A1A9-5020282A17F7}"/>
              </a:ext>
            </a:extLst>
          </p:cNvPr>
          <p:cNvSpPr>
            <a:spLocks noGrp="1"/>
          </p:cNvSpPr>
          <p:nvPr>
            <p:ph type="title"/>
          </p:nvPr>
        </p:nvSpPr>
        <p:spPr>
          <a:xfrm>
            <a:off x="481084" y="1420221"/>
            <a:ext cx="8094191" cy="4084093"/>
          </a:xfrm>
        </p:spPr>
        <p:txBody>
          <a:bodyPr>
            <a:normAutofit fontScale="90000"/>
          </a:bodyPr>
          <a:lstStyle/>
          <a:p>
            <a:r>
              <a:rPr lang="en-US" sz="4000" dirty="0">
                <a:solidFill>
                  <a:srgbClr val="FFC000"/>
                </a:solidFill>
              </a:rPr>
              <a:t>Project Phases</a:t>
            </a:r>
            <a:br>
              <a:rPr lang="en-US" dirty="0"/>
            </a:br>
            <a:r>
              <a:rPr lang="en-US" dirty="0">
                <a:solidFill>
                  <a:schemeClr val="bg1"/>
                </a:solidFill>
              </a:rPr>
              <a:t>Current</a:t>
            </a:r>
            <a:br>
              <a:rPr lang="en-US" dirty="0"/>
            </a:br>
            <a:r>
              <a:rPr lang="en-US" sz="2900" dirty="0">
                <a:solidFill>
                  <a:schemeClr val="bg1"/>
                </a:solidFill>
                <a:latin typeface="+mn-lt"/>
                <a:ea typeface="+mn-ea"/>
                <a:cs typeface="+mn-cs"/>
              </a:rPr>
              <a:t>Phase 3: Students can add skills and proof of work (link to </a:t>
            </a:r>
            <a:r>
              <a:rPr lang="en-US" sz="2900" dirty="0" err="1">
                <a:solidFill>
                  <a:schemeClr val="bg1"/>
                </a:solidFill>
                <a:latin typeface="+mn-lt"/>
                <a:ea typeface="+mn-ea"/>
                <a:cs typeface="+mn-cs"/>
              </a:rPr>
              <a:t>github</a:t>
            </a:r>
            <a:r>
              <a:rPr lang="en-US" sz="2900" dirty="0">
                <a:solidFill>
                  <a:schemeClr val="bg1"/>
                </a:solidFill>
                <a:latin typeface="+mn-lt"/>
                <a:ea typeface="+mn-ea"/>
                <a:cs typeface="+mn-cs"/>
              </a:rPr>
              <a:t>, hosted project, etc.) to their profile</a:t>
            </a:r>
            <a:br>
              <a:rPr lang="en-US" sz="2900" dirty="0">
                <a:solidFill>
                  <a:schemeClr val="bg1"/>
                </a:solidFill>
                <a:latin typeface="+mn-lt"/>
                <a:ea typeface="+mn-ea"/>
                <a:cs typeface="+mn-cs"/>
              </a:rPr>
            </a:br>
            <a:r>
              <a:rPr lang="en-US" sz="2900" dirty="0">
                <a:solidFill>
                  <a:schemeClr val="bg1"/>
                </a:solidFill>
                <a:latin typeface="+mn-lt"/>
                <a:ea typeface="+mn-ea"/>
                <a:cs typeface="+mn-cs"/>
              </a:rPr>
              <a:t>Students can request their peers to endorse their skills</a:t>
            </a:r>
            <a:br>
              <a:rPr lang="en-US" sz="2900" dirty="0">
                <a:solidFill>
                  <a:schemeClr val="bg1"/>
                </a:solidFill>
                <a:latin typeface="+mn-lt"/>
                <a:ea typeface="+mn-ea"/>
                <a:cs typeface="+mn-cs"/>
              </a:rPr>
            </a:br>
            <a:r>
              <a:rPr lang="en-US" sz="2900" dirty="0">
                <a:solidFill>
                  <a:schemeClr val="bg1"/>
                </a:solidFill>
                <a:latin typeface="+mn-lt"/>
                <a:ea typeface="+mn-ea"/>
                <a:cs typeface="+mn-cs"/>
              </a:rPr>
              <a:t>Students can endorse skills of their peers</a:t>
            </a:r>
            <a:br>
              <a:rPr lang="en-US" sz="2900" dirty="0">
                <a:solidFill>
                  <a:schemeClr val="bg1"/>
                </a:solidFill>
                <a:latin typeface="+mn-lt"/>
                <a:ea typeface="+mn-ea"/>
                <a:cs typeface="+mn-cs"/>
              </a:rPr>
            </a:br>
            <a:r>
              <a:rPr lang="en-US" sz="2900" dirty="0">
                <a:solidFill>
                  <a:schemeClr val="bg1"/>
                </a:solidFill>
                <a:latin typeface="+mn-lt"/>
                <a:ea typeface="+mn-ea"/>
                <a:cs typeface="+mn-cs"/>
              </a:rPr>
              <a:t>Recruiter can view full profile of the student who has applied to their company.</a:t>
            </a:r>
            <a:br>
              <a:rPr lang="en-US" sz="2900" dirty="0">
                <a:solidFill>
                  <a:schemeClr val="bg1"/>
                </a:solidFill>
                <a:latin typeface="+mn-lt"/>
                <a:ea typeface="+mn-ea"/>
                <a:cs typeface="+mn-cs"/>
              </a:rPr>
            </a:br>
            <a:br>
              <a:rPr lang="en-US" dirty="0"/>
            </a:br>
            <a:endParaRPr lang="en-US" dirty="0"/>
          </a:p>
        </p:txBody>
      </p:sp>
    </p:spTree>
    <p:extLst>
      <p:ext uri="{BB962C8B-B14F-4D97-AF65-F5344CB8AC3E}">
        <p14:creationId xmlns:p14="http://schemas.microsoft.com/office/powerpoint/2010/main" val="10844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83D4-1E39-4426-8035-CD77C912D689}"/>
              </a:ext>
            </a:extLst>
          </p:cNvPr>
          <p:cNvSpPr>
            <a:spLocks noGrp="1"/>
          </p:cNvSpPr>
          <p:nvPr>
            <p:ph type="title"/>
          </p:nvPr>
        </p:nvSpPr>
        <p:spPr>
          <a:xfrm>
            <a:off x="424633" y="833015"/>
            <a:ext cx="8229600" cy="1143000"/>
          </a:xfrm>
        </p:spPr>
        <p:txBody>
          <a:bodyPr/>
          <a:lstStyle/>
          <a:p>
            <a:r>
              <a:rPr lang="en-US" dirty="0"/>
              <a:t>Participants</a:t>
            </a:r>
          </a:p>
        </p:txBody>
      </p:sp>
      <p:graphicFrame>
        <p:nvGraphicFramePr>
          <p:cNvPr id="6" name="Table 5">
            <a:extLst>
              <a:ext uri="{FF2B5EF4-FFF2-40B4-BE49-F238E27FC236}">
                <a16:creationId xmlns:a16="http://schemas.microsoft.com/office/drawing/2014/main" id="{A58DE74D-5E1A-4414-B308-2001B0090F94}"/>
              </a:ext>
            </a:extLst>
          </p:cNvPr>
          <p:cNvGraphicFramePr>
            <a:graphicFrameLocks noGrp="1"/>
          </p:cNvGraphicFramePr>
          <p:nvPr>
            <p:extLst>
              <p:ext uri="{D42A27DB-BD31-4B8C-83A1-F6EECF244321}">
                <p14:modId xmlns:p14="http://schemas.microsoft.com/office/powerpoint/2010/main" val="2531730303"/>
              </p:ext>
            </p:extLst>
          </p:nvPr>
        </p:nvGraphicFramePr>
        <p:xfrm>
          <a:off x="424633" y="1749245"/>
          <a:ext cx="8229600" cy="4304327"/>
        </p:xfrm>
        <a:graphic>
          <a:graphicData uri="http://schemas.openxmlformats.org/drawingml/2006/table">
            <a:tbl>
              <a:tblPr firstRow="1" bandRow="1">
                <a:tableStyleId>{5C22544A-7EE6-4342-B048-85BDC9FD1C3A}</a:tableStyleId>
              </a:tblPr>
              <a:tblGrid>
                <a:gridCol w="2467612">
                  <a:extLst>
                    <a:ext uri="{9D8B030D-6E8A-4147-A177-3AD203B41FA5}">
                      <a16:colId xmlns:a16="http://schemas.microsoft.com/office/drawing/2014/main" val="2903577027"/>
                    </a:ext>
                  </a:extLst>
                </a:gridCol>
                <a:gridCol w="2443280">
                  <a:extLst>
                    <a:ext uri="{9D8B030D-6E8A-4147-A177-3AD203B41FA5}">
                      <a16:colId xmlns:a16="http://schemas.microsoft.com/office/drawing/2014/main" val="3405293680"/>
                    </a:ext>
                  </a:extLst>
                </a:gridCol>
                <a:gridCol w="3318708">
                  <a:extLst>
                    <a:ext uri="{9D8B030D-6E8A-4147-A177-3AD203B41FA5}">
                      <a16:colId xmlns:a16="http://schemas.microsoft.com/office/drawing/2014/main" val="2872201679"/>
                    </a:ext>
                  </a:extLst>
                </a:gridCol>
              </a:tblGrid>
              <a:tr h="279218">
                <a:tc gridSpan="2">
                  <a:txBody>
                    <a:bodyPr/>
                    <a:lstStyle/>
                    <a:p>
                      <a:r>
                        <a:rPr lang="en-US" sz="1600" dirty="0"/>
                        <a:t>Admin Users</a:t>
                      </a:r>
                    </a:p>
                  </a:txBody>
                  <a:tcPr marL="68580" marR="68580" marT="34290" marB="34290"/>
                </a:tc>
                <a:tc hMerge="1">
                  <a:txBody>
                    <a:bodyPr/>
                    <a:lstStyle/>
                    <a:p>
                      <a:endParaRPr lang="en-US" dirty="0"/>
                    </a:p>
                  </a:txBody>
                  <a:tcPr/>
                </a:tc>
                <a:tc>
                  <a:txBody>
                    <a:bodyPr/>
                    <a:lstStyle/>
                    <a:p>
                      <a:r>
                        <a:rPr lang="en-US" sz="1600" dirty="0"/>
                        <a:t>Non-Admin User</a:t>
                      </a:r>
                    </a:p>
                  </a:txBody>
                  <a:tcPr marL="68580" marR="68580" marT="34290" marB="34290"/>
                </a:tc>
                <a:extLst>
                  <a:ext uri="{0D108BD9-81ED-4DB2-BD59-A6C34878D82A}">
                    <a16:rowId xmlns:a16="http://schemas.microsoft.com/office/drawing/2014/main" val="1633407619"/>
                  </a:ext>
                </a:extLst>
              </a:tr>
              <a:tr h="440987">
                <a:tc>
                  <a:txBody>
                    <a:bodyPr/>
                    <a:lstStyle/>
                    <a:p>
                      <a:r>
                        <a:rPr lang="en-US" sz="1600" b="1" dirty="0"/>
                        <a:t>Educational Institution</a:t>
                      </a:r>
                    </a:p>
                  </a:txBody>
                  <a:tcPr marL="68580" marR="68580" marT="34290" marB="34290"/>
                </a:tc>
                <a:tc>
                  <a:txBody>
                    <a:bodyPr/>
                    <a:lstStyle/>
                    <a:p>
                      <a:r>
                        <a:rPr lang="en-US" sz="1600" b="1" dirty="0"/>
                        <a:t>Recruiter/ Employer</a:t>
                      </a:r>
                    </a:p>
                  </a:txBody>
                  <a:tcPr marL="68580" marR="68580" marT="34290" marB="34290"/>
                </a:tc>
                <a:tc>
                  <a:txBody>
                    <a:bodyPr/>
                    <a:lstStyle/>
                    <a:p>
                      <a:r>
                        <a:rPr lang="en-US" sz="1600" b="1" dirty="0"/>
                        <a:t>Student/ Applicant/ Employee</a:t>
                      </a:r>
                    </a:p>
                  </a:txBody>
                  <a:tcPr marL="68580" marR="68580" marT="34290" marB="34290"/>
                </a:tc>
                <a:extLst>
                  <a:ext uri="{0D108BD9-81ED-4DB2-BD59-A6C34878D82A}">
                    <a16:rowId xmlns:a16="http://schemas.microsoft.com/office/drawing/2014/main" val="525318947"/>
                  </a:ext>
                </a:extLst>
              </a:tr>
              <a:tr h="1472357">
                <a:tc>
                  <a:txBody>
                    <a:bodyPr/>
                    <a:lstStyle/>
                    <a:p>
                      <a:r>
                        <a:rPr lang="en-US" sz="1600" dirty="0"/>
                        <a:t>Properties: </a:t>
                      </a:r>
                    </a:p>
                    <a:p>
                      <a:pPr marL="285750" indent="-285750">
                        <a:buFont typeface="Arial" panose="020B0604020202020204" pitchFamily="34" charset="0"/>
                        <a:buChar char="•"/>
                      </a:pPr>
                      <a:r>
                        <a:rPr lang="en-US" sz="1600" dirty="0"/>
                        <a:t>Email (Primary Key)</a:t>
                      </a:r>
                    </a:p>
                    <a:p>
                      <a:pPr marL="285750" indent="-285750">
                        <a:buFont typeface="Arial" panose="020B0604020202020204" pitchFamily="34" charset="0"/>
                        <a:buChar char="•"/>
                      </a:pPr>
                      <a:r>
                        <a:rPr lang="en-US" sz="1600" dirty="0"/>
                        <a:t>Name</a:t>
                      </a:r>
                    </a:p>
                    <a:p>
                      <a:pPr marL="285750" indent="-285750">
                        <a:buFont typeface="Arial" panose="020B0604020202020204" pitchFamily="34" charset="0"/>
                        <a:buChar char="•"/>
                      </a:pPr>
                      <a:r>
                        <a:rPr lang="en-US" sz="1600" dirty="0"/>
                        <a:t>Address</a:t>
                      </a:r>
                    </a:p>
                  </a:txBody>
                  <a:tcPr marL="68580" marR="68580" marT="34290" marB="34290"/>
                </a:tc>
                <a:tc>
                  <a:txBody>
                    <a:bodyPr/>
                    <a:lstStyle/>
                    <a:p>
                      <a:r>
                        <a:rPr lang="en-US" sz="1600" dirty="0"/>
                        <a:t>Properties:</a:t>
                      </a:r>
                    </a:p>
                    <a:p>
                      <a:pPr marL="285750" indent="-285750">
                        <a:buFont typeface="Arial" panose="020B0604020202020204" pitchFamily="34" charset="0"/>
                        <a:buChar char="•"/>
                      </a:pPr>
                      <a:r>
                        <a:rPr lang="en-US" sz="1600" dirty="0"/>
                        <a:t>Email (Primary Key)</a:t>
                      </a:r>
                    </a:p>
                    <a:p>
                      <a:pPr marL="285750" indent="-285750">
                        <a:buFont typeface="Arial" panose="020B0604020202020204" pitchFamily="34" charset="0"/>
                        <a:buChar char="•"/>
                      </a:pPr>
                      <a:r>
                        <a:rPr lang="en-US" sz="1600" dirty="0"/>
                        <a:t>Name</a:t>
                      </a:r>
                    </a:p>
                    <a:p>
                      <a:pPr marL="285750" indent="-285750">
                        <a:buFont typeface="Arial" panose="020B0604020202020204" pitchFamily="34" charset="0"/>
                        <a:buChar char="•"/>
                      </a:pPr>
                      <a:r>
                        <a:rPr lang="en-US" sz="1600" dirty="0"/>
                        <a:t>Address</a:t>
                      </a:r>
                    </a:p>
                    <a:p>
                      <a:pPr marL="285750" indent="-285750">
                        <a:buFont typeface="Arial" panose="020B0604020202020204" pitchFamily="34" charset="0"/>
                        <a:buChar char="•"/>
                      </a:pPr>
                      <a:endParaRPr lang="en-US" sz="1600" dirty="0"/>
                    </a:p>
                  </a:txBody>
                  <a:tcPr marL="68580" marR="68580" marT="34290" marB="34290"/>
                </a:tc>
                <a:tc>
                  <a:txBody>
                    <a:bodyPr/>
                    <a:lstStyle/>
                    <a:p>
                      <a:pPr marL="285750" indent="-285750">
                        <a:buFont typeface="Arial" panose="020B0604020202020204" pitchFamily="34" charset="0"/>
                        <a:buChar char="•"/>
                      </a:pPr>
                      <a:r>
                        <a:rPr lang="en-US" sz="1600" dirty="0"/>
                        <a:t>Email (Primary Key)</a:t>
                      </a:r>
                    </a:p>
                    <a:p>
                      <a:pPr marL="285750" indent="-285750">
                        <a:buFont typeface="Arial" panose="020B0604020202020204" pitchFamily="34" charset="0"/>
                        <a:buChar char="•"/>
                      </a:pPr>
                      <a:r>
                        <a:rPr lang="en-US" sz="1600" dirty="0"/>
                        <a:t>Name</a:t>
                      </a:r>
                      <a:endParaRPr lang="en-US" sz="1600" dirty="0">
                        <a:solidFill>
                          <a:srgbClr val="FF0000"/>
                        </a:solidFill>
                      </a:endParaRPr>
                    </a:p>
                    <a:p>
                      <a:pPr marL="285750" indent="-285750">
                        <a:buFont typeface="Wingdings" panose="05000000000000000000" pitchFamily="2" charset="2"/>
                        <a:buChar char="Ø"/>
                      </a:pPr>
                      <a:r>
                        <a:rPr lang="en-US" sz="1600" dirty="0">
                          <a:solidFill>
                            <a:schemeClr val="tx1"/>
                          </a:solidFill>
                        </a:rPr>
                        <a:t>Student Qualification</a:t>
                      </a:r>
                    </a:p>
                    <a:p>
                      <a:pPr marL="285750" indent="-285750">
                        <a:buFont typeface="Wingdings" panose="05000000000000000000" pitchFamily="2" charset="2"/>
                        <a:buChar char="Ø"/>
                      </a:pPr>
                      <a:r>
                        <a:rPr lang="en-US" sz="1600" dirty="0">
                          <a:solidFill>
                            <a:schemeClr val="tx1"/>
                          </a:solidFill>
                        </a:rPr>
                        <a:t>Peers</a:t>
                      </a:r>
                    </a:p>
                    <a:p>
                      <a:pPr marL="285750" indent="-285750">
                        <a:buFont typeface="Wingdings" panose="05000000000000000000" pitchFamily="2" charset="2"/>
                        <a:buChar char="Ø"/>
                      </a:pPr>
                      <a:r>
                        <a:rPr lang="en-US" sz="1600" dirty="0">
                          <a:solidFill>
                            <a:schemeClr val="tx1"/>
                          </a:solidFill>
                        </a:rPr>
                        <a:t>Pending Requests</a:t>
                      </a:r>
                    </a:p>
                    <a:p>
                      <a:pPr marL="285750" indent="-285750">
                        <a:buFont typeface="Wingdings" panose="05000000000000000000" pitchFamily="2" charset="2"/>
                        <a:buChar char="Ø"/>
                      </a:pPr>
                      <a:r>
                        <a:rPr lang="en-US" sz="1600" dirty="0">
                          <a:solidFill>
                            <a:schemeClr val="tx1"/>
                          </a:solidFill>
                        </a:rPr>
                        <a:t>Applied To</a:t>
                      </a:r>
                    </a:p>
                    <a:p>
                      <a:pPr marL="285750" indent="-285750">
                        <a:buFont typeface="Wingdings" panose="05000000000000000000" pitchFamily="2" charset="2"/>
                        <a:buChar char="Ø"/>
                      </a:pPr>
                      <a:r>
                        <a:rPr lang="en-US" sz="1600" dirty="0">
                          <a:solidFill>
                            <a:srgbClr val="FF0000"/>
                          </a:solidFill>
                        </a:rPr>
                        <a:t>Skills</a:t>
                      </a:r>
                    </a:p>
                    <a:p>
                      <a:pPr marL="285750" indent="-285750">
                        <a:buFont typeface="Wingdings" panose="05000000000000000000" pitchFamily="2" charset="2"/>
                        <a:buChar char="Ø"/>
                      </a:pPr>
                      <a:r>
                        <a:rPr lang="en-US" sz="1600" dirty="0">
                          <a:solidFill>
                            <a:srgbClr val="FF0000"/>
                          </a:solidFill>
                        </a:rPr>
                        <a:t>Endorsement Requests</a:t>
                      </a:r>
                    </a:p>
                  </a:txBody>
                  <a:tcPr marL="68580" marR="68580" marT="34290" marB="34290"/>
                </a:tc>
                <a:extLst>
                  <a:ext uri="{0D108BD9-81ED-4DB2-BD59-A6C34878D82A}">
                    <a16:rowId xmlns:a16="http://schemas.microsoft.com/office/drawing/2014/main" val="2933335096"/>
                  </a:ext>
                </a:extLst>
              </a:tr>
              <a:tr h="1472357">
                <a:tc>
                  <a:txBody>
                    <a:bodyPr/>
                    <a:lstStyle/>
                    <a:p>
                      <a:r>
                        <a:rPr lang="en-US" sz="1600" dirty="0"/>
                        <a:t>Functions:</a:t>
                      </a:r>
                    </a:p>
                    <a:p>
                      <a:pPr marL="285750" indent="-285750">
                        <a:buFont typeface="Arial" panose="020B0604020202020204" pitchFamily="34" charset="0"/>
                        <a:buChar char="•"/>
                      </a:pPr>
                      <a:r>
                        <a:rPr lang="en-US" sz="1600" dirty="0"/>
                        <a:t>Record Specialization for Student</a:t>
                      </a:r>
                    </a:p>
                    <a:p>
                      <a:endParaRPr lang="en-US" sz="1600" dirty="0"/>
                    </a:p>
                  </a:txBody>
                  <a:tcPr marL="68580" marR="68580" marT="34290" marB="34290"/>
                </a:tc>
                <a:tc>
                  <a:txBody>
                    <a:bodyPr/>
                    <a:lstStyle/>
                    <a:p>
                      <a:r>
                        <a:rPr lang="en-US" sz="1600" dirty="0"/>
                        <a:t>Functions:</a:t>
                      </a:r>
                    </a:p>
                    <a:p>
                      <a:pPr marL="285750" indent="-285750">
                        <a:buFont typeface="Arial" panose="020B0604020202020204" pitchFamily="34" charset="0"/>
                        <a:buChar char="•"/>
                      </a:pPr>
                      <a:r>
                        <a:rPr lang="en-US" sz="1600" dirty="0"/>
                        <a:t>Verify Applicant’s qualifications</a:t>
                      </a:r>
                    </a:p>
                    <a:p>
                      <a:pPr marL="285750" indent="-285750">
                        <a:buFont typeface="Arial" panose="020B0604020202020204" pitchFamily="34" charset="0"/>
                        <a:buChar char="•"/>
                      </a:pPr>
                      <a:r>
                        <a:rPr lang="en-US" sz="1600" dirty="0"/>
                        <a:t>Record Experience Certificate for Employee</a:t>
                      </a:r>
                    </a:p>
                    <a:p>
                      <a:endParaRPr lang="en-US" sz="1600" dirty="0"/>
                    </a:p>
                  </a:txBody>
                  <a:tcPr marL="68580" marR="68580" marT="34290" marB="34290"/>
                </a:tc>
                <a:tc>
                  <a:txBody>
                    <a:bodyPr/>
                    <a:lstStyle/>
                    <a:p>
                      <a:r>
                        <a:rPr lang="en-US" sz="1600" dirty="0"/>
                        <a:t>Functions:</a:t>
                      </a:r>
                    </a:p>
                    <a:p>
                      <a:pPr marL="285750" indent="-285750">
                        <a:buFont typeface="Arial" panose="020B0604020202020204" pitchFamily="34" charset="0"/>
                        <a:buChar char="•"/>
                      </a:pPr>
                      <a:r>
                        <a:rPr lang="en-US" sz="1600" dirty="0"/>
                        <a:t>Send Connect Request To Peers</a:t>
                      </a:r>
                    </a:p>
                    <a:p>
                      <a:pPr marL="285750" indent="-285750">
                        <a:buFont typeface="Arial" panose="020B0604020202020204" pitchFamily="34" charset="0"/>
                        <a:buChar char="•"/>
                      </a:pPr>
                      <a:r>
                        <a:rPr lang="en-US" sz="1600" dirty="0"/>
                        <a:t>Approve Request to Connect</a:t>
                      </a:r>
                    </a:p>
                    <a:p>
                      <a:pPr marL="285750" indent="-285750">
                        <a:buFont typeface="Arial" panose="020B0604020202020204" pitchFamily="34" charset="0"/>
                        <a:buChar char="•"/>
                      </a:pPr>
                      <a:r>
                        <a:rPr lang="en-US" sz="1600" dirty="0">
                          <a:solidFill>
                            <a:srgbClr val="FF0000"/>
                          </a:solidFill>
                        </a:rPr>
                        <a:t>Add Skills to profile</a:t>
                      </a:r>
                    </a:p>
                    <a:p>
                      <a:pPr marL="285750" indent="-285750">
                        <a:buFont typeface="Arial" panose="020B0604020202020204" pitchFamily="34" charset="0"/>
                        <a:buChar char="•"/>
                      </a:pPr>
                      <a:r>
                        <a:rPr lang="en-US" sz="1600" dirty="0">
                          <a:solidFill>
                            <a:srgbClr val="FF0000"/>
                          </a:solidFill>
                        </a:rPr>
                        <a:t>Request Endorsements from Skills</a:t>
                      </a:r>
                    </a:p>
                    <a:p>
                      <a:pPr marL="285750" indent="-285750">
                        <a:buFont typeface="Arial" panose="020B0604020202020204" pitchFamily="34" charset="0"/>
                        <a:buChar char="•"/>
                      </a:pPr>
                      <a:r>
                        <a:rPr lang="en-US" sz="1600" dirty="0">
                          <a:solidFill>
                            <a:srgbClr val="FF0000"/>
                          </a:solidFill>
                        </a:rPr>
                        <a:t>Endorse Skills of Peers</a:t>
                      </a:r>
                    </a:p>
                  </a:txBody>
                  <a:tcPr marL="68580" marR="68580" marT="34290" marB="34290"/>
                </a:tc>
                <a:extLst>
                  <a:ext uri="{0D108BD9-81ED-4DB2-BD59-A6C34878D82A}">
                    <a16:rowId xmlns:a16="http://schemas.microsoft.com/office/drawing/2014/main" val="1768685130"/>
                  </a:ext>
                </a:extLst>
              </a:tr>
            </a:tbl>
          </a:graphicData>
        </a:graphic>
      </p:graphicFrame>
      <p:sp>
        <p:nvSpPr>
          <p:cNvPr id="4" name="Rectangle 3">
            <a:extLst>
              <a:ext uri="{FF2B5EF4-FFF2-40B4-BE49-F238E27FC236}">
                <a16:creationId xmlns:a16="http://schemas.microsoft.com/office/drawing/2014/main" id="{56B316E2-A700-45F5-A28F-89D5159D811B}"/>
              </a:ext>
            </a:extLst>
          </p:cNvPr>
          <p:cNvSpPr/>
          <p:nvPr/>
        </p:nvSpPr>
        <p:spPr>
          <a:xfrm>
            <a:off x="503789" y="6438708"/>
            <a:ext cx="177037" cy="152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C669C80-6B1D-4C2E-9AC0-8CA5E3E1959E}"/>
              </a:ext>
            </a:extLst>
          </p:cNvPr>
          <p:cNvSpPr txBox="1"/>
          <p:nvPr/>
        </p:nvSpPr>
        <p:spPr>
          <a:xfrm>
            <a:off x="754375" y="6330395"/>
            <a:ext cx="4275740" cy="369332"/>
          </a:xfrm>
          <a:prstGeom prst="rect">
            <a:avLst/>
          </a:prstGeom>
          <a:noFill/>
        </p:spPr>
        <p:txBody>
          <a:bodyPr wrap="square" rtlCol="0">
            <a:spAutoFit/>
          </a:bodyPr>
          <a:lstStyle/>
          <a:p>
            <a:r>
              <a:rPr lang="en-US" dirty="0">
                <a:solidFill>
                  <a:srgbClr val="FF0000"/>
                </a:solidFill>
              </a:rPr>
              <a:t>Functionality added for this Phase</a:t>
            </a:r>
          </a:p>
        </p:txBody>
      </p:sp>
    </p:spTree>
    <p:extLst>
      <p:ext uri="{BB962C8B-B14F-4D97-AF65-F5344CB8AC3E}">
        <p14:creationId xmlns:p14="http://schemas.microsoft.com/office/powerpoint/2010/main" val="287050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8D11-61F6-4DA1-A298-E13F3AE75C61}"/>
              </a:ext>
            </a:extLst>
          </p:cNvPr>
          <p:cNvSpPr>
            <a:spLocks noGrp="1"/>
          </p:cNvSpPr>
          <p:nvPr>
            <p:ph type="title"/>
          </p:nvPr>
        </p:nvSpPr>
        <p:spPr/>
        <p:txBody>
          <a:bodyPr/>
          <a:lstStyle/>
          <a:p>
            <a:r>
              <a:rPr lang="en-US" dirty="0"/>
              <a:t>Assets</a:t>
            </a:r>
          </a:p>
        </p:txBody>
      </p:sp>
      <p:graphicFrame>
        <p:nvGraphicFramePr>
          <p:cNvPr id="5" name="Content Placeholder 4">
            <a:extLst>
              <a:ext uri="{FF2B5EF4-FFF2-40B4-BE49-F238E27FC236}">
                <a16:creationId xmlns:a16="http://schemas.microsoft.com/office/drawing/2014/main" id="{25A1828C-991A-43BB-BFFE-9BD7F551E86F}"/>
              </a:ext>
            </a:extLst>
          </p:cNvPr>
          <p:cNvGraphicFramePr>
            <a:graphicFrameLocks noGrp="1"/>
          </p:cNvGraphicFramePr>
          <p:nvPr>
            <p:ph idx="1"/>
            <p:extLst>
              <p:ext uri="{D42A27DB-BD31-4B8C-83A1-F6EECF244321}">
                <p14:modId xmlns:p14="http://schemas.microsoft.com/office/powerpoint/2010/main" val="3273505626"/>
              </p:ext>
            </p:extLst>
          </p:nvPr>
        </p:nvGraphicFramePr>
        <p:xfrm>
          <a:off x="457200" y="2742009"/>
          <a:ext cx="8229600" cy="157010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12473713"/>
                    </a:ext>
                  </a:extLst>
                </a:gridCol>
                <a:gridCol w="4114800">
                  <a:extLst>
                    <a:ext uri="{9D8B030D-6E8A-4147-A177-3AD203B41FA5}">
                      <a16:colId xmlns:a16="http://schemas.microsoft.com/office/drawing/2014/main" val="2094862087"/>
                    </a:ext>
                  </a:extLst>
                </a:gridCol>
              </a:tblGrid>
              <a:tr h="526167">
                <a:tc>
                  <a:txBody>
                    <a:bodyPr/>
                    <a:lstStyle/>
                    <a:p>
                      <a:r>
                        <a:rPr lang="en-US" sz="1600" dirty="0"/>
                        <a:t>Student Qualification</a:t>
                      </a:r>
                    </a:p>
                  </a:txBody>
                  <a:tcPr marL="71562" marR="71562" marT="34290" marB="34290"/>
                </a:tc>
                <a:tc>
                  <a:txBody>
                    <a:bodyPr/>
                    <a:lstStyle/>
                    <a:p>
                      <a:r>
                        <a:rPr lang="en-US" sz="1600" dirty="0"/>
                        <a:t>Skills </a:t>
                      </a:r>
                    </a:p>
                  </a:txBody>
                  <a:tcPr marL="71562" marR="71562" marT="34290" marB="34290"/>
                </a:tc>
                <a:extLst>
                  <a:ext uri="{0D108BD9-81ED-4DB2-BD59-A6C34878D82A}">
                    <a16:rowId xmlns:a16="http://schemas.microsoft.com/office/drawing/2014/main" val="2579527278"/>
                  </a:ext>
                </a:extLst>
              </a:tr>
              <a:tr h="924348">
                <a:tc>
                  <a:txBody>
                    <a:bodyPr/>
                    <a:lstStyle/>
                    <a:p>
                      <a:pPr marL="285750" indent="-285750">
                        <a:buFont typeface="Arial" panose="020B0604020202020204" pitchFamily="34" charset="0"/>
                        <a:buChar char="•"/>
                      </a:pPr>
                      <a:r>
                        <a:rPr lang="en-US" sz="1600" dirty="0"/>
                        <a:t>Courses</a:t>
                      </a:r>
                    </a:p>
                    <a:p>
                      <a:pPr marL="285750" indent="-285750">
                        <a:buFont typeface="Arial" panose="020B0604020202020204" pitchFamily="34" charset="0"/>
                        <a:buChar char="•"/>
                      </a:pPr>
                      <a:r>
                        <a:rPr lang="en-US" sz="1600" dirty="0"/>
                        <a:t>Experience Certificate</a:t>
                      </a:r>
                    </a:p>
                  </a:txBody>
                  <a:tcPr marL="71562" marR="71562" marT="34290" marB="34290"/>
                </a:tc>
                <a:tc>
                  <a:txBody>
                    <a:bodyPr/>
                    <a:lstStyle/>
                    <a:p>
                      <a:pPr marL="285750" indent="-285750">
                        <a:buFont typeface="Arial" panose="020B0604020202020204" pitchFamily="34" charset="0"/>
                        <a:buChar char="•"/>
                      </a:pPr>
                      <a:r>
                        <a:rPr lang="en-US" sz="1600" dirty="0">
                          <a:solidFill>
                            <a:schemeClr val="tx1"/>
                          </a:solidFill>
                        </a:rPr>
                        <a:t>Skill Name</a:t>
                      </a:r>
                    </a:p>
                    <a:p>
                      <a:pPr marL="285750" indent="-285750">
                        <a:buFont typeface="Arial" panose="020B0604020202020204" pitchFamily="34" charset="0"/>
                        <a:buChar char="•"/>
                      </a:pPr>
                      <a:r>
                        <a:rPr lang="en-US" sz="1600" dirty="0">
                          <a:solidFill>
                            <a:schemeClr val="tx1"/>
                          </a:solidFill>
                        </a:rPr>
                        <a:t>Number Of Years Of Experience</a:t>
                      </a:r>
                    </a:p>
                    <a:p>
                      <a:pPr marL="285750" indent="-285750">
                        <a:buFont typeface="Arial" panose="020B0604020202020204" pitchFamily="34" charset="0"/>
                        <a:buChar char="•"/>
                      </a:pPr>
                      <a:r>
                        <a:rPr lang="en-US" sz="1600" dirty="0" err="1">
                          <a:solidFill>
                            <a:schemeClr val="tx1"/>
                          </a:solidFill>
                        </a:rPr>
                        <a:t>url</a:t>
                      </a:r>
                      <a:r>
                        <a:rPr lang="en-US" sz="1600" dirty="0">
                          <a:solidFill>
                            <a:schemeClr val="tx1"/>
                          </a:solidFill>
                        </a:rPr>
                        <a:t> For Proof Of Work</a:t>
                      </a:r>
                    </a:p>
                    <a:p>
                      <a:pPr marL="285750" indent="-285750">
                        <a:buFont typeface="Wingdings" panose="05000000000000000000" pitchFamily="2" charset="2"/>
                        <a:buChar char="Ø"/>
                      </a:pPr>
                      <a:r>
                        <a:rPr lang="en-US" sz="1600" dirty="0">
                          <a:solidFill>
                            <a:schemeClr val="tx1"/>
                          </a:solidFill>
                        </a:rPr>
                        <a:t>Endorsements</a:t>
                      </a:r>
                    </a:p>
                  </a:txBody>
                  <a:tcPr marL="71562" marR="71562" marT="34290" marB="34290"/>
                </a:tc>
                <a:extLst>
                  <a:ext uri="{0D108BD9-81ED-4DB2-BD59-A6C34878D82A}">
                    <a16:rowId xmlns:a16="http://schemas.microsoft.com/office/drawing/2014/main" val="4169383816"/>
                  </a:ext>
                </a:extLst>
              </a:tr>
            </a:tbl>
          </a:graphicData>
        </a:graphic>
      </p:graphicFrame>
    </p:spTree>
    <p:extLst>
      <p:ext uri="{BB962C8B-B14F-4D97-AF65-F5344CB8AC3E}">
        <p14:creationId xmlns:p14="http://schemas.microsoft.com/office/powerpoint/2010/main" val="404575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FEAD-6B36-4BF7-B890-C34F8E77EC39}"/>
              </a:ext>
            </a:extLst>
          </p:cNvPr>
          <p:cNvSpPr>
            <a:spLocks noGrp="1"/>
          </p:cNvSpPr>
          <p:nvPr>
            <p:ph type="title"/>
          </p:nvPr>
        </p:nvSpPr>
        <p:spPr>
          <a:xfrm>
            <a:off x="628650" y="998029"/>
            <a:ext cx="7886700" cy="994172"/>
          </a:xfrm>
        </p:spPr>
        <p:txBody>
          <a:bodyPr/>
          <a:lstStyle/>
          <a:p>
            <a:r>
              <a:rPr lang="en-US" dirty="0"/>
              <a:t>Transactions</a:t>
            </a:r>
          </a:p>
        </p:txBody>
      </p:sp>
      <p:sp>
        <p:nvSpPr>
          <p:cNvPr id="3" name="Content Placeholder 2">
            <a:extLst>
              <a:ext uri="{FF2B5EF4-FFF2-40B4-BE49-F238E27FC236}">
                <a16:creationId xmlns:a16="http://schemas.microsoft.com/office/drawing/2014/main" id="{99037801-CC7D-4FF8-93B2-D3A43C250B71}"/>
              </a:ext>
            </a:extLst>
          </p:cNvPr>
          <p:cNvSpPr>
            <a:spLocks noGrp="1"/>
          </p:cNvSpPr>
          <p:nvPr>
            <p:ph idx="1"/>
          </p:nvPr>
        </p:nvSpPr>
        <p:spPr>
          <a:xfrm>
            <a:off x="536528" y="1868215"/>
            <a:ext cx="7886700" cy="4614885"/>
          </a:xfrm>
        </p:spPr>
        <p:txBody>
          <a:bodyPr>
            <a:normAutofit fontScale="70000" lnSpcReduction="20000"/>
          </a:bodyPr>
          <a:lstStyle/>
          <a:p>
            <a:r>
              <a:rPr lang="sv-SE" sz="2900" dirty="0"/>
              <a:t>Add Skills</a:t>
            </a:r>
          </a:p>
          <a:p>
            <a:pPr lvl="1">
              <a:buFont typeface="Courier New" panose="02070309020205020404" pitchFamily="49" charset="0"/>
              <a:buChar char="o"/>
            </a:pPr>
            <a:r>
              <a:rPr lang="sv-SE" sz="2900" dirty="0"/>
              <a:t>  skill</a:t>
            </a:r>
          </a:p>
          <a:p>
            <a:pPr lvl="1">
              <a:buFont typeface="Wingdings" panose="05000000000000000000" pitchFamily="2" charset="2"/>
              <a:buChar char="Ø"/>
            </a:pPr>
            <a:r>
              <a:rPr lang="sv-SE" sz="2900" dirty="0"/>
              <a:t>Student</a:t>
            </a:r>
          </a:p>
          <a:p>
            <a:pPr marL="457200" lvl="1" indent="0">
              <a:buNone/>
            </a:pPr>
            <a:endParaRPr lang="en-US" sz="2900" dirty="0"/>
          </a:p>
          <a:p>
            <a:pPr marL="214313" indent="-214313"/>
            <a:r>
              <a:rPr lang="en-US" sz="2900" dirty="0"/>
              <a:t>Request Endorsement</a:t>
            </a:r>
          </a:p>
          <a:p>
            <a:pPr lvl="1">
              <a:buFont typeface="Wingdings" panose="05000000000000000000" pitchFamily="2" charset="2"/>
              <a:buChar char="Ø"/>
            </a:pPr>
            <a:r>
              <a:rPr lang="en-US" sz="2900" dirty="0"/>
              <a:t>Skill</a:t>
            </a:r>
          </a:p>
          <a:p>
            <a:pPr lvl="1">
              <a:buFont typeface="Wingdings" panose="05000000000000000000" pitchFamily="2" charset="2"/>
              <a:buChar char="Ø"/>
            </a:pPr>
            <a:r>
              <a:rPr lang="en-US" sz="2900" dirty="0"/>
              <a:t>User Id (Self User ID)</a:t>
            </a:r>
          </a:p>
          <a:p>
            <a:pPr lvl="1">
              <a:buFont typeface="Wingdings" panose="05000000000000000000" pitchFamily="2" charset="2"/>
              <a:buChar char="Ø"/>
            </a:pPr>
            <a:r>
              <a:rPr lang="en-US" sz="2900" dirty="0"/>
              <a:t>Request Endorsement From (ID of Peer from who you are requesting endorsement)</a:t>
            </a:r>
          </a:p>
          <a:p>
            <a:pPr marL="342900" lvl="1" indent="0">
              <a:buNone/>
            </a:pPr>
            <a:endParaRPr lang="en-US" sz="2900" dirty="0"/>
          </a:p>
          <a:p>
            <a:pPr marL="214313" indent="-214313"/>
            <a:r>
              <a:rPr lang="en-US" sz="2900" dirty="0"/>
              <a:t>Approve Endorsement </a:t>
            </a:r>
          </a:p>
          <a:p>
            <a:pPr lvl="1">
              <a:buFont typeface="Wingdings" panose="05000000000000000000" pitchFamily="2" charset="2"/>
              <a:buChar char="Ø"/>
            </a:pPr>
            <a:r>
              <a:rPr lang="en-US" sz="2900" dirty="0"/>
              <a:t>Skill</a:t>
            </a:r>
          </a:p>
          <a:p>
            <a:pPr lvl="1">
              <a:buFont typeface="Wingdings" panose="05000000000000000000" pitchFamily="2" charset="2"/>
              <a:buChar char="Ø"/>
            </a:pPr>
            <a:r>
              <a:rPr lang="en-US" sz="2900" dirty="0"/>
              <a:t>User Id (Self User ID)</a:t>
            </a:r>
          </a:p>
          <a:p>
            <a:pPr lvl="1">
              <a:buFont typeface="Wingdings" panose="05000000000000000000" pitchFamily="2" charset="2"/>
              <a:buChar char="Ø"/>
            </a:pPr>
            <a:r>
              <a:rPr lang="en-US" sz="2900" dirty="0"/>
              <a:t>Approve Endorsement Of (ID of Peer from who you are endorsing)</a:t>
            </a:r>
          </a:p>
          <a:p>
            <a:pPr lvl="1">
              <a:buFont typeface="Courier New" panose="02070309020205020404" pitchFamily="49" charset="0"/>
              <a:buChar char="o"/>
            </a:pPr>
            <a:r>
              <a:rPr lang="en-US" sz="2900" dirty="0"/>
              <a:t>Comments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marL="214313" indent="-214313"/>
            <a:endParaRPr lang="en-US" dirty="0"/>
          </a:p>
          <a:p>
            <a:pPr marL="214313" indent="-214313"/>
            <a:endParaRPr lang="en-US" dirty="0"/>
          </a:p>
          <a:p>
            <a:endParaRPr lang="en-US" dirty="0"/>
          </a:p>
          <a:p>
            <a:endParaRPr lang="en-US" dirty="0"/>
          </a:p>
        </p:txBody>
      </p:sp>
    </p:spTree>
    <p:extLst>
      <p:ext uri="{BB962C8B-B14F-4D97-AF65-F5344CB8AC3E}">
        <p14:creationId xmlns:p14="http://schemas.microsoft.com/office/powerpoint/2010/main" val="181734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3BB0-8BEB-49AC-AA54-2C1232BA3DE4}"/>
              </a:ext>
            </a:extLst>
          </p:cNvPr>
          <p:cNvSpPr>
            <a:spLocks noGrp="1"/>
          </p:cNvSpPr>
          <p:nvPr>
            <p:ph type="title"/>
          </p:nvPr>
        </p:nvSpPr>
        <p:spPr>
          <a:xfrm>
            <a:off x="615333" y="3022038"/>
            <a:ext cx="7886700" cy="994172"/>
          </a:xfrm>
        </p:spPr>
        <p:txBody>
          <a:bodyPr/>
          <a:lstStyle/>
          <a:p>
            <a:pPr algn="ctr"/>
            <a:r>
              <a:rPr lang="en-US" sz="3600" dirty="0">
                <a:solidFill>
                  <a:srgbClr val="FFC000"/>
                </a:solidFill>
              </a:rPr>
              <a:t>Demo of the Phase 3</a:t>
            </a:r>
          </a:p>
        </p:txBody>
      </p:sp>
    </p:spTree>
    <p:extLst>
      <p:ext uri="{BB962C8B-B14F-4D97-AF65-F5344CB8AC3E}">
        <p14:creationId xmlns:p14="http://schemas.microsoft.com/office/powerpoint/2010/main" val="120540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7140-3770-4539-AB92-7874504DAC94}"/>
              </a:ext>
            </a:extLst>
          </p:cNvPr>
          <p:cNvSpPr>
            <a:spLocks noGrp="1"/>
          </p:cNvSpPr>
          <p:nvPr>
            <p:ph type="title"/>
          </p:nvPr>
        </p:nvSpPr>
        <p:spPr/>
        <p:txBody>
          <a:bodyPr>
            <a:normAutofit fontScale="90000"/>
          </a:bodyPr>
          <a:lstStyle/>
          <a:p>
            <a:r>
              <a:rPr lang="en-US" dirty="0"/>
              <a:t>Transaction: Student can add Skills to his/her profile</a:t>
            </a:r>
          </a:p>
        </p:txBody>
      </p:sp>
      <p:sp>
        <p:nvSpPr>
          <p:cNvPr id="11" name="Arrow: Right 10">
            <a:extLst>
              <a:ext uri="{FF2B5EF4-FFF2-40B4-BE49-F238E27FC236}">
                <a16:creationId xmlns:a16="http://schemas.microsoft.com/office/drawing/2014/main" id="{540DC0BC-F1F3-4827-A36C-17D7EADE6964}"/>
              </a:ext>
            </a:extLst>
          </p:cNvPr>
          <p:cNvSpPr/>
          <p:nvPr/>
        </p:nvSpPr>
        <p:spPr>
          <a:xfrm>
            <a:off x="5000625" y="3793540"/>
            <a:ext cx="640310" cy="93576"/>
          </a:xfrm>
          <a:prstGeom prst="rightArrow">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5" name="Picture 4">
            <a:extLst>
              <a:ext uri="{FF2B5EF4-FFF2-40B4-BE49-F238E27FC236}">
                <a16:creationId xmlns:a16="http://schemas.microsoft.com/office/drawing/2014/main" id="{2C6C12F4-2FBD-4784-9C99-C3C135C95E82}"/>
              </a:ext>
            </a:extLst>
          </p:cNvPr>
          <p:cNvPicPr>
            <a:picLocks noChangeAspect="1"/>
          </p:cNvPicPr>
          <p:nvPr/>
        </p:nvPicPr>
        <p:blipFill>
          <a:blip r:embed="rId2"/>
          <a:stretch>
            <a:fillRect/>
          </a:stretch>
        </p:blipFill>
        <p:spPr>
          <a:xfrm>
            <a:off x="135397" y="2512770"/>
            <a:ext cx="4894718" cy="3520914"/>
          </a:xfrm>
          <a:prstGeom prst="rect">
            <a:avLst/>
          </a:prstGeom>
        </p:spPr>
      </p:pic>
      <p:pic>
        <p:nvPicPr>
          <p:cNvPr id="12" name="Picture 11">
            <a:extLst>
              <a:ext uri="{FF2B5EF4-FFF2-40B4-BE49-F238E27FC236}">
                <a16:creationId xmlns:a16="http://schemas.microsoft.com/office/drawing/2014/main" id="{B558E289-2C33-4AEE-B6E3-6DD9887D5BFA}"/>
              </a:ext>
            </a:extLst>
          </p:cNvPr>
          <p:cNvPicPr>
            <a:picLocks noChangeAspect="1"/>
          </p:cNvPicPr>
          <p:nvPr/>
        </p:nvPicPr>
        <p:blipFill>
          <a:blip r:embed="rId3"/>
          <a:stretch>
            <a:fillRect/>
          </a:stretch>
        </p:blipFill>
        <p:spPr>
          <a:xfrm>
            <a:off x="5640935" y="3123590"/>
            <a:ext cx="3379997" cy="1950911"/>
          </a:xfrm>
          <a:prstGeom prst="rect">
            <a:avLst/>
          </a:prstGeom>
        </p:spPr>
      </p:pic>
      <p:pic>
        <p:nvPicPr>
          <p:cNvPr id="13" name="Picture 12">
            <a:extLst>
              <a:ext uri="{FF2B5EF4-FFF2-40B4-BE49-F238E27FC236}">
                <a16:creationId xmlns:a16="http://schemas.microsoft.com/office/drawing/2014/main" id="{F90C2E1B-A018-4303-AC1C-0FCB380DBA4D}"/>
              </a:ext>
            </a:extLst>
          </p:cNvPr>
          <p:cNvPicPr>
            <a:picLocks noChangeAspect="1"/>
          </p:cNvPicPr>
          <p:nvPr/>
        </p:nvPicPr>
        <p:blipFill>
          <a:blip r:embed="rId4"/>
          <a:stretch>
            <a:fillRect/>
          </a:stretch>
        </p:blipFill>
        <p:spPr>
          <a:xfrm>
            <a:off x="7207108" y="2974140"/>
            <a:ext cx="247650" cy="219075"/>
          </a:xfrm>
          <a:prstGeom prst="rect">
            <a:avLst/>
          </a:prstGeom>
        </p:spPr>
      </p:pic>
    </p:spTree>
    <p:extLst>
      <p:ext uri="{BB962C8B-B14F-4D97-AF65-F5344CB8AC3E}">
        <p14:creationId xmlns:p14="http://schemas.microsoft.com/office/powerpoint/2010/main" val="7409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8389-F485-4192-9F24-C78998D9A073}"/>
              </a:ext>
            </a:extLst>
          </p:cNvPr>
          <p:cNvSpPr>
            <a:spLocks noGrp="1"/>
          </p:cNvSpPr>
          <p:nvPr>
            <p:ph type="title"/>
          </p:nvPr>
        </p:nvSpPr>
        <p:spPr>
          <a:xfrm>
            <a:off x="196006" y="1206079"/>
            <a:ext cx="8744397" cy="994172"/>
          </a:xfrm>
        </p:spPr>
        <p:txBody>
          <a:bodyPr>
            <a:normAutofit fontScale="90000"/>
          </a:bodyPr>
          <a:lstStyle/>
          <a:p>
            <a:r>
              <a:rPr lang="en-US" dirty="0"/>
              <a:t>Transaction: Student can Request Peers to Endorse their Skills</a:t>
            </a:r>
          </a:p>
        </p:txBody>
      </p:sp>
      <p:sp>
        <p:nvSpPr>
          <p:cNvPr id="7" name="Arrow: Right 6">
            <a:extLst>
              <a:ext uri="{FF2B5EF4-FFF2-40B4-BE49-F238E27FC236}">
                <a16:creationId xmlns:a16="http://schemas.microsoft.com/office/drawing/2014/main" id="{D5BDD13F-CF3B-444B-BDFE-69380758D295}"/>
              </a:ext>
            </a:extLst>
          </p:cNvPr>
          <p:cNvSpPr/>
          <p:nvPr/>
        </p:nvSpPr>
        <p:spPr>
          <a:xfrm>
            <a:off x="4909127" y="3784401"/>
            <a:ext cx="579103" cy="10271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a:extLst>
              <a:ext uri="{FF2B5EF4-FFF2-40B4-BE49-F238E27FC236}">
                <a16:creationId xmlns:a16="http://schemas.microsoft.com/office/drawing/2014/main" id="{1B4C6856-B783-44D3-9E35-5FE92C43E42D}"/>
              </a:ext>
            </a:extLst>
          </p:cNvPr>
          <p:cNvPicPr>
            <a:picLocks noChangeAspect="1"/>
          </p:cNvPicPr>
          <p:nvPr/>
        </p:nvPicPr>
        <p:blipFill>
          <a:blip r:embed="rId2"/>
          <a:stretch>
            <a:fillRect/>
          </a:stretch>
        </p:blipFill>
        <p:spPr>
          <a:xfrm>
            <a:off x="214422" y="2665475"/>
            <a:ext cx="4758325" cy="3442913"/>
          </a:xfrm>
          <a:prstGeom prst="rect">
            <a:avLst/>
          </a:prstGeom>
        </p:spPr>
      </p:pic>
      <p:pic>
        <p:nvPicPr>
          <p:cNvPr id="10" name="Picture 9">
            <a:extLst>
              <a:ext uri="{FF2B5EF4-FFF2-40B4-BE49-F238E27FC236}">
                <a16:creationId xmlns:a16="http://schemas.microsoft.com/office/drawing/2014/main" id="{ED284E03-83EE-4CC5-B955-2FD2584F091A}"/>
              </a:ext>
            </a:extLst>
          </p:cNvPr>
          <p:cNvPicPr>
            <a:picLocks noChangeAspect="1"/>
          </p:cNvPicPr>
          <p:nvPr/>
        </p:nvPicPr>
        <p:blipFill>
          <a:blip r:embed="rId3"/>
          <a:stretch>
            <a:fillRect/>
          </a:stretch>
        </p:blipFill>
        <p:spPr>
          <a:xfrm>
            <a:off x="5488229" y="3276295"/>
            <a:ext cx="3512215" cy="1699109"/>
          </a:xfrm>
          <a:prstGeom prst="rect">
            <a:avLst/>
          </a:prstGeom>
        </p:spPr>
      </p:pic>
      <p:pic>
        <p:nvPicPr>
          <p:cNvPr id="11" name="Picture 10">
            <a:extLst>
              <a:ext uri="{FF2B5EF4-FFF2-40B4-BE49-F238E27FC236}">
                <a16:creationId xmlns:a16="http://schemas.microsoft.com/office/drawing/2014/main" id="{0C82521C-D50A-4ED8-A526-4BE6F78609EE}"/>
              </a:ext>
            </a:extLst>
          </p:cNvPr>
          <p:cNvPicPr>
            <a:picLocks noChangeAspect="1"/>
          </p:cNvPicPr>
          <p:nvPr/>
        </p:nvPicPr>
        <p:blipFill>
          <a:blip r:embed="rId4"/>
          <a:stretch>
            <a:fillRect/>
          </a:stretch>
        </p:blipFill>
        <p:spPr>
          <a:xfrm>
            <a:off x="6929860" y="3171825"/>
            <a:ext cx="238125" cy="257175"/>
          </a:xfrm>
          <a:prstGeom prst="rect">
            <a:avLst/>
          </a:prstGeom>
        </p:spPr>
      </p:pic>
    </p:spTree>
    <p:extLst>
      <p:ext uri="{BB962C8B-B14F-4D97-AF65-F5344CB8AC3E}">
        <p14:creationId xmlns:p14="http://schemas.microsoft.com/office/powerpoint/2010/main" val="1661376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1294</TotalTime>
  <Words>245</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Office Theme</vt:lpstr>
      <vt:lpstr>Blockchain Application for Education</vt:lpstr>
      <vt:lpstr>Project Phases Previous Completed  Phase 1: Educational Institution registers the course completion  to qualification of student, Recruiter verifies the Students qualifications, Recruiter issues Experience Certificate for qualification of Employee  Phase2: Student can send connect request to other students(Peers), Student can approve requests send by other students(Peers). </vt:lpstr>
      <vt:lpstr>Project Phases Current Phase 3: Students can add skills and proof of work (link to github, hosted project, etc.) to their profile Students can request their peers to endorse their skills Students can endorse skills of their peers Recruiter can view full profile of the student who has applied to their company.  </vt:lpstr>
      <vt:lpstr>Participants</vt:lpstr>
      <vt:lpstr>Assets</vt:lpstr>
      <vt:lpstr>Transactions</vt:lpstr>
      <vt:lpstr>Demo of the Phase 3</vt:lpstr>
      <vt:lpstr>Transaction: Student can add Skills to his/her profile</vt:lpstr>
      <vt:lpstr>Transaction: Student can Request Peers to Endorse their Skills</vt:lpstr>
      <vt:lpstr>Transaction: Student can Endorse Skills of their Peers</vt:lpstr>
      <vt:lpstr>Plan for Phase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Nafisa Jassani</cp:lastModifiedBy>
  <cp:revision>43</cp:revision>
  <dcterms:created xsi:type="dcterms:W3CDTF">2013-08-21T19:17:07Z</dcterms:created>
  <dcterms:modified xsi:type="dcterms:W3CDTF">2017-11-03T17:10:57Z</dcterms:modified>
</cp:coreProperties>
</file>