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e750848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e750848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ee750848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ee750848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e750848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e750848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e750848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ee750848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ee750848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ee750848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ee750848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ee750848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868156"/>
            <a:ext cx="7136700" cy="16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Sentiment Analysis of Restaurant Customer Reviews on TripAdvisor using Naive Bayes</a:t>
            </a:r>
            <a:endParaRPr sz="6000"/>
          </a:p>
        </p:txBody>
      </p:sp>
      <p:sp>
        <p:nvSpPr>
          <p:cNvPr id="67" name="Google Shape;67;p13"/>
          <p:cNvSpPr txBox="1"/>
          <p:nvPr>
            <p:ph idx="1" type="subTitle"/>
          </p:nvPr>
        </p:nvSpPr>
        <p:spPr>
          <a:xfrm>
            <a:off x="2063600" y="319747"/>
            <a:ext cx="4870500" cy="548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Paper Review (Task 2)</a:t>
            </a:r>
            <a:endParaRPr/>
          </a:p>
        </p:txBody>
      </p:sp>
      <p:sp>
        <p:nvSpPr>
          <p:cNvPr id="68" name="Google Shape;68;p13"/>
          <p:cNvSpPr txBox="1"/>
          <p:nvPr>
            <p:ph idx="1" type="subTitle"/>
          </p:nvPr>
        </p:nvSpPr>
        <p:spPr>
          <a:xfrm>
            <a:off x="2136750" y="2754052"/>
            <a:ext cx="4870500" cy="865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660"/>
              <a:t>Presented by: </a:t>
            </a:r>
            <a:br>
              <a:rPr lang="en" sz="1660"/>
            </a:br>
            <a:r>
              <a:rPr lang="en" sz="1660"/>
              <a:t>Nafisa Muhammad</a:t>
            </a:r>
            <a:br>
              <a:rPr lang="en" sz="1660"/>
            </a:br>
            <a:r>
              <a:rPr lang="en" sz="1660"/>
              <a:t>ID: 20101386</a:t>
            </a:r>
            <a:endParaRPr sz="1660"/>
          </a:p>
          <a:p>
            <a:pPr indent="0" lvl="0" marL="0" rtl="0" algn="ctr">
              <a:lnSpc>
                <a:spcPct val="80000"/>
              </a:lnSpc>
              <a:spcBef>
                <a:spcPts val="0"/>
              </a:spcBef>
              <a:spcAft>
                <a:spcPts val="0"/>
              </a:spcAft>
              <a:buSzPts val="440"/>
              <a:buNone/>
            </a:pPr>
            <a:r>
              <a:rPr lang="en" sz="1660"/>
              <a:t>Team 12, CSE449</a:t>
            </a:r>
            <a:endParaRPr sz="1660"/>
          </a:p>
        </p:txBody>
      </p:sp>
      <p:sp>
        <p:nvSpPr>
          <p:cNvPr id="69" name="Google Shape;69;p13"/>
          <p:cNvSpPr txBox="1"/>
          <p:nvPr>
            <p:ph idx="1" type="subTitle"/>
          </p:nvPr>
        </p:nvSpPr>
        <p:spPr>
          <a:xfrm>
            <a:off x="366075" y="4194625"/>
            <a:ext cx="3619800" cy="865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400">
                <a:solidFill>
                  <a:srgbClr val="000000"/>
                </a:solidFill>
                <a:latin typeface="PT Sans Narrow"/>
                <a:ea typeface="PT Sans Narrow"/>
                <a:cs typeface="PT Sans Narrow"/>
                <a:sym typeface="PT Sans Narrow"/>
              </a:rPr>
              <a:t>Citation: Laksono, R. A., Sungkono, K. R., Sarno, R., &amp; Wahyuni, C. S. (2019). </a:t>
            </a:r>
            <a:r>
              <a:rPr i="1" lang="en" sz="1400">
                <a:solidFill>
                  <a:srgbClr val="000000"/>
                </a:solidFill>
                <a:latin typeface="PT Sans Narrow"/>
                <a:ea typeface="PT Sans Narrow"/>
                <a:cs typeface="PT Sans Narrow"/>
                <a:sym typeface="PT Sans Narrow"/>
              </a:rPr>
              <a:t>Sentiment Analysis of Restaurant Customer Reviews on TripAdvisor using Naïve Bayes</a:t>
            </a:r>
            <a:r>
              <a:rPr lang="en" sz="1400">
                <a:solidFill>
                  <a:srgbClr val="000000"/>
                </a:solidFill>
                <a:latin typeface="PT Sans Narrow"/>
                <a:ea typeface="PT Sans Narrow"/>
                <a:cs typeface="PT Sans Narrow"/>
                <a:sym typeface="PT Sans Narrow"/>
              </a:rPr>
              <a:t>. https://doi.org/10.1109/icts.2019.8850982</a:t>
            </a:r>
            <a:endParaRPr sz="1400">
              <a:solidFill>
                <a:srgbClr val="000000"/>
              </a:solidFill>
              <a:latin typeface="PT Sans Narrow"/>
              <a:ea typeface="PT Sans Narrow"/>
              <a:cs typeface="PT Sans Narrow"/>
              <a:sym typeface="PT Sans Narrow"/>
            </a:endParaRPr>
          </a:p>
        </p:txBody>
      </p:sp>
      <p:sp>
        <p:nvSpPr>
          <p:cNvPr id="70" name="Google Shape;70;p13"/>
          <p:cNvSpPr txBox="1"/>
          <p:nvPr>
            <p:ph idx="1" type="subTitle"/>
          </p:nvPr>
        </p:nvSpPr>
        <p:spPr>
          <a:xfrm>
            <a:off x="5991600" y="4194625"/>
            <a:ext cx="3018000" cy="86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00"/>
                </a:solidFill>
                <a:latin typeface="PT Sans Narrow"/>
                <a:ea typeface="PT Sans Narrow"/>
                <a:cs typeface="PT Sans Narrow"/>
                <a:sym typeface="PT Sans Narrow"/>
              </a:rPr>
              <a:t>RA - Adib Muhammad Amit</a:t>
            </a:r>
            <a:endParaRPr sz="1800">
              <a:solidFill>
                <a:srgbClr val="00000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 sz="1800">
                <a:solidFill>
                  <a:srgbClr val="000000"/>
                </a:solidFill>
                <a:latin typeface="PT Sans Narrow"/>
                <a:ea typeface="PT Sans Narrow"/>
                <a:cs typeface="PT Sans Narrow"/>
                <a:sym typeface="PT Sans Narrow"/>
              </a:rPr>
              <a:t>ST- Ehsanur Rahman Rhythm</a:t>
            </a:r>
            <a:endParaRPr sz="1800">
              <a:solidFill>
                <a:srgbClr val="000000"/>
              </a:solidFill>
              <a:latin typeface="PT Sans Narrow"/>
              <a:ea typeface="PT Sans Narrow"/>
              <a:cs typeface="PT Sans Narrow"/>
              <a:sym typeface="PT Sans Narrow"/>
            </a:endParaRPr>
          </a:p>
          <a:p>
            <a:pPr indent="0" lvl="0" marL="0" rtl="0" algn="ctr">
              <a:lnSpc>
                <a:spcPct val="80000"/>
              </a:lnSpc>
              <a:spcBef>
                <a:spcPts val="0"/>
              </a:spcBef>
              <a:spcAft>
                <a:spcPts val="0"/>
              </a:spcAft>
              <a:buSzPts val="440"/>
              <a:buNone/>
            </a:pPr>
            <a:r>
              <a:t/>
            </a:r>
            <a:endParaRPr sz="1660"/>
          </a:p>
        </p:txBody>
      </p:sp>
      <p:sp>
        <p:nvSpPr>
          <p:cNvPr id="71" name="Google Shape;7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7" name="Google Shape;77;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Customer opinions are crucial to a service as it contributes to the popularity of the product. </a:t>
            </a:r>
            <a:endParaRPr/>
          </a:p>
          <a:p>
            <a:pPr indent="-342900" lvl="0" marL="457200" rtl="0" algn="l">
              <a:spcBef>
                <a:spcPts val="0"/>
              </a:spcBef>
              <a:spcAft>
                <a:spcPts val="0"/>
              </a:spcAft>
              <a:buSzPts val="1800"/>
              <a:buChar char="●"/>
            </a:pPr>
            <a:r>
              <a:rPr lang="en"/>
              <a:t>Customer satisfaction is expressed by the customers who availed the service.</a:t>
            </a:r>
            <a:endParaRPr/>
          </a:p>
          <a:p>
            <a:pPr indent="-342900" lvl="0" marL="457200" rtl="0" algn="l">
              <a:spcBef>
                <a:spcPts val="0"/>
              </a:spcBef>
              <a:spcAft>
                <a:spcPts val="0"/>
              </a:spcAft>
              <a:buSzPts val="1800"/>
              <a:buChar char="●"/>
            </a:pPr>
            <a:r>
              <a:rPr lang="en"/>
              <a:t>Restaurant businesses are in rise, and only a </a:t>
            </a:r>
            <a:r>
              <a:rPr lang="en"/>
              <a:t>handful</a:t>
            </a:r>
            <a:r>
              <a:rPr lang="en"/>
              <a:t> of restaurants use customer satisfaction analysis to bring improvements to their service.</a:t>
            </a:r>
            <a:endParaRPr/>
          </a:p>
          <a:p>
            <a:pPr indent="-342900" lvl="0" marL="457200" rtl="0" algn="l">
              <a:spcBef>
                <a:spcPts val="0"/>
              </a:spcBef>
              <a:spcAft>
                <a:spcPts val="0"/>
              </a:spcAft>
              <a:buSzPts val="1800"/>
              <a:buChar char="●"/>
            </a:pPr>
            <a:r>
              <a:rPr lang="en"/>
              <a:t>One of the places to find many restaurant reviews is TripAdvisor, where the reviews exist in form of texts.</a:t>
            </a:r>
            <a:endParaRPr/>
          </a:p>
          <a:p>
            <a:pPr indent="-342900" lvl="0" marL="457200" rtl="0" algn="l">
              <a:spcBef>
                <a:spcPts val="0"/>
              </a:spcBef>
              <a:spcAft>
                <a:spcPts val="0"/>
              </a:spcAft>
              <a:buSzPts val="1800"/>
              <a:buChar char="●"/>
            </a:pPr>
            <a:r>
              <a:rPr lang="en"/>
              <a:t>This </a:t>
            </a:r>
            <a:r>
              <a:rPr lang="en"/>
              <a:t>paper</a:t>
            </a:r>
            <a:r>
              <a:rPr lang="en"/>
              <a:t> retrieves data from TripAdvisor on the 10 best restaurants in Surabaya, Indonesia and applies Naive Bayes and TextBlob methods on the data to perform sentiment analysis.</a:t>
            </a:r>
            <a:endParaRPr/>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Text Mining and Sentiment Analysis</a:t>
            </a:r>
            <a:endParaRPr/>
          </a:p>
        </p:txBody>
      </p:sp>
      <p:sp>
        <p:nvSpPr>
          <p:cNvPr id="84" name="Google Shape;84;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Consumer behaviour is determined by customer satisfaction level in marketing and </a:t>
            </a:r>
            <a:r>
              <a:rPr lang="en"/>
              <a:t>research</a:t>
            </a:r>
            <a:r>
              <a:rPr lang="en"/>
              <a:t> fields.</a:t>
            </a:r>
            <a:endParaRPr/>
          </a:p>
          <a:p>
            <a:pPr indent="-342900" lvl="0" marL="457200" rtl="0" algn="l">
              <a:spcBef>
                <a:spcPts val="0"/>
              </a:spcBef>
              <a:spcAft>
                <a:spcPts val="0"/>
              </a:spcAft>
              <a:buSzPts val="1800"/>
              <a:buChar char="●"/>
            </a:pPr>
            <a:r>
              <a:rPr lang="en"/>
              <a:t>Text mining is a way of obtaining information using analysis tools which documents important data.</a:t>
            </a:r>
            <a:endParaRPr/>
          </a:p>
          <a:p>
            <a:pPr indent="-342900" lvl="0" marL="457200" rtl="0" algn="l">
              <a:spcBef>
                <a:spcPts val="0"/>
              </a:spcBef>
              <a:spcAft>
                <a:spcPts val="0"/>
              </a:spcAft>
              <a:buSzPts val="1800"/>
              <a:buChar char="●"/>
            </a:pPr>
            <a:r>
              <a:rPr lang="en"/>
              <a:t>Sentiment analysis is the investigation of an opinion of a person regarding a certain product. The procedure makes use of NLP (Natural Language Processing), text mining and some other techniques to bring out the data by eliminating irrelevant information in such a way that the actual opinion (either </a:t>
            </a:r>
            <a:r>
              <a:rPr lang="en"/>
              <a:t>positive</a:t>
            </a:r>
            <a:r>
              <a:rPr lang="en"/>
              <a:t> or negative) is obtained from it.</a:t>
            </a:r>
            <a:endParaRPr/>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Naive Bayes &amp; TextBlob Sentiment Analysis</a:t>
            </a:r>
            <a:endParaRPr/>
          </a:p>
        </p:txBody>
      </p:sp>
      <p:sp>
        <p:nvSpPr>
          <p:cNvPr id="91" name="Google Shape;91;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Bayes is a probability based classification model for getting future predictions from given data.</a:t>
            </a:r>
            <a:endParaRPr/>
          </a:p>
          <a:p>
            <a:pPr indent="-342900" lvl="0" marL="457200" rtl="0" algn="l">
              <a:spcBef>
                <a:spcPts val="0"/>
              </a:spcBef>
              <a:spcAft>
                <a:spcPts val="0"/>
              </a:spcAft>
              <a:buSzPts val="1800"/>
              <a:buChar char="●"/>
            </a:pPr>
            <a:r>
              <a:rPr lang="en"/>
              <a:t>Scores such as precision, recall and accuracy are </a:t>
            </a:r>
            <a:r>
              <a:rPr lang="en"/>
              <a:t>calculated</a:t>
            </a:r>
            <a:r>
              <a:rPr lang="en"/>
              <a:t> to check the accuracy of the prediction by the Naive Bayes </a:t>
            </a:r>
            <a:r>
              <a:rPr lang="en"/>
              <a:t>classification</a:t>
            </a:r>
            <a:r>
              <a:rPr lang="en"/>
              <a:t> model.</a:t>
            </a:r>
            <a:endParaRPr/>
          </a:p>
          <a:p>
            <a:pPr indent="-342900" lvl="0" marL="457200" rtl="0" algn="l">
              <a:spcBef>
                <a:spcPts val="0"/>
              </a:spcBef>
              <a:spcAft>
                <a:spcPts val="0"/>
              </a:spcAft>
              <a:buSzPts val="1800"/>
              <a:buChar char="●"/>
            </a:pPr>
            <a:r>
              <a:rPr lang="en"/>
              <a:t>TextBlob is a sentiment analyzer with a Natural Language Toolkit and Pattern processing basis. </a:t>
            </a:r>
            <a:endParaRPr/>
          </a:p>
          <a:p>
            <a:pPr indent="-342900" lvl="0" marL="457200" rtl="0" algn="l">
              <a:spcBef>
                <a:spcPts val="0"/>
              </a:spcBef>
              <a:spcAft>
                <a:spcPts val="0"/>
              </a:spcAft>
              <a:buSzPts val="1800"/>
              <a:buChar char="●"/>
            </a:pPr>
            <a:r>
              <a:rPr lang="en"/>
              <a:t>TextBlob is used for text mining, text processing and text analysis.</a:t>
            </a:r>
            <a:endParaRPr/>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Methodology</a:t>
            </a:r>
            <a:endParaRPr/>
          </a:p>
        </p:txBody>
      </p:sp>
      <p:sp>
        <p:nvSpPr>
          <p:cNvPr id="98" name="Google Shape;98;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Data of reviews are collected from TripAdvisor on the 10 best restaurants in Surabaya, Indonesia. It is done by web crawling method, using WebHarvy tool.</a:t>
            </a:r>
            <a:endParaRPr/>
          </a:p>
          <a:p>
            <a:pPr indent="-334327" lvl="0" marL="457200" rtl="0" algn="l">
              <a:spcBef>
                <a:spcPts val="0"/>
              </a:spcBef>
              <a:spcAft>
                <a:spcPts val="0"/>
              </a:spcAft>
              <a:buSzPct val="100000"/>
              <a:buChar char="●"/>
            </a:pPr>
            <a:r>
              <a:rPr lang="en"/>
              <a:t>The collected data is then analysed and processed. Firstly, the Trim lowercase process is carried out to change all the letters into lowercase letters. Afterwards, stopwords, which do not carry any </a:t>
            </a:r>
            <a:r>
              <a:rPr lang="en"/>
              <a:t>significant</a:t>
            </a:r>
            <a:r>
              <a:rPr lang="en"/>
              <a:t> meaning in languages, were removed. Then, </a:t>
            </a:r>
            <a:r>
              <a:rPr lang="en"/>
              <a:t>punctuation</a:t>
            </a:r>
            <a:r>
              <a:rPr lang="en"/>
              <a:t> was removed to simplify the data. </a:t>
            </a:r>
            <a:endParaRPr/>
          </a:p>
          <a:p>
            <a:pPr indent="-334327" lvl="0" marL="457200" rtl="0" algn="l">
              <a:spcBef>
                <a:spcPts val="0"/>
              </a:spcBef>
              <a:spcAft>
                <a:spcPts val="0"/>
              </a:spcAft>
              <a:buSzPct val="100000"/>
              <a:buChar char="●"/>
            </a:pPr>
            <a:r>
              <a:rPr lang="en"/>
              <a:t>Each of the processed data are classified into tables.</a:t>
            </a:r>
            <a:endParaRPr/>
          </a:p>
          <a:p>
            <a:pPr indent="-334327" lvl="0" marL="457200" rtl="0" algn="l">
              <a:spcBef>
                <a:spcPts val="0"/>
              </a:spcBef>
              <a:spcAft>
                <a:spcPts val="0"/>
              </a:spcAft>
              <a:buSzPct val="100000"/>
              <a:buChar char="●"/>
            </a:pPr>
            <a:r>
              <a:rPr lang="en"/>
              <a:t>Naive Bayes classification was hence applied on the tables for training the data. The model was then </a:t>
            </a:r>
            <a:r>
              <a:rPr lang="en"/>
              <a:t>evaluated</a:t>
            </a:r>
            <a:r>
              <a:rPr lang="en"/>
              <a:t> with testing data, which was also tested in TextBlob for sentiment analysis as a comparison method. </a:t>
            </a:r>
            <a:endParaRPr/>
          </a:p>
          <a:p>
            <a:pPr indent="-334327" lvl="0" marL="457200" rtl="0" algn="l">
              <a:spcBef>
                <a:spcPts val="0"/>
              </a:spcBef>
              <a:spcAft>
                <a:spcPts val="0"/>
              </a:spcAft>
              <a:buSzPct val="100000"/>
              <a:buChar char="●"/>
            </a:pPr>
            <a:r>
              <a:rPr lang="en"/>
              <a:t>The results were then analysed using the confusion matrix. </a:t>
            </a:r>
            <a:endParaRPr/>
          </a:p>
        </p:txBody>
      </p:sp>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a:t>
            </a:r>
            <a:endParaRPr/>
          </a:p>
        </p:txBody>
      </p:sp>
      <p:sp>
        <p:nvSpPr>
          <p:cNvPr id="105" name="Google Shape;10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research obtained 63 True Negative reviews and 174 True Positive Reviews out of 237 correctly classified reviews using Naive Bayes Classification Model.</a:t>
            </a:r>
            <a:endParaRPr/>
          </a:p>
          <a:p>
            <a:pPr indent="-342900" lvl="0" marL="457200" rtl="0" algn="l">
              <a:spcBef>
                <a:spcPts val="0"/>
              </a:spcBef>
              <a:spcAft>
                <a:spcPts val="0"/>
              </a:spcAft>
              <a:buSzPts val="1800"/>
              <a:buChar char="●"/>
            </a:pPr>
            <a:r>
              <a:rPr lang="en"/>
              <a:t>For the sentiment analysis, with Naive Bayes, the research obtained 25 True Positives and 24 True Negatives whereas TextBlob collected 34 True Positives and 13 True Negative results. </a:t>
            </a:r>
            <a:endParaRPr/>
          </a:p>
          <a:p>
            <a:pPr indent="-342900" lvl="0" marL="457200" rtl="0" algn="l">
              <a:spcBef>
                <a:spcPts val="0"/>
              </a:spcBef>
              <a:spcAft>
                <a:spcPts val="0"/>
              </a:spcAft>
              <a:buSzPts val="1800"/>
              <a:buChar char="●"/>
            </a:pPr>
            <a:r>
              <a:rPr lang="en"/>
              <a:t>The accuracy of Naive Bayes sentiment analysis was 72.06%.</a:t>
            </a:r>
            <a:endParaRPr/>
          </a:p>
          <a:p>
            <a:pPr indent="-342900" lvl="0" marL="457200" rtl="0" algn="l">
              <a:spcBef>
                <a:spcPts val="0"/>
              </a:spcBef>
              <a:spcAft>
                <a:spcPts val="0"/>
              </a:spcAft>
              <a:buSzPts val="1800"/>
              <a:buChar char="●"/>
            </a:pPr>
            <a:r>
              <a:rPr lang="en"/>
              <a:t>The accuracy of TextBlob sentiment analysis was 69.12%.</a:t>
            </a:r>
            <a:endParaRPr/>
          </a:p>
          <a:p>
            <a:pPr indent="0" lvl="0" marL="0" rtl="0" algn="l">
              <a:spcBef>
                <a:spcPts val="1200"/>
              </a:spcBef>
              <a:spcAft>
                <a:spcPts val="1200"/>
              </a:spcAft>
              <a:buNone/>
            </a:pPr>
            <a:r>
              <a:t/>
            </a:r>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12" name="Google Shape;11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Bayes sentiment analysis method is slightly better than TextBlob sentiment analysis, as it’s accuracy was 2.94% higher.</a:t>
            </a:r>
            <a:endParaRPr/>
          </a:p>
          <a:p>
            <a:pPr indent="-342900" lvl="0" marL="457200" rtl="0" algn="l">
              <a:spcBef>
                <a:spcPts val="0"/>
              </a:spcBef>
              <a:spcAft>
                <a:spcPts val="0"/>
              </a:spcAft>
              <a:buSzPts val="1800"/>
              <a:buChar char="●"/>
            </a:pPr>
            <a:r>
              <a:rPr lang="en"/>
              <a:t>If variety of data is </a:t>
            </a:r>
            <a:r>
              <a:rPr lang="en"/>
              <a:t>increased</a:t>
            </a:r>
            <a:r>
              <a:rPr lang="en"/>
              <a:t>, the research can be improved which will result in a higher accuracy.</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