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80" r:id="rId2"/>
    <p:sldId id="427" r:id="rId3"/>
    <p:sldId id="426" r:id="rId4"/>
    <p:sldId id="425" r:id="rId5"/>
    <p:sldId id="408" r:id="rId6"/>
    <p:sldId id="410" r:id="rId7"/>
    <p:sldId id="422" r:id="rId8"/>
    <p:sldId id="414" r:id="rId9"/>
    <p:sldId id="411" r:id="rId10"/>
    <p:sldId id="423" r:id="rId11"/>
    <p:sldId id="412" r:id="rId12"/>
    <p:sldId id="413" r:id="rId13"/>
    <p:sldId id="415" r:id="rId14"/>
    <p:sldId id="424" r:id="rId15"/>
    <p:sldId id="416" r:id="rId16"/>
    <p:sldId id="428" r:id="rId17"/>
    <p:sldId id="421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8560" autoAdjust="0"/>
    <p:restoredTop sz="89845" autoAdjust="0"/>
  </p:normalViewPr>
  <p:slideViewPr>
    <p:cSldViewPr>
      <p:cViewPr varScale="1">
        <p:scale>
          <a:sx n="121" d="100"/>
          <a:sy n="121" d="100"/>
        </p:scale>
        <p:origin x="-864" y="-112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EFAC9-CABD-D040-8FD1-958FE7D33B21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BD91A-B2AA-4F46-A180-353077BFF7A3}">
      <dgm:prSet phldrT="[Text]" custT="1"/>
      <dgm:spPr>
        <a:solidFill>
          <a:schemeClr val="accent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Fluid</a:t>
          </a:r>
          <a:r>
            <a:rPr lang="en-US" sz="900" dirty="0" smtClean="0"/>
            <a:t> </a:t>
          </a:r>
          <a:r>
            <a:rPr lang="en-US" sz="2400" dirty="0" smtClean="0">
              <a:solidFill>
                <a:schemeClr val="tx1"/>
              </a:solidFill>
            </a:rPr>
            <a:t>Mechanics</a:t>
          </a:r>
          <a:endParaRPr lang="en-US" sz="2400" dirty="0">
            <a:solidFill>
              <a:schemeClr val="tx1"/>
            </a:solidFill>
          </a:endParaRPr>
        </a:p>
      </dgm:t>
    </dgm:pt>
    <dgm:pt modelId="{AFF7187D-7E14-2744-93F9-B4712865359E}" type="parTrans" cxnId="{EC9B193A-D7CF-794E-A0C9-9F672109C18C}">
      <dgm:prSet/>
      <dgm:spPr/>
      <dgm:t>
        <a:bodyPr/>
        <a:lstStyle/>
        <a:p>
          <a:endParaRPr lang="en-US"/>
        </a:p>
      </dgm:t>
    </dgm:pt>
    <dgm:pt modelId="{BA1B3DC7-3BD3-A044-9AE0-AE06B01004EF}" type="sibTrans" cxnId="{EC9B193A-D7CF-794E-A0C9-9F672109C18C}">
      <dgm:prSet/>
      <dgm:spPr/>
      <dgm:t>
        <a:bodyPr/>
        <a:lstStyle/>
        <a:p>
          <a:endParaRPr lang="en-US"/>
        </a:p>
      </dgm:t>
    </dgm:pt>
    <dgm:pt modelId="{8CC3BFEF-6A11-E24D-A951-899B42EB043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  <a:bevelB/>
        </a:sp3d>
      </dgm:spPr>
      <dgm:t>
        <a:bodyPr lIns="0"/>
        <a:lstStyle/>
        <a:p>
          <a:r>
            <a:rPr lang="en-US" sz="2400" dirty="0" smtClean="0">
              <a:solidFill>
                <a:schemeClr val="tx1"/>
              </a:solidFill>
            </a:rPr>
            <a:t>Microrobot</a:t>
          </a:r>
          <a:endParaRPr lang="en-US" sz="2400" dirty="0">
            <a:solidFill>
              <a:schemeClr val="tx1"/>
            </a:solidFill>
          </a:endParaRPr>
        </a:p>
      </dgm:t>
    </dgm:pt>
    <dgm:pt modelId="{C0706B3C-5CB5-EB47-B8B5-82D00D540D43}" type="parTrans" cxnId="{9C735161-8374-2B47-A204-C49D9F7D56E4}">
      <dgm:prSet/>
      <dgm:spPr/>
      <dgm:t>
        <a:bodyPr/>
        <a:lstStyle/>
        <a:p>
          <a:endParaRPr lang="en-US"/>
        </a:p>
      </dgm:t>
    </dgm:pt>
    <dgm:pt modelId="{6D14EE08-00A7-5443-B361-BAAD5EBDE61D}" type="sibTrans" cxnId="{9C735161-8374-2B47-A204-C49D9F7D56E4}">
      <dgm:prSet/>
      <dgm:spPr/>
      <dgm:t>
        <a:bodyPr/>
        <a:lstStyle/>
        <a:p>
          <a:endParaRPr lang="en-US"/>
        </a:p>
      </dgm:t>
    </dgm:pt>
    <dgm:pt modelId="{5A848B93-9F04-FF4D-9E08-3123163E6C8D}">
      <dgm:prSet phldrT="[Text]" custT="1"/>
      <dgm:spPr>
        <a:solidFill>
          <a:schemeClr val="accent6">
            <a:lumMod val="40000"/>
            <a:lumOff val="60000"/>
            <a:alpha val="87000"/>
          </a:schemeClr>
        </a:solidFill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Electromagnets</a:t>
          </a:r>
          <a:endParaRPr lang="en-US" sz="2400" dirty="0">
            <a:solidFill>
              <a:schemeClr val="tx1"/>
            </a:solidFill>
          </a:endParaRPr>
        </a:p>
      </dgm:t>
    </dgm:pt>
    <dgm:pt modelId="{8B14FE78-5298-B34D-946A-7A2DF810FA61}" type="parTrans" cxnId="{1CFEE92E-A76B-9B4D-A784-139174D15711}">
      <dgm:prSet/>
      <dgm:spPr/>
      <dgm:t>
        <a:bodyPr/>
        <a:lstStyle/>
        <a:p>
          <a:endParaRPr lang="en-US"/>
        </a:p>
      </dgm:t>
    </dgm:pt>
    <dgm:pt modelId="{4B92A5F3-197F-B94C-9004-AB51A9C77B24}" type="sibTrans" cxnId="{1CFEE92E-A76B-9B4D-A784-139174D15711}">
      <dgm:prSet/>
      <dgm:spPr/>
      <dgm:t>
        <a:bodyPr/>
        <a:lstStyle/>
        <a:p>
          <a:endParaRPr lang="en-US"/>
        </a:p>
      </dgm:t>
    </dgm:pt>
    <dgm:pt modelId="{F8A51F71-DAF8-F948-857A-C8782A97C6F4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C976C57F-8F92-7C40-BB9D-56DE496DB60B}" type="parTrans" cxnId="{E6497DEC-4AEC-EB4C-B0CF-9438FC9EE865}">
      <dgm:prSet/>
      <dgm:spPr/>
      <dgm:t>
        <a:bodyPr/>
        <a:lstStyle/>
        <a:p>
          <a:endParaRPr lang="en-US"/>
        </a:p>
      </dgm:t>
    </dgm:pt>
    <dgm:pt modelId="{717A97C3-99B2-004E-B881-C460B66AA331}" type="sibTrans" cxnId="{E6497DEC-4AEC-EB4C-B0CF-9438FC9EE865}">
      <dgm:prSet/>
      <dgm:spPr/>
      <dgm:t>
        <a:bodyPr/>
        <a:lstStyle/>
        <a:p>
          <a:endParaRPr lang="en-US"/>
        </a:p>
      </dgm:t>
    </dgm:pt>
    <dgm:pt modelId="{F9BE54B3-7FFE-EF4F-ACE3-F9F72F90E0D7}" type="pres">
      <dgm:prSet presAssocID="{486EFAC9-CABD-D040-8FD1-958FE7D33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5AFB1F-9283-3D41-8FA6-A771F0CAA310}" type="pres">
      <dgm:prSet presAssocID="{486EFAC9-CABD-D040-8FD1-958FE7D33B21}" presName="ellipse" presStyleLbl="trBgShp" presStyleIdx="0" presStyleCnt="1" custLinFactNeighborX="-2069" custLinFactNeighborY="3172"/>
      <dgm:spPr/>
    </dgm:pt>
    <dgm:pt modelId="{571366CF-4C92-F94F-A0C1-FC49AAB012A8}" type="pres">
      <dgm:prSet presAssocID="{486EFAC9-CABD-D040-8FD1-958FE7D33B21}" presName="arrow1" presStyleLbl="fgShp" presStyleIdx="0" presStyleCnt="1" custScaleY="160547"/>
      <dgm:spPr>
        <a:solidFill>
          <a:schemeClr val="accent6">
            <a:lumMod val="40000"/>
            <a:lumOff val="60000"/>
          </a:schemeClr>
        </a:solidFill>
      </dgm:spPr>
    </dgm:pt>
    <dgm:pt modelId="{816DDEA6-0CC4-CB45-BFD6-427D3A9CC757}" type="pres">
      <dgm:prSet presAssocID="{486EFAC9-CABD-D040-8FD1-958FE7D33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8A85-3E53-264B-AA5C-D7CBB09AA197}" type="pres">
      <dgm:prSet presAssocID="{8CC3BFEF-6A11-E24D-A951-899B42EB0430}" presName="item1" presStyleLbl="node1" presStyleIdx="0" presStyleCnt="3" custScaleX="253575" custScaleY="78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8CCA4-CCA8-F249-9B2C-8D64BFBB8579}" type="pres">
      <dgm:prSet presAssocID="{5A848B93-9F04-FF4D-9E08-3123163E6C8D}" presName="item2" presStyleLbl="node1" presStyleIdx="1" presStyleCnt="3" custScaleX="177193" custScaleY="95204" custLinFactNeighborX="-24951" custLinFactNeighborY="-1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283D9-70B6-F34A-B50C-26087BCFCD43}" type="pres">
      <dgm:prSet presAssocID="{F8A51F71-DAF8-F948-857A-C8782A97C6F4}" presName="item3" presStyleLbl="node1" presStyleIdx="2" presStyleCnt="3" custScaleX="192241" custScaleY="77181" custLinFactNeighborX="61247" custLinFactNeighborY="2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FC03E-5FDF-544D-8234-F635F3D78FA6}" type="pres">
      <dgm:prSet presAssocID="{486EFAC9-CABD-D040-8FD1-958FE7D33B21}" presName="funnel" presStyleLbl="trAlignAcc1" presStyleIdx="0" presStyleCnt="1" custScaleX="152381" custScaleY="111811" custLinFactNeighborX="0" custLinFactNeighborY="7072"/>
      <dgm:spPr>
        <a:noFill/>
        <a:ln>
          <a:solidFill>
            <a:schemeClr val="accent6">
              <a:lumMod val="40000"/>
              <a:lumOff val="60000"/>
            </a:schemeClr>
          </a:solidFill>
          <a:prstDash val="solid"/>
        </a:ln>
      </dgm:spPr>
    </dgm:pt>
  </dgm:ptLst>
  <dgm:cxnLst>
    <dgm:cxn modelId="{3EFCE231-EFA8-6941-A586-53D93E52C421}" type="presOf" srcId="{F46BD91A-B2AA-4F46-A180-353077BFF7A3}" destId="{515283D9-70B6-F34A-B50C-26087BCFCD43}" srcOrd="0" destOrd="0" presId="urn:microsoft.com/office/officeart/2005/8/layout/funnel1"/>
    <dgm:cxn modelId="{70398589-91ED-F649-B088-9B59AA0BE8A9}" type="presOf" srcId="{F8A51F71-DAF8-F948-857A-C8782A97C6F4}" destId="{816DDEA6-0CC4-CB45-BFD6-427D3A9CC757}" srcOrd="0" destOrd="0" presId="urn:microsoft.com/office/officeart/2005/8/layout/funnel1"/>
    <dgm:cxn modelId="{E6497DEC-4AEC-EB4C-B0CF-9438FC9EE865}" srcId="{486EFAC9-CABD-D040-8FD1-958FE7D33B21}" destId="{F8A51F71-DAF8-F948-857A-C8782A97C6F4}" srcOrd="3" destOrd="0" parTransId="{C976C57F-8F92-7C40-BB9D-56DE496DB60B}" sibTransId="{717A97C3-99B2-004E-B881-C460B66AA331}"/>
    <dgm:cxn modelId="{EC9B193A-D7CF-794E-A0C9-9F672109C18C}" srcId="{486EFAC9-CABD-D040-8FD1-958FE7D33B21}" destId="{F46BD91A-B2AA-4F46-A180-353077BFF7A3}" srcOrd="0" destOrd="0" parTransId="{AFF7187D-7E14-2744-93F9-B4712865359E}" sibTransId="{BA1B3DC7-3BD3-A044-9AE0-AE06B01004EF}"/>
    <dgm:cxn modelId="{7B3927C8-19B3-6742-B34F-CD344143CDC7}" type="presOf" srcId="{5A848B93-9F04-FF4D-9E08-3123163E6C8D}" destId="{F5978A85-3E53-264B-AA5C-D7CBB09AA197}" srcOrd="0" destOrd="0" presId="urn:microsoft.com/office/officeart/2005/8/layout/funnel1"/>
    <dgm:cxn modelId="{0D44F9BD-D2EE-804F-8341-C70E1577EEA2}" type="presOf" srcId="{486EFAC9-CABD-D040-8FD1-958FE7D33B21}" destId="{F9BE54B3-7FFE-EF4F-ACE3-F9F72F90E0D7}" srcOrd="0" destOrd="0" presId="urn:microsoft.com/office/officeart/2005/8/layout/funnel1"/>
    <dgm:cxn modelId="{1CFEE92E-A76B-9B4D-A784-139174D15711}" srcId="{486EFAC9-CABD-D040-8FD1-958FE7D33B21}" destId="{5A848B93-9F04-FF4D-9E08-3123163E6C8D}" srcOrd="2" destOrd="0" parTransId="{8B14FE78-5298-B34D-946A-7A2DF810FA61}" sibTransId="{4B92A5F3-197F-B94C-9004-AB51A9C77B24}"/>
    <dgm:cxn modelId="{406DC13F-68AE-D54C-A36A-261F20DBE9BD}" type="presOf" srcId="{8CC3BFEF-6A11-E24D-A951-899B42EB0430}" destId="{9BA8CCA4-CCA8-F249-9B2C-8D64BFBB8579}" srcOrd="0" destOrd="0" presId="urn:microsoft.com/office/officeart/2005/8/layout/funnel1"/>
    <dgm:cxn modelId="{9C735161-8374-2B47-A204-C49D9F7D56E4}" srcId="{486EFAC9-CABD-D040-8FD1-958FE7D33B21}" destId="{8CC3BFEF-6A11-E24D-A951-899B42EB0430}" srcOrd="1" destOrd="0" parTransId="{C0706B3C-5CB5-EB47-B8B5-82D00D540D43}" sibTransId="{6D14EE08-00A7-5443-B361-BAAD5EBDE61D}"/>
    <dgm:cxn modelId="{B9613D63-0B35-0047-9B71-FE1F2FD9080D}" type="presParOf" srcId="{F9BE54B3-7FFE-EF4F-ACE3-F9F72F90E0D7}" destId="{285AFB1F-9283-3D41-8FA6-A771F0CAA310}" srcOrd="0" destOrd="0" presId="urn:microsoft.com/office/officeart/2005/8/layout/funnel1"/>
    <dgm:cxn modelId="{DF133C58-951A-4E47-89C7-FB6B814C17D9}" type="presParOf" srcId="{F9BE54B3-7FFE-EF4F-ACE3-F9F72F90E0D7}" destId="{571366CF-4C92-F94F-A0C1-FC49AAB012A8}" srcOrd="1" destOrd="0" presId="urn:microsoft.com/office/officeart/2005/8/layout/funnel1"/>
    <dgm:cxn modelId="{92272196-D603-9948-80FE-B319B3E35C4E}" type="presParOf" srcId="{F9BE54B3-7FFE-EF4F-ACE3-F9F72F90E0D7}" destId="{816DDEA6-0CC4-CB45-BFD6-427D3A9CC757}" srcOrd="2" destOrd="0" presId="urn:microsoft.com/office/officeart/2005/8/layout/funnel1"/>
    <dgm:cxn modelId="{31CF777E-878D-7D4C-A90A-7B5FB36F2312}" type="presParOf" srcId="{F9BE54B3-7FFE-EF4F-ACE3-F9F72F90E0D7}" destId="{F5978A85-3E53-264B-AA5C-D7CBB09AA197}" srcOrd="3" destOrd="0" presId="urn:microsoft.com/office/officeart/2005/8/layout/funnel1"/>
    <dgm:cxn modelId="{92B6AC23-DE6B-3341-BCB1-BCFD5462A871}" type="presParOf" srcId="{F9BE54B3-7FFE-EF4F-ACE3-F9F72F90E0D7}" destId="{9BA8CCA4-CCA8-F249-9B2C-8D64BFBB8579}" srcOrd="4" destOrd="0" presId="urn:microsoft.com/office/officeart/2005/8/layout/funnel1"/>
    <dgm:cxn modelId="{7F3B7E66-EE5B-3E49-84B1-7C36A532E528}" type="presParOf" srcId="{F9BE54B3-7FFE-EF4F-ACE3-F9F72F90E0D7}" destId="{515283D9-70B6-F34A-B50C-26087BCFCD43}" srcOrd="5" destOrd="0" presId="urn:microsoft.com/office/officeart/2005/8/layout/funnel1"/>
    <dgm:cxn modelId="{3EFAD5A8-394B-C342-ABB5-70BF5FB1F2CA}" type="presParOf" srcId="{F9BE54B3-7FFE-EF4F-ACE3-F9F72F90E0D7}" destId="{23FFC03E-5FDF-544D-8234-F635F3D78FA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5AFB1F-9283-3D41-8FA6-A771F0CAA310}">
      <dsp:nvSpPr>
        <dsp:cNvPr id="0" name=""/>
        <dsp:cNvSpPr/>
      </dsp:nvSpPr>
      <dsp:spPr>
        <a:xfrm>
          <a:off x="2133584" y="304801"/>
          <a:ext cx="3501866" cy="121615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366CF-4C92-F94F-A0C1-FC49AAB012A8}">
      <dsp:nvSpPr>
        <dsp:cNvPr id="0" name=""/>
        <dsp:cNvSpPr/>
      </dsp:nvSpPr>
      <dsp:spPr>
        <a:xfrm>
          <a:off x="3623071" y="3112679"/>
          <a:ext cx="678656" cy="697319"/>
        </a:xfrm>
        <a:prstGeom prst="down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6DDEA6-0CC4-CB45-BFD6-427D3A9CC757}">
      <dsp:nvSpPr>
        <dsp:cNvPr id="0" name=""/>
        <dsp:cNvSpPr/>
      </dsp:nvSpPr>
      <dsp:spPr>
        <a:xfrm>
          <a:off x="2333624" y="3591641"/>
          <a:ext cx="3257550" cy="81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Simulation</a:t>
          </a:r>
          <a:endParaRPr lang="en-US" sz="2800" kern="1200" dirty="0"/>
        </a:p>
      </dsp:txBody>
      <dsp:txXfrm>
        <a:off x="2333624" y="3591641"/>
        <a:ext cx="3257550" cy="814387"/>
      </dsp:txXfrm>
    </dsp:sp>
    <dsp:sp modelId="{F5978A85-3E53-264B-AA5C-D7CBB09AA197}">
      <dsp:nvSpPr>
        <dsp:cNvPr id="0" name=""/>
        <dsp:cNvSpPr/>
      </dsp:nvSpPr>
      <dsp:spPr>
        <a:xfrm>
          <a:off x="2541175" y="1707189"/>
          <a:ext cx="3097624" cy="959808"/>
        </a:xfrm>
        <a:prstGeom prst="ellipse">
          <a:avLst/>
        </a:prstGeom>
        <a:solidFill>
          <a:schemeClr val="accent6">
            <a:lumMod val="40000"/>
            <a:lumOff val="60000"/>
            <a:alpha val="8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Electromagnets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541175" y="1707189"/>
        <a:ext cx="3097624" cy="959808"/>
      </dsp:txXfrm>
    </dsp:sp>
    <dsp:sp modelId="{9BA8CCA4-CCA8-F249-9B2C-8D64BFBB8579}">
      <dsp:nvSpPr>
        <dsp:cNvPr id="0" name=""/>
        <dsp:cNvSpPr/>
      </dsp:nvSpPr>
      <dsp:spPr>
        <a:xfrm>
          <a:off x="1828803" y="457197"/>
          <a:ext cx="2164556" cy="1162994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Microrobot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28803" y="457197"/>
        <a:ext cx="2164556" cy="1162994"/>
      </dsp:txXfrm>
    </dsp:sp>
    <dsp:sp modelId="{515283D9-70B6-F34A-B50C-26087BCFCD43}">
      <dsp:nvSpPr>
        <dsp:cNvPr id="0" name=""/>
        <dsp:cNvSpPr/>
      </dsp:nvSpPr>
      <dsp:spPr>
        <a:xfrm>
          <a:off x="4038597" y="533396"/>
          <a:ext cx="2348380" cy="942828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Fluid</a:t>
          </a:r>
          <a:r>
            <a:rPr lang="en-US" sz="900" kern="1200" dirty="0" smtClean="0"/>
            <a:t> </a:t>
          </a:r>
          <a:r>
            <a:rPr lang="en-US" sz="2400" kern="1200" dirty="0" smtClean="0">
              <a:solidFill>
                <a:schemeClr val="tx1"/>
              </a:solidFill>
            </a:rPr>
            <a:t>Mechanics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038597" y="533396"/>
        <a:ext cx="2348380" cy="942828"/>
      </dsp:txXfrm>
    </dsp:sp>
    <dsp:sp modelId="{23FFC03E-5FDF-544D-8234-F635F3D78FA6}">
      <dsp:nvSpPr>
        <dsp:cNvPr id="0" name=""/>
        <dsp:cNvSpPr/>
      </dsp:nvSpPr>
      <dsp:spPr>
        <a:xfrm>
          <a:off x="1066799" y="152387"/>
          <a:ext cx="5791201" cy="3399479"/>
        </a:xfrm>
        <a:prstGeom prst="funnel">
          <a:avLst/>
        </a:pr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5/28/14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C2C75-872C-432F-856A-CB26831E7A00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Lucida Grande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02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video" Target="file://localhost/Users/nafisehemamy/Downloads/Sperm%20Flagellar%20Kinematics.mp4" TargetMode="Externa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Platform for </a:t>
            </a:r>
            <a:r>
              <a:rPr lang="en-GB" sz="4000" b="0" dirty="0" err="1" smtClean="0">
                <a:latin typeface="Tahoma" pitchFamily="34" charset="0"/>
                <a:cs typeface="Tahoma" pitchFamily="34" charset="0"/>
              </a:rPr>
              <a:t>Microrobot</a:t>
            </a:r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 Navigation</a:t>
            </a:r>
          </a:p>
        </p:txBody>
      </p:sp>
      <p:sp>
        <p:nvSpPr>
          <p:cNvPr id="7172" name="Subtitle 7"/>
          <p:cNvSpPr>
            <a:spLocks noGrp="1"/>
          </p:cNvSpPr>
          <p:nvPr>
            <p:ph type="subTitle" idx="1"/>
          </p:nvPr>
        </p:nvSpPr>
        <p:spPr>
          <a:xfrm>
            <a:off x="381000" y="4696172"/>
            <a:ext cx="5791200" cy="685800"/>
          </a:xfrm>
        </p:spPr>
        <p:txBody>
          <a:bodyPr>
            <a:noAutofit/>
          </a:bodyPr>
          <a:lstStyle/>
          <a:p>
            <a:r>
              <a:rPr lang="en-GB" dirty="0" err="1" smtClean="0">
                <a:latin typeface="Tahoma" pitchFamily="34" charset="0"/>
                <a:cs typeface="Tahoma" pitchFamily="34" charset="0"/>
              </a:rPr>
              <a:t>Nafiseh</a:t>
            </a:r>
            <a:r>
              <a:rPr lang="en-GB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GB" dirty="0" err="1" smtClean="0">
                <a:latin typeface="Tahoma" pitchFamily="34" charset="0"/>
                <a:cs typeface="Tahoma" pitchFamily="34" charset="0"/>
              </a:rPr>
              <a:t>Vahabi</a:t>
            </a:r>
            <a:endParaRPr lang="en-GB" dirty="0" smtClean="0">
              <a:latin typeface="Tahoma" pitchFamily="34" charset="0"/>
              <a:cs typeface="Tahoma" pitchFamily="34" charset="0"/>
            </a:endParaRPr>
          </a:p>
          <a:p>
            <a:r>
              <a:rPr lang="en-GB" dirty="0" err="1" smtClean="0">
                <a:latin typeface="Tahoma" pitchFamily="34" charset="0"/>
                <a:cs typeface="Tahoma" pitchFamily="34" charset="0"/>
              </a:rPr>
              <a:t>MRes</a:t>
            </a:r>
            <a:endParaRPr lang="en-GB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Placeholder 16" descr="da vinci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10400" y="4886672"/>
            <a:ext cx="1752600" cy="10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Placeholder 18" descr="cilia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-19054" r="-19054"/>
          <a:stretch>
            <a:fillRect/>
          </a:stretch>
        </p:blipFill>
        <p:spPr>
          <a:xfrm>
            <a:off x="6705600" y="1676400"/>
            <a:ext cx="2286000" cy="990600"/>
          </a:xfrm>
        </p:spPr>
      </p:pic>
      <p:pic>
        <p:nvPicPr>
          <p:cNvPr id="16" name="Picture Placeholder 15" descr="simulation.png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-30724" r="-30724"/>
          <a:stretch>
            <a:fillRect/>
          </a:stretch>
        </p:blipFill>
        <p:spPr>
          <a:xfrm>
            <a:off x="6477000" y="3810000"/>
            <a:ext cx="2819400" cy="990600"/>
          </a:xfrm>
        </p:spPr>
      </p:pic>
      <p:pic>
        <p:nvPicPr>
          <p:cNvPr id="18" name="Picture Placeholder 17" descr="helix.png"/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-23210" r="-23210"/>
          <a:stretch>
            <a:fillRect/>
          </a:stretch>
        </p:blipFill>
        <p:spPr>
          <a:xfrm>
            <a:off x="6629400" y="2743200"/>
            <a:ext cx="2514600" cy="99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Helical Shape Microrobot</a:t>
            </a:r>
            <a:endParaRPr lang="en-US" dirty="0"/>
          </a:p>
        </p:txBody>
      </p:sp>
      <p:pic>
        <p:nvPicPr>
          <p:cNvPr id="4" name="Content Placeholder 3" descr="parameter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7178" r="-7178"/>
          <a:stretch>
            <a:fillRect/>
          </a:stretch>
        </p:blipFill>
        <p:spPr>
          <a:xfrm>
            <a:off x="4419600" y="1676400"/>
            <a:ext cx="4343400" cy="2380517"/>
          </a:xfrm>
        </p:spPr>
      </p:pic>
      <p:pic>
        <p:nvPicPr>
          <p:cNvPr id="7" name="Sperm Flagellar Kinematics.mp4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" y="1752600"/>
            <a:ext cx="3962400" cy="3962400"/>
          </a:xfrm>
          <a:prstGeom prst="rect">
            <a:avLst/>
          </a:prstGeom>
        </p:spPr>
      </p:pic>
      <p:pic>
        <p:nvPicPr>
          <p:cNvPr id="8" name="Picture 7" descr="matri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343399"/>
            <a:ext cx="30480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Propulsion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viscous fluid </a:t>
            </a:r>
            <a:endParaRPr lang="en-US" dirty="0"/>
          </a:p>
        </p:txBody>
      </p:sp>
      <p:pic>
        <p:nvPicPr>
          <p:cNvPr id="5" name="Picture 4" descr="Reyno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19200"/>
            <a:ext cx="2133600" cy="1305910"/>
          </a:xfrm>
          <a:prstGeom prst="rect">
            <a:avLst/>
          </a:prstGeom>
        </p:spPr>
      </p:pic>
      <p:pic>
        <p:nvPicPr>
          <p:cNvPr id="7" name="Picture 6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599"/>
            <a:ext cx="4343400" cy="2804829"/>
          </a:xfrm>
          <a:prstGeom prst="rect">
            <a:avLst/>
          </a:prstGeom>
        </p:spPr>
      </p:pic>
      <p:pic>
        <p:nvPicPr>
          <p:cNvPr id="8" name="Picture 7" descr="fficien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429000"/>
            <a:ext cx="3022600" cy="1066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953000" y="3810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343400" cy="2804829"/>
          </a:xfrm>
          <a:prstGeom prst="rect">
            <a:avLst/>
          </a:prstGeom>
        </p:spPr>
      </p:pic>
      <p:pic>
        <p:nvPicPr>
          <p:cNvPr id="13" name="Picture 12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399"/>
            <a:ext cx="4343400" cy="280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924800" cy="609600"/>
          </a:xfrm>
        </p:spPr>
        <p:txBody>
          <a:bodyPr/>
          <a:lstStyle/>
          <a:p>
            <a:r>
              <a:rPr lang="en-US" dirty="0" smtClean="0"/>
              <a:t>Helical Parameter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Helix</a:t>
            </a:r>
          </a:p>
          <a:p>
            <a:r>
              <a:rPr lang="en-US" dirty="0" smtClean="0"/>
              <a:t>Helix with sphere head</a:t>
            </a:r>
          </a:p>
          <a:p>
            <a:r>
              <a:rPr lang="en-US" dirty="0" smtClean="0"/>
              <a:t>Helix with square head</a:t>
            </a:r>
          </a:p>
          <a:p>
            <a:r>
              <a:rPr lang="en-US" dirty="0" smtClean="0"/>
              <a:t>Optimizing helical parameter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3Dprinting hel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3048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9248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Simulation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Resistive Force Theory (RFT)</a:t>
            </a:r>
          </a:p>
          <a:p>
            <a:r>
              <a:rPr lang="en-US" dirty="0" smtClean="0"/>
              <a:t>Body Slender Theory (BST)</a:t>
            </a:r>
          </a:p>
          <a:p>
            <a:r>
              <a:rPr lang="en-US" dirty="0" smtClean="0"/>
              <a:t>Regularized Stokes methods (RSM)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 descr="experime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9905" r="-59905"/>
          <a:stretch>
            <a:fillRect/>
          </a:stretch>
        </p:blipFill>
        <p:spPr>
          <a:xfrm>
            <a:off x="-838200" y="1600200"/>
            <a:ext cx="6858000" cy="4343400"/>
          </a:xfrm>
        </p:spPr>
      </p:pic>
      <p:pic>
        <p:nvPicPr>
          <p:cNvPr id="5" name="Picture 4" descr="simu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52600"/>
            <a:ext cx="4356100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Nanoscribe</a:t>
            </a:r>
            <a:r>
              <a:rPr lang="en-US" dirty="0" smtClean="0"/>
              <a:t> technology</a:t>
            </a:r>
            <a:endParaRPr lang="en-US" dirty="0"/>
          </a:p>
        </p:txBody>
      </p:sp>
      <p:pic>
        <p:nvPicPr>
          <p:cNvPr id="4" name="Picture 3" descr="Screen Shot 2014-05-28 at 00.32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5400"/>
            <a:ext cx="3124200" cy="2164881"/>
          </a:xfrm>
          <a:prstGeom prst="rect">
            <a:avLst/>
          </a:prstGeom>
        </p:spPr>
      </p:pic>
      <p:pic>
        <p:nvPicPr>
          <p:cNvPr id="5" name="Picture 4" descr="Screen Shot 2014-05-28 at 00.32.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810000"/>
            <a:ext cx="1435100" cy="2425700"/>
          </a:xfrm>
          <a:prstGeom prst="rect">
            <a:avLst/>
          </a:prstGeom>
        </p:spPr>
      </p:pic>
      <p:pic>
        <p:nvPicPr>
          <p:cNvPr id="6" name="Picture 5" descr="Screen Shot 2014-05-28 at 00.31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10000"/>
            <a:ext cx="3149600" cy="2356535"/>
          </a:xfrm>
          <a:prstGeom prst="rect">
            <a:avLst/>
          </a:prstGeom>
        </p:spPr>
      </p:pic>
      <p:pic>
        <p:nvPicPr>
          <p:cNvPr id="7" name="Picture 6" descr="Screen Shot 2014-05-28 at 00.30.5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057400"/>
            <a:ext cx="233991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4724400"/>
          </a:xfrm>
        </p:spPr>
        <p:txBody>
          <a:bodyPr/>
          <a:lstStyle/>
          <a:p>
            <a:r>
              <a:rPr lang="en-US" dirty="0" smtClean="0"/>
              <a:t>			Any Question?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Swimming Microrobot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1930 first swimming mechanism at micro scale reported</a:t>
            </a:r>
          </a:p>
          <a:p>
            <a:r>
              <a:rPr lang="en-US" dirty="0" smtClean="0"/>
              <a:t>‘Life at Low Reynolds Number’’ by Purcell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4-05-28 at 00.09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5016500" cy="362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Microrobot</a:t>
            </a:r>
            <a:r>
              <a:rPr lang="en-GB" dirty="0" smtClean="0"/>
              <a:t>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Lab-on-a-chip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 descr="c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76400"/>
            <a:ext cx="5410200" cy="394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drug delivery</a:t>
            </a:r>
          </a:p>
          <a:p>
            <a:r>
              <a:rPr lang="en-US" dirty="0" smtClean="0"/>
              <a:t>Cell manipulations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nanoJe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978" y="1447800"/>
            <a:ext cx="2551622" cy="1898048"/>
          </a:xfrm>
          <a:prstGeom prst="rect">
            <a:avLst/>
          </a:prstGeom>
        </p:spPr>
      </p:pic>
      <p:pic>
        <p:nvPicPr>
          <p:cNvPr id="6" name="Picture 5" descr="self-control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05200"/>
            <a:ext cx="7467600" cy="2362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990600"/>
          </a:xfrm>
        </p:spPr>
        <p:txBody>
          <a:bodyPr/>
          <a:lstStyle/>
          <a:p>
            <a:r>
              <a:rPr lang="en-US" dirty="0" smtClean="0"/>
              <a:t>Microrobot platform requirement</a:t>
            </a:r>
            <a:endParaRPr lang="en-US" dirty="0"/>
          </a:p>
        </p:txBody>
      </p:sp>
      <p:pic>
        <p:nvPicPr>
          <p:cNvPr id="4" name="Content Placeholder 3" descr="Screen Shot 2014-05-26 at 14.07.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0766" r="-20766"/>
          <a:stretch>
            <a:fillRect/>
          </a:stretch>
        </p:blipFill>
        <p:spPr>
          <a:xfrm>
            <a:off x="0" y="1676400"/>
            <a:ext cx="9144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Diagram of the project</a:t>
            </a:r>
            <a:endParaRPr lang="en-US" dirty="0"/>
          </a:p>
        </p:txBody>
      </p:sp>
      <p:pic>
        <p:nvPicPr>
          <p:cNvPr id="6" name="Content Placeholder 5" descr="overview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7107" b="-7710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Microorganism</a:t>
            </a:r>
            <a:endParaRPr lang="en-US" dirty="0"/>
          </a:p>
        </p:txBody>
      </p:sp>
      <p:pic>
        <p:nvPicPr>
          <p:cNvPr id="4" name="Picture 3" descr="cil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4" y="2362200"/>
            <a:ext cx="7631753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17 mm long and 0.5 mm thick </a:t>
            </a:r>
            <a:endParaRPr lang="en-US" dirty="0"/>
          </a:p>
        </p:txBody>
      </p:sp>
      <p:pic>
        <p:nvPicPr>
          <p:cNvPr id="4" name="Picture 3" descr="jellyf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52800"/>
            <a:ext cx="4902777" cy="2413000"/>
          </a:xfrm>
          <a:prstGeom prst="rect">
            <a:avLst/>
          </a:prstGeom>
        </p:spPr>
      </p:pic>
      <p:pic>
        <p:nvPicPr>
          <p:cNvPr id="5" name="Picture 4" descr="jellyf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67000"/>
            <a:ext cx="3445224" cy="2388232"/>
          </a:xfrm>
          <a:prstGeom prst="rect">
            <a:avLst/>
          </a:prstGeom>
        </p:spPr>
      </p:pic>
      <p:pic>
        <p:nvPicPr>
          <p:cNvPr id="6" name="Picture 5" descr="Jel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914400"/>
            <a:ext cx="2438400" cy="2290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010400" cy="4267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 descr="plant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6" y="1447800"/>
            <a:ext cx="7321154" cy="475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a="http://schemas.openxmlformats.org/drawingml/2006/main" xmlns="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133</Words>
  <Application>Microsoft Macintosh PowerPoint</Application>
  <PresentationFormat>On-screen Show (4:3)</PresentationFormat>
  <Paragraphs>47</Paragraphs>
  <Slides>17</Slides>
  <Notes>1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Platform for Microrobot Navigation</vt:lpstr>
      <vt:lpstr>History of Swimming Microrobot</vt:lpstr>
      <vt:lpstr>Microrobot and Applications</vt:lpstr>
      <vt:lpstr>Medical Application</vt:lpstr>
      <vt:lpstr>Microrobot platform requirement</vt:lpstr>
      <vt:lpstr>Overview Diagram of the project</vt:lpstr>
      <vt:lpstr>Design</vt:lpstr>
      <vt:lpstr>Design</vt:lpstr>
      <vt:lpstr>Design</vt:lpstr>
      <vt:lpstr>Helical Shape Microrobot</vt:lpstr>
      <vt:lpstr>Propulsion Modeling</vt:lpstr>
      <vt:lpstr>Helical Parameter </vt:lpstr>
      <vt:lpstr>Simulation</vt:lpstr>
      <vt:lpstr> Simulation Methods</vt:lpstr>
      <vt:lpstr>Simulation</vt:lpstr>
      <vt:lpstr>Fabrication</vt:lpstr>
      <vt:lpstr>   Any Question?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243</cp:revision>
  <dcterms:created xsi:type="dcterms:W3CDTF">2014-05-28T05:40:39Z</dcterms:created>
  <dcterms:modified xsi:type="dcterms:W3CDTF">2014-05-28T06:21:07Z</dcterms:modified>
</cp:coreProperties>
</file>