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85" r:id="rId1"/>
  </p:sldMasterIdLst>
  <p:notesMasterIdLst>
    <p:notesMasterId r:id="rId5"/>
  </p:notesMasterIdLst>
  <p:sldIdLst>
    <p:sldId id="317" r:id="rId2"/>
    <p:sldId id="318" r:id="rId3"/>
    <p:sldId id="31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CC0000"/>
    <a:srgbClr val="CC0066"/>
    <a:srgbClr val="1E4786"/>
    <a:srgbClr val="7598C2"/>
    <a:srgbClr val="213D8E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221" autoAdjust="0"/>
    <p:restoredTop sz="94660"/>
  </p:normalViewPr>
  <p:slideViewPr>
    <p:cSldViewPr>
      <p:cViewPr>
        <p:scale>
          <a:sx n="100" d="100"/>
          <a:sy n="100" d="100"/>
        </p:scale>
        <p:origin x="-1144" y="-320"/>
      </p:cViewPr>
      <p:guideLst>
        <p:guide orient="horz" pos="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Lucida Grande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Lucida Grande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Lucida Grande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Lucida Grande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0F51F7C6-A677-4460-BF49-F1C0BF7E6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99649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24384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9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44196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12" name="Picture 11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2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Lucida Grande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The </a:t>
              </a:r>
              <a:r>
                <a:rPr lang="en-GB" sz="1400" b="0" dirty="0" err="1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Hamlyn</a:t>
              </a: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 Centre</a:t>
              </a:r>
            </a:p>
            <a:p>
              <a:pPr eaLnBrk="0" hangingPunct="0">
                <a:defRPr/>
              </a:pPr>
              <a:r>
                <a:rPr lang="en-US" sz="1200" b="0" dirty="0">
                  <a:solidFill>
                    <a:srgbClr val="7598C2"/>
                  </a:solidFill>
                  <a:latin typeface="Tahoma"/>
                  <a:ea typeface="ＭＳ Ｐゴシック" charset="-128"/>
                  <a:cs typeface="Tahoma"/>
                </a:rPr>
                <a:t>The Institute of Global Health Innovation</a:t>
              </a:r>
              <a:endParaRPr lang="en-GB" sz="1200" b="0" dirty="0">
                <a:solidFill>
                  <a:srgbClr val="7598C2"/>
                </a:solidFill>
                <a:latin typeface="Tahoma"/>
                <a:ea typeface="ＭＳ Ｐゴシック" charset="-128"/>
                <a:cs typeface="Tahoma"/>
              </a:endParaRPr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581400"/>
            <a:ext cx="6400800" cy="5334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9906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762000" y="1371600"/>
            <a:ext cx="1524000" cy="914400"/>
          </a:xfrm>
          <a:effectLst/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31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2362200" y="1371600"/>
            <a:ext cx="1524000" cy="9144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3962400" y="1371600"/>
            <a:ext cx="1524000" cy="9144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35052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9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1600200"/>
            <a:ext cx="35052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12" name="Picture 19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20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Lucida Grande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TextBox 21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The </a:t>
              </a:r>
              <a:r>
                <a:rPr lang="en-GB" sz="1400" b="0" dirty="0" err="1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Hamlyn</a:t>
              </a: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 Centre</a:t>
              </a:r>
            </a:p>
            <a:p>
              <a:pPr eaLnBrk="0" hangingPunct="0">
                <a:defRPr/>
              </a:pPr>
              <a:r>
                <a:rPr lang="en-US" sz="1200" b="0" dirty="0">
                  <a:solidFill>
                    <a:srgbClr val="7598C2"/>
                  </a:solidFill>
                  <a:latin typeface="Tahoma"/>
                  <a:ea typeface="ＭＳ Ｐゴシック" charset="-128"/>
                  <a:cs typeface="Tahoma"/>
                </a:rPr>
                <a:t>The Institute of Global Health Innovation</a:t>
              </a:r>
              <a:endParaRPr lang="en-GB" sz="1200" b="0" dirty="0">
                <a:solidFill>
                  <a:srgbClr val="7598C2"/>
                </a:solidFill>
                <a:latin typeface="Tahoma"/>
                <a:ea typeface="ＭＳ Ｐゴシック" charset="-128"/>
                <a:cs typeface="Tahoma"/>
              </a:endParaRPr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3657600"/>
            <a:ext cx="3352800" cy="1066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1828800"/>
            <a:ext cx="4800600" cy="152400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3657600"/>
            <a:ext cx="1524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31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1905000" y="3657600"/>
            <a:ext cx="1524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3505200" y="3657600"/>
            <a:ext cx="1524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26670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286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13" name="Picture 24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25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Lucida Grande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" name="TextBox 26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The </a:t>
              </a:r>
              <a:r>
                <a:rPr lang="en-GB" sz="1400" b="0" dirty="0" err="1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Hamlyn</a:t>
              </a: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 Centre</a:t>
              </a:r>
            </a:p>
            <a:p>
              <a:pPr eaLnBrk="0" hangingPunct="0">
                <a:defRPr/>
              </a:pPr>
              <a:r>
                <a:rPr lang="en-US" sz="1200" b="0" dirty="0">
                  <a:solidFill>
                    <a:srgbClr val="7598C2"/>
                  </a:solidFill>
                  <a:latin typeface="Tahoma"/>
                  <a:ea typeface="ＭＳ Ｐゴシック" charset="-128"/>
                  <a:cs typeface="Tahoma"/>
                </a:rPr>
                <a:t>The Institute of Global Health Innovation</a:t>
              </a:r>
              <a:endParaRPr lang="en-GB" sz="1200" b="0" dirty="0">
                <a:solidFill>
                  <a:srgbClr val="7598C2"/>
                </a:solidFill>
                <a:latin typeface="Tahoma"/>
                <a:ea typeface="ＭＳ Ｐゴシック" charset="-128"/>
                <a:cs typeface="Tahoma"/>
              </a:endParaRPr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114800"/>
            <a:ext cx="5791200" cy="685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2819400"/>
            <a:ext cx="5791200" cy="12954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010400" y="16764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0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7010400" y="48768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1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010400" y="38100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7010400" y="27432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286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5876925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7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8" name="Picture 15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16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>
                <a:latin typeface="Lucida Grande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TextBox 17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The </a:t>
              </a:r>
              <a:r>
                <a:rPr lang="en-GB" sz="1400" b="0" dirty="0" err="1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Hamlyn</a:t>
              </a:r>
              <a:r>
                <a:rPr lang="en-GB" sz="1400" b="0" dirty="0">
                  <a:solidFill>
                    <a:srgbClr val="1E4786"/>
                  </a:solidFill>
                  <a:latin typeface="Tahoma"/>
                  <a:ea typeface="ＭＳ Ｐゴシック" charset="-128"/>
                  <a:cs typeface="Tahoma"/>
                </a:rPr>
                <a:t> Centre</a:t>
              </a:r>
            </a:p>
            <a:p>
              <a:pPr eaLnBrk="0" hangingPunct="0">
                <a:defRPr/>
              </a:pPr>
              <a:r>
                <a:rPr lang="en-US" sz="1200" b="0" dirty="0">
                  <a:solidFill>
                    <a:srgbClr val="7598C2"/>
                  </a:solidFill>
                  <a:latin typeface="Tahoma"/>
                  <a:ea typeface="ＭＳ Ｐゴシック" charset="-128"/>
                  <a:cs typeface="Tahoma"/>
                </a:rPr>
                <a:t>The Institute of Global Health Innovation</a:t>
              </a:r>
              <a:endParaRPr lang="en-GB" sz="1200" b="0" dirty="0">
                <a:solidFill>
                  <a:srgbClr val="7598C2"/>
                </a:solidFill>
                <a:latin typeface="Tahoma"/>
                <a:ea typeface="ＭＳ Ｐゴシック" charset="-128"/>
                <a:cs typeface="Tahom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343400"/>
          </a:xfrm>
        </p:spPr>
        <p:txBody>
          <a:bodyPr/>
          <a:lstStyle>
            <a:lvl1pPr>
              <a:buFont typeface="Wingdings" charset="2"/>
              <a:buChar char="§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1pPr>
            <a:lvl2pPr>
              <a:buSzPct val="50000"/>
              <a:buFont typeface="Wingdings" charset="2"/>
              <a:buChar char="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3pPr>
            <a:lvl4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4pPr>
            <a:lvl5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400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61362A-21AB-45BF-BC8C-09D6A1B13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227" y="863106"/>
            <a:ext cx="3386071" cy="42979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Clive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GB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4499992" y="1142999"/>
            <a:ext cx="0" cy="5397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4805" y="1412776"/>
            <a:ext cx="43311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 smtClean="0"/>
              <a:t>Ultrasonic Link</a:t>
            </a:r>
          </a:p>
          <a:p>
            <a:endParaRPr lang="en-GB" sz="1400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In negotiations with transducer suppliers. Added one more to make three in total.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Derived appropriate model of transducer for </a:t>
            </a:r>
            <a:r>
              <a:rPr lang="en-GB" sz="1400" b="0" dirty="0" err="1" smtClean="0"/>
              <a:t>sims</a:t>
            </a:r>
            <a:endParaRPr lang="en-GB" sz="1400" b="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Investigated UMC process documentation – inadequate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Cadence simulations indicate series inductor is best for mitigating effect of transducer plate capacitor since: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b="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400" b="0" dirty="0" smtClean="0"/>
              <a:t>Creates external resonant circuit including load resistor and plate cap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400" b="0" dirty="0" smtClean="0"/>
              <a:t>Series (transducer) circuit serves to replace losses in resonant circuit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400" b="0" dirty="0" smtClean="0"/>
              <a:t>Maximises power delivered to a matched load 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b="0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sz="1400" b="0" dirty="0" smtClean="0"/>
          </a:p>
          <a:p>
            <a:endParaRPr lang="en-GB" sz="1400" b="0" dirty="0"/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76468" y="982980"/>
            <a:ext cx="3386071" cy="4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+mn-ea"/>
                <a:cs typeface="Eurostile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charset="2"/>
              <a:buChar char="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+mn-ea"/>
                <a:cs typeface="Eurostile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+mn-ea"/>
                <a:cs typeface="Eurostile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+mn-ea"/>
                <a:cs typeface="Eurostile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+mn-ea"/>
                <a:cs typeface="Eurostile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GB" b="0" kern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Sally</a:t>
            </a:r>
          </a:p>
          <a:p>
            <a:pPr marL="0" indent="0">
              <a:buFont typeface="Wingdings" charset="2"/>
              <a:buNone/>
            </a:pPr>
            <a:endParaRPr lang="en-GB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Wingdings" charset="2"/>
              <a:buNone/>
            </a:pPr>
            <a:endParaRPr lang="en-GB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1400" b="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Wingdings" charset="2"/>
              <a:buNone/>
            </a:pPr>
            <a:endParaRPr lang="en-GB" b="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1412776"/>
            <a:ext cx="46440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endParaRPr lang="en-GB" sz="1400" b="0" dirty="0">
              <a:latin typeface="+mj-lt"/>
              <a:ea typeface="Tahoma" pitchFamily="34" charset="0"/>
              <a:cs typeface="Tahoma" pitchFamily="34" charset="0"/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GB" sz="1400" b="0" dirty="0" smtClean="0">
                <a:latin typeface="+mj-lt"/>
                <a:ea typeface="Tahoma" pitchFamily="34" charset="0"/>
                <a:cs typeface="Tahoma" pitchFamily="34" charset="0"/>
              </a:rPr>
              <a:t>Carried out first </a:t>
            </a:r>
            <a:r>
              <a:rPr lang="en-GB" sz="1400" b="0" dirty="0" err="1" smtClean="0">
                <a:latin typeface="+mj-lt"/>
                <a:ea typeface="Tahoma" pitchFamily="34" charset="0"/>
                <a:cs typeface="Tahoma" pitchFamily="34" charset="0"/>
              </a:rPr>
              <a:t>microdialysis</a:t>
            </a:r>
            <a:r>
              <a:rPr lang="en-GB" sz="1400" b="0" dirty="0" smtClean="0">
                <a:latin typeface="+mj-lt"/>
                <a:ea typeface="Tahoma" pitchFamily="34" charset="0"/>
                <a:cs typeface="Tahoma" pitchFamily="34" charset="0"/>
              </a:rPr>
              <a:t> cycling monitoring experiment </a:t>
            </a:r>
          </a:p>
          <a:p>
            <a:pPr marL="742950" lvl="1" indent="-285750">
              <a:spcBef>
                <a:spcPts val="0"/>
              </a:spcBef>
              <a:buFont typeface="Arial"/>
              <a:buChar char="•"/>
            </a:pPr>
            <a:r>
              <a:rPr lang="en-GB" sz="1400" b="0" dirty="0" smtClean="0">
                <a:latin typeface="+mj-lt"/>
                <a:ea typeface="Tahoma" pitchFamily="34" charset="0"/>
                <a:cs typeface="Tahoma" pitchFamily="34" charset="0"/>
              </a:rPr>
              <a:t>Comparing levels in tissue, sweat and blood levels before, during and after recovery</a:t>
            </a:r>
          </a:p>
          <a:p>
            <a:pPr marL="742950" lvl="1" indent="-285750">
              <a:spcBef>
                <a:spcPts val="0"/>
              </a:spcBef>
              <a:buFont typeface="Arial"/>
              <a:buChar char="•"/>
            </a:pPr>
            <a:endParaRPr lang="en-GB" sz="1400" b="0" dirty="0">
              <a:latin typeface="+mj-lt"/>
              <a:ea typeface="Tahoma" pitchFamily="34" charset="0"/>
              <a:cs typeface="Tahoma" pitchFamily="34" charset="0"/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GB" sz="1400" b="0" dirty="0" smtClean="0">
                <a:latin typeface="+mj-lt"/>
                <a:ea typeface="Tahoma" pitchFamily="34" charset="0"/>
                <a:cs typeface="Tahoma" pitchFamily="34" charset="0"/>
              </a:rPr>
              <a:t>Ran </a:t>
            </a:r>
            <a:r>
              <a:rPr lang="en-GB" sz="1400" b="0" dirty="0" err="1" smtClean="0">
                <a:latin typeface="+mj-lt"/>
                <a:ea typeface="Tahoma" pitchFamily="34" charset="0"/>
                <a:cs typeface="Tahoma" pitchFamily="34" charset="0"/>
              </a:rPr>
              <a:t>microdialysis</a:t>
            </a:r>
            <a:r>
              <a:rPr lang="en-GB" sz="1400" b="0" dirty="0" smtClean="0">
                <a:latin typeface="+mj-lt"/>
                <a:ea typeface="Tahoma" pitchFamily="34" charset="0"/>
                <a:cs typeface="Tahoma" pitchFamily="34" charset="0"/>
              </a:rPr>
              <a:t> samples back through analysis system offline to get levels with temporal resolution</a:t>
            </a:r>
          </a:p>
          <a:p>
            <a:pPr>
              <a:spcBef>
                <a:spcPts val="0"/>
              </a:spcBef>
            </a:pPr>
            <a:endParaRPr lang="en-GB" sz="1400" b="0" dirty="0" smtClean="0">
              <a:latin typeface="+mj-lt"/>
              <a:ea typeface="Tahoma" pitchFamily="34" charset="0"/>
              <a:cs typeface="Tahoma" pitchFamily="34" charset="0"/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GB" sz="1400" b="0" dirty="0" smtClean="0">
                <a:latin typeface="+mj-lt"/>
                <a:ea typeface="Tahoma" pitchFamily="34" charset="0"/>
                <a:cs typeface="Tahoma" pitchFamily="34" charset="0"/>
              </a:rPr>
              <a:t>Working on optimising sensor system and designing new chip for online experiments</a:t>
            </a:r>
          </a:p>
          <a:p>
            <a:pPr>
              <a:spcBef>
                <a:spcPts val="0"/>
              </a:spcBef>
            </a:pPr>
            <a:endParaRPr lang="en-GB" sz="1400" b="0" dirty="0">
              <a:latin typeface="+mj-lt"/>
              <a:ea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en-GB" sz="1400" b="0" dirty="0" smtClean="0"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232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16200000" flipH="1">
            <a:off x="1791494" y="3771106"/>
            <a:ext cx="5562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6227" y="863106"/>
            <a:ext cx="3386071" cy="4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GB" sz="2200" b="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Vincenzo</a:t>
            </a: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0" y="1447800"/>
            <a:ext cx="4534634" cy="475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Lactate biosensor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–  optimization of the outer membrane layer.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Installation of </a:t>
            </a:r>
            <a:r>
              <a:rPr kumimoji="0" lang="en-GB" sz="1400" b="0" i="0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Nanoscribe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and </a:t>
            </a:r>
            <a:r>
              <a:rPr kumimoji="0" lang="en-GB" sz="1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Keyence VHX-2000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(workshop B525)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105400" y="838200"/>
            <a:ext cx="3386071" cy="4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GB" sz="2200" b="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Henry</a:t>
            </a: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2829" y="1447800"/>
            <a:ext cx="43311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 err="1" smtClean="0"/>
              <a:t>Nanoscribe</a:t>
            </a:r>
            <a:r>
              <a:rPr lang="en-GB" sz="1400" b="0" dirty="0" smtClean="0"/>
              <a:t>  installation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cleanroom preparation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/>
              <a:t>o</a:t>
            </a:r>
            <a:r>
              <a:rPr lang="en-GB" sz="1400" b="0" dirty="0" smtClean="0"/>
              <a:t>peration and maintenance training</a:t>
            </a:r>
          </a:p>
          <a:p>
            <a:endParaRPr lang="en-GB" sz="1400" b="0" dirty="0"/>
          </a:p>
          <a:p>
            <a:r>
              <a:rPr lang="en-GB" sz="1400" b="0" dirty="0" smtClean="0"/>
              <a:t>test structure writing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test script to automate parameter sweeps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requires optimisation on focal point finding and laser power</a:t>
            </a:r>
          </a:p>
          <a:p>
            <a:endParaRPr lang="en-GB" dirty="0"/>
          </a:p>
        </p:txBody>
      </p:sp>
      <p:pic>
        <p:nvPicPr>
          <p:cNvPr id="14" name="Picture 2" descr="G: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0400"/>
            <a:ext cx="3206824" cy="1506539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G:\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48200"/>
            <a:ext cx="2376264" cy="1782198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 rot="5400000">
            <a:off x="2020094" y="3390106"/>
            <a:ext cx="4953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6227" y="863106"/>
            <a:ext cx="3386071" cy="4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en-GB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kumimoji="0" lang="en-GB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Nafiseh</a:t>
            </a: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0" y="1447800"/>
            <a:ext cx="4534634" cy="475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GB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Nanoscribe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training and workshop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GB" sz="1400" b="0" u="sng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Microrobot</a:t>
            </a:r>
            <a:r>
              <a:rPr lang="en-GB" sz="1400" b="0" u="sng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b="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simulation</a:t>
            </a:r>
          </a:p>
          <a:p>
            <a:pPr marL="800100" lvl="1" indent="-342900" eaLnBrk="0" hangingPunct="0">
              <a:lnSpc>
                <a:spcPct val="200000"/>
              </a:lnSpc>
              <a:spcBef>
                <a:spcPct val="20000"/>
              </a:spcBef>
              <a:buFont typeface="Wingdings" charset="2"/>
              <a:buChar char="§"/>
            </a:pPr>
            <a:r>
              <a:rPr kumimoji="0" lang="en-GB" sz="1400" b="0" i="0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Finished</a:t>
            </a:r>
            <a:r>
              <a:rPr kumimoji="0" lang="en-GB" sz="1400" b="0" i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modelling</a:t>
            </a:r>
          </a:p>
          <a:p>
            <a:pPr marL="800100" lvl="1" indent="-342900" eaLnBrk="0" hangingPunct="0">
              <a:lnSpc>
                <a:spcPct val="20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GB" sz="1400" b="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Starting implementation</a:t>
            </a:r>
            <a:endParaRPr kumimoji="0" lang="en-GB" sz="1400" b="0" i="0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342900" eaLnBrk="0" hangingPunct="0">
              <a:lnSpc>
                <a:spcPct val="200000"/>
              </a:lnSpc>
              <a:spcBef>
                <a:spcPct val="20000"/>
              </a:spcBef>
              <a:buFont typeface="Wingdings" charset="2"/>
              <a:buChar char="§"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charset="2"/>
              <a:buChar char="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 descr="simu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33800"/>
            <a:ext cx="3200400" cy="229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caoimhino:Applications:Microsoft Office 2004:Templates:Presentations:Designs:Blank Presentation</Template>
  <TotalTime>2294</TotalTime>
  <Words>190</Words>
  <Application>Microsoft Macintosh PowerPoint</Application>
  <PresentationFormat>On-screen Show (4:3)</PresentationFormat>
  <Paragraphs>135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 Presentation</vt:lpstr>
      <vt:lpstr>Slide 1</vt:lpstr>
      <vt:lpstr> </vt:lpstr>
      <vt:lpstr>Slide 3</vt:lpstr>
    </vt:vector>
  </TitlesOfParts>
  <Company>steve wilson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steve wilson</dc:creator>
  <cp:lastModifiedBy>Nafiseh Emamy</cp:lastModifiedBy>
  <cp:revision>190</cp:revision>
  <dcterms:created xsi:type="dcterms:W3CDTF">2014-05-28T03:47:09Z</dcterms:created>
  <dcterms:modified xsi:type="dcterms:W3CDTF">2014-05-28T05:39:20Z</dcterms:modified>
</cp:coreProperties>
</file>