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4" r:id="rId9"/>
    <p:sldId id="265" r:id="rId10"/>
    <p:sldId id="266" r:id="rId11"/>
    <p:sldId id="263" r:id="rId12"/>
  </p:sldIdLst>
  <p:sldSz cx="9144000" cy="5143500" type="screen16x9"/>
  <p:notesSz cx="6858000" cy="9144000"/>
  <p:embeddedFontLst>
    <p:embeddedFont>
      <p:font typeface="Roboto" panose="020B0604020202020204" charset="0"/>
      <p:regular r:id="rId14"/>
      <p:bold r:id="rId15"/>
      <p:italic r:id="rId16"/>
      <p:boldItalic r:id="rId17"/>
    </p:embeddedFont>
    <p:embeddedFont>
      <p:font typeface="Roboto Slab"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7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a3073acfcf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a3073acfcf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3073acfcf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a3073acfc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a3073acfcf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a3073acfcf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a3073acfcf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a3073acfc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3073acfcf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a3073acfc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a3073acfcf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a3073acfcf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a3073acfcf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a3073acfcf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055050"/>
            <a:ext cx="5783400" cy="14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 sz="2200"/>
              <a:t>Implementasi Infrastructure as a Service pada Cloud Computing Menggunakan Metode Load Balancing</a:t>
            </a:r>
            <a:endParaRPr sz="2200"/>
          </a:p>
        </p:txBody>
      </p:sp>
      <p:sp>
        <p:nvSpPr>
          <p:cNvPr id="64" name="Google Shape;64;p13"/>
          <p:cNvSpPr txBox="1">
            <a:spLocks noGrp="1"/>
          </p:cNvSpPr>
          <p:nvPr>
            <p:ph type="subTitle" idx="1"/>
          </p:nvPr>
        </p:nvSpPr>
        <p:spPr>
          <a:xfrm>
            <a:off x="1611300" y="2969250"/>
            <a:ext cx="2960700" cy="1457400"/>
          </a:xfrm>
          <a:prstGeom prst="rect">
            <a:avLst/>
          </a:prstGeom>
        </p:spPr>
        <p:txBody>
          <a:bodyPr spcFirstLastPara="1" wrap="square" lIns="180000" tIns="91425" rIns="91425" bIns="91425" anchor="t" anchorCtr="0">
            <a:noAutofit/>
          </a:bodyPr>
          <a:lstStyle/>
          <a:p>
            <a:pPr marL="269999" lvl="0" indent="-256199" algn="l" rtl="0">
              <a:spcBef>
                <a:spcPts val="0"/>
              </a:spcBef>
              <a:spcAft>
                <a:spcPts val="0"/>
              </a:spcAft>
              <a:buSzPts val="1200"/>
              <a:buAutoNum type="arabicPeriod"/>
            </a:pPr>
            <a:r>
              <a:rPr lang="id" sz="1200"/>
              <a:t>Octavian Yudha M.	(E41180097)</a:t>
            </a:r>
            <a:endParaRPr sz="1200"/>
          </a:p>
          <a:p>
            <a:pPr marL="269999" lvl="0" indent="-256199" algn="l" rtl="0">
              <a:spcBef>
                <a:spcPts val="0"/>
              </a:spcBef>
              <a:spcAft>
                <a:spcPts val="0"/>
              </a:spcAft>
              <a:buSzPts val="1200"/>
              <a:buAutoNum type="arabicPeriod"/>
            </a:pPr>
            <a:r>
              <a:rPr lang="id" sz="1200"/>
              <a:t>Dimas Wahyu P.	(E41180105)</a:t>
            </a:r>
            <a:endParaRPr sz="1200"/>
          </a:p>
          <a:p>
            <a:pPr marL="269999" lvl="0" indent="-256199" algn="l" rtl="0">
              <a:lnSpc>
                <a:spcPct val="115000"/>
              </a:lnSpc>
              <a:spcBef>
                <a:spcPts val="0"/>
              </a:spcBef>
              <a:spcAft>
                <a:spcPts val="0"/>
              </a:spcAft>
              <a:buSzPts val="1200"/>
              <a:buAutoNum type="arabicPeriod"/>
            </a:pPr>
            <a:r>
              <a:rPr lang="id" sz="1200"/>
              <a:t>Ryan Hartadi		(E41180111)</a:t>
            </a:r>
            <a:endParaRPr sz="1200"/>
          </a:p>
          <a:p>
            <a:pPr marL="269999" lvl="0" indent="-256199" algn="l" rtl="0">
              <a:lnSpc>
                <a:spcPct val="115000"/>
              </a:lnSpc>
              <a:spcBef>
                <a:spcPts val="0"/>
              </a:spcBef>
              <a:spcAft>
                <a:spcPts val="0"/>
              </a:spcAft>
              <a:buSzPts val="1200"/>
              <a:buAutoNum type="arabicPeriod"/>
            </a:pPr>
            <a:r>
              <a:rPr lang="id" sz="1200"/>
              <a:t>Nafis Hibatullah L.	(E41180163)</a:t>
            </a:r>
            <a:endParaRPr sz="1200"/>
          </a:p>
        </p:txBody>
      </p:sp>
      <p:sp>
        <p:nvSpPr>
          <p:cNvPr id="65" name="Google Shape;65;p13"/>
          <p:cNvSpPr txBox="1">
            <a:spLocks noGrp="1"/>
          </p:cNvSpPr>
          <p:nvPr>
            <p:ph type="subTitle" idx="1"/>
          </p:nvPr>
        </p:nvSpPr>
        <p:spPr>
          <a:xfrm>
            <a:off x="4644075" y="3020725"/>
            <a:ext cx="3032400" cy="145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d" sz="1200"/>
              <a:t>5. Maulidya Priswanti	(E41180211)</a:t>
            </a:r>
            <a:endParaRPr sz="1200"/>
          </a:p>
          <a:p>
            <a:pPr marL="0" lvl="0" indent="0" algn="l" rtl="0">
              <a:lnSpc>
                <a:spcPct val="115000"/>
              </a:lnSpc>
              <a:spcBef>
                <a:spcPts val="0"/>
              </a:spcBef>
              <a:spcAft>
                <a:spcPts val="0"/>
              </a:spcAft>
              <a:buNone/>
            </a:pPr>
            <a:r>
              <a:rPr lang="id" sz="1200"/>
              <a:t>6. Meilinnia Fortuna A.	(E41180229)</a:t>
            </a:r>
            <a:endParaRPr sz="1200"/>
          </a:p>
          <a:p>
            <a:pPr marL="0" lvl="0" indent="0" algn="l" rtl="0">
              <a:lnSpc>
                <a:spcPct val="115000"/>
              </a:lnSpc>
              <a:spcBef>
                <a:spcPts val="0"/>
              </a:spcBef>
              <a:spcAft>
                <a:spcPts val="0"/>
              </a:spcAft>
              <a:buNone/>
            </a:pPr>
            <a:r>
              <a:rPr lang="id" sz="1200"/>
              <a:t>7. Dheni Satrio Prayogo	(E41180360)</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66C3-0D0A-4C49-B01B-845371679039}"/>
              </a:ext>
            </a:extLst>
          </p:cNvPr>
          <p:cNvSpPr>
            <a:spLocks noGrp="1"/>
          </p:cNvSpPr>
          <p:nvPr>
            <p:ph type="title"/>
          </p:nvPr>
        </p:nvSpPr>
        <p:spPr/>
        <p:txBody>
          <a:bodyPr/>
          <a:lstStyle/>
          <a:p>
            <a:r>
              <a:rPr lang="id-ID" dirty="0"/>
              <a:t>Hasil dan Analisis Pengujian Workload</a:t>
            </a:r>
          </a:p>
        </p:txBody>
      </p:sp>
      <p:sp>
        <p:nvSpPr>
          <p:cNvPr id="3" name="Text Placeholder 2">
            <a:extLst>
              <a:ext uri="{FF2B5EF4-FFF2-40B4-BE49-F238E27FC236}">
                <a16:creationId xmlns:a16="http://schemas.microsoft.com/office/drawing/2014/main" id="{5DEEDA33-C1CF-4F1F-ABD6-DED856A869B0}"/>
              </a:ext>
            </a:extLst>
          </p:cNvPr>
          <p:cNvSpPr>
            <a:spLocks noGrp="1"/>
          </p:cNvSpPr>
          <p:nvPr>
            <p:ph type="body" idx="1"/>
          </p:nvPr>
        </p:nvSpPr>
        <p:spPr/>
        <p:txBody>
          <a:bodyPr/>
          <a:lstStyle/>
          <a:p>
            <a:pPr marL="114300" indent="0">
              <a:buNone/>
            </a:pPr>
            <a:endParaRPr lang="id-ID" dirty="0"/>
          </a:p>
        </p:txBody>
      </p:sp>
      <p:pic>
        <p:nvPicPr>
          <p:cNvPr id="5" name="Picture 4">
            <a:extLst>
              <a:ext uri="{FF2B5EF4-FFF2-40B4-BE49-F238E27FC236}">
                <a16:creationId xmlns:a16="http://schemas.microsoft.com/office/drawing/2014/main" id="{51F35DEF-D472-4713-8C49-1F9D872F9405}"/>
              </a:ext>
            </a:extLst>
          </p:cNvPr>
          <p:cNvPicPr>
            <a:picLocks noChangeAspect="1"/>
          </p:cNvPicPr>
          <p:nvPr/>
        </p:nvPicPr>
        <p:blipFill>
          <a:blip r:embed="rId2"/>
          <a:stretch>
            <a:fillRect/>
          </a:stretch>
        </p:blipFill>
        <p:spPr>
          <a:xfrm>
            <a:off x="2066240" y="1607128"/>
            <a:ext cx="5265453" cy="2824761"/>
          </a:xfrm>
          <a:prstGeom prst="rect">
            <a:avLst/>
          </a:prstGeom>
        </p:spPr>
      </p:pic>
    </p:spTree>
    <p:extLst>
      <p:ext uri="{BB962C8B-B14F-4D97-AF65-F5344CB8AC3E}">
        <p14:creationId xmlns:p14="http://schemas.microsoft.com/office/powerpoint/2010/main" val="2932560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
              <a:t>Kesimpulan</a:t>
            </a:r>
            <a:endParaRPr/>
          </a:p>
        </p:txBody>
      </p:sp>
      <p:sp>
        <p:nvSpPr>
          <p:cNvPr id="107" name="Google Shape;107;p20"/>
          <p:cNvSpPr txBox="1">
            <a:spLocks noGrp="1"/>
          </p:cNvSpPr>
          <p:nvPr>
            <p:ph type="body" idx="1"/>
          </p:nvPr>
        </p:nvSpPr>
        <p:spPr>
          <a:xfrm>
            <a:off x="387900" y="1489825"/>
            <a:ext cx="8368200" cy="3168000"/>
          </a:xfrm>
          <a:prstGeom prst="rect">
            <a:avLst/>
          </a:prstGeom>
        </p:spPr>
        <p:txBody>
          <a:bodyPr spcFirstLastPara="1" wrap="square" lIns="91425" tIns="91425" rIns="91425" bIns="91425" anchor="t" anchorCtr="0">
            <a:noAutofit/>
          </a:bodyPr>
          <a:lstStyle/>
          <a:p>
            <a:pPr marL="0" lvl="0" indent="457200" algn="just" rtl="0">
              <a:spcBef>
                <a:spcPts val="0"/>
              </a:spcBef>
              <a:spcAft>
                <a:spcPts val="1600"/>
              </a:spcAft>
              <a:buNone/>
            </a:pPr>
            <a:r>
              <a:rPr lang="id"/>
              <a:t>Berdasarkan hasil pengujian yang telah dilakukan pada perancangan cloud computing yang berbasis infrastruktur dan menggunakan metode load balancing, direkomendasikan untuk menggunakan algoritma round robin pada web server yang memiliki jaringan relatif stabil dan web server tidak sering mengalami gangguan atau down dan direkomendasikan menggunakan algoritma least connections pada web server yang memiliki jaringan relatif tidak stabil dan web server sering mengalami gangguan atau down.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71" name="Google Shape;71;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id" sz="1200"/>
              <a:t>Seiring kemajuan teknologi yang terus berkembang dan mempengaruhi perkembangan komputasi tradisional menjadi komputasi awan (</a:t>
            </a:r>
            <a:r>
              <a:rPr lang="id" sz="1200" i="1"/>
              <a:t>cloud</a:t>
            </a:r>
            <a:r>
              <a:rPr lang="id" sz="1200"/>
              <a:t>). </a:t>
            </a:r>
            <a:r>
              <a:rPr lang="id" sz="1200" i="1"/>
              <a:t>Cloud computing</a:t>
            </a:r>
            <a:r>
              <a:rPr lang="id" sz="1200"/>
              <a:t> memiliki tiga tingkatan layanan utama yang diberikan kepada pengguna, yaitu </a:t>
            </a:r>
            <a:r>
              <a:rPr lang="id" sz="1200" b="1" i="1"/>
              <a:t>software as a service</a:t>
            </a:r>
            <a:r>
              <a:rPr lang="id" sz="1200"/>
              <a:t> (perangkat lunak  yang dapat diakses pelanggan dari internet), </a:t>
            </a:r>
            <a:r>
              <a:rPr lang="id" sz="1200" b="1" i="1"/>
              <a:t>platform as a service </a:t>
            </a:r>
            <a:r>
              <a:rPr lang="id" sz="1200"/>
              <a:t>(aplikasi yang dibuat menggunakan bahasa pemrograman dan peralatan yang didukung oleh </a:t>
            </a:r>
            <a:r>
              <a:rPr lang="id" sz="1200" i="1"/>
              <a:t>provider</a:t>
            </a:r>
            <a:r>
              <a:rPr lang="id" sz="1200"/>
              <a:t>), </a:t>
            </a:r>
            <a:r>
              <a:rPr lang="id" sz="1200" b="1" i="1"/>
              <a:t>infrastructure as a service </a:t>
            </a:r>
            <a:r>
              <a:rPr lang="id" sz="1200"/>
              <a:t>(layanan yang "menyewakan" sumber daya teknologi informasi dasar).</a:t>
            </a:r>
            <a:endParaRPr sz="1200"/>
          </a:p>
          <a:p>
            <a:pPr marL="0" lvl="0" indent="457200" algn="just" rtl="0">
              <a:spcBef>
                <a:spcPts val="1600"/>
              </a:spcBef>
              <a:spcAft>
                <a:spcPts val="1600"/>
              </a:spcAft>
              <a:buNone/>
            </a:pPr>
            <a:r>
              <a:rPr lang="id" sz="1200" b="1" i="1"/>
              <a:t>Openstack </a:t>
            </a:r>
            <a:r>
              <a:rPr lang="id" sz="1200"/>
              <a:t>adalah adalah perangkat lunak </a:t>
            </a:r>
            <a:r>
              <a:rPr lang="id" sz="1200" i="1"/>
              <a:t>cloud computing</a:t>
            </a:r>
            <a:r>
              <a:rPr lang="id" sz="1200"/>
              <a:t> untuk membangun infrastruktur cloud yang </a:t>
            </a:r>
            <a:r>
              <a:rPr lang="id" sz="1200" i="1"/>
              <a:t>reliable</a:t>
            </a:r>
            <a:r>
              <a:rPr lang="id" sz="1200"/>
              <a:t>. </a:t>
            </a:r>
            <a:r>
              <a:rPr lang="id" sz="1200" i="1"/>
              <a:t>Openstack </a:t>
            </a:r>
            <a:r>
              <a:rPr lang="id" sz="1200"/>
              <a:t>digunakan untuk membangun infrastruktur komputasi jaringan karena sifatnya yang </a:t>
            </a:r>
            <a:r>
              <a:rPr lang="id" sz="1200" i="1"/>
              <a:t>opensource </a:t>
            </a:r>
            <a:r>
              <a:rPr lang="id" sz="1200"/>
              <a:t>dan dapat ditambahkan fitur </a:t>
            </a:r>
            <a:r>
              <a:rPr lang="id" sz="1200" i="1"/>
              <a:t>load balancer as a service</a:t>
            </a:r>
            <a:r>
              <a:rPr lang="id" sz="1200"/>
              <a:t> sehingga performansinya lebih baik. </a:t>
            </a:r>
            <a:r>
              <a:rPr lang="id" sz="1200" b="1" i="1"/>
              <a:t>Load balancer as a service</a:t>
            </a:r>
            <a:r>
              <a:rPr lang="id" sz="1200"/>
              <a:t> adalah salah satu layanan yang ada pada komponen </a:t>
            </a:r>
            <a:r>
              <a:rPr lang="id" sz="1200" i="1"/>
              <a:t>node network</a:t>
            </a:r>
            <a:r>
              <a:rPr lang="id" sz="1200"/>
              <a:t> yaitu </a:t>
            </a:r>
            <a:r>
              <a:rPr lang="id" sz="1200" i="1"/>
              <a:t>neutron </a:t>
            </a:r>
            <a:r>
              <a:rPr lang="id" sz="1200"/>
              <a:t>pada </a:t>
            </a:r>
            <a:r>
              <a:rPr lang="id" sz="1200" i="1"/>
              <a:t>openstack</a:t>
            </a:r>
            <a:r>
              <a:rPr lang="id" sz="1200"/>
              <a:t>, dimana layanan ini dikembangkan berdasarkan riset yang dilakukan oleh komunitas maupun pengembang </a:t>
            </a:r>
            <a:r>
              <a:rPr lang="id" sz="1200" i="1"/>
              <a:t>openstack</a:t>
            </a:r>
            <a:r>
              <a:rPr lang="id" sz="1200"/>
              <a:t>. </a:t>
            </a:r>
            <a:r>
              <a:rPr lang="id" sz="1200" i="1"/>
              <a:t>Load balancer as a service </a:t>
            </a:r>
            <a:r>
              <a:rPr lang="id" sz="1200"/>
              <a:t>digunakan pada saat sebuah server telah memiliki jumlah </a:t>
            </a:r>
            <a:r>
              <a:rPr lang="id" sz="1200" i="1"/>
              <a:t>request </a:t>
            </a:r>
            <a:r>
              <a:rPr lang="id" sz="1200"/>
              <a:t>yang melebihi maksimal kapasitasnya.</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77" name="Google Shape;77;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457200" algn="just" rtl="0">
              <a:spcBef>
                <a:spcPts val="0"/>
              </a:spcBef>
              <a:spcAft>
                <a:spcPts val="1600"/>
              </a:spcAft>
              <a:buNone/>
            </a:pPr>
            <a:r>
              <a:rPr lang="id"/>
              <a:t>Seiring dengan bertambahnya pengguna web server, sehingga membuat kinerja web server menjadi lambat. Web server yang baik tentunya mampu melayani request dalam jumlah yang besar pada satu waktu. Hal ini tentu akan mengganggu proses pertukaran data yang terjadi antara web server dengan user. Oleh karena itu, untuk mengatasi masalah yang ada, pada penelitian yang akan dilakukan yaitu bagaimana cara membangun sebuah virtual server dengan metode load balancing yang dapat bekerja secara optimal sehingga dapat memenuhi kebutuhan pengguna.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
              <a:t>Metodologi Penelitian</a:t>
            </a:r>
            <a:endParaRPr/>
          </a:p>
        </p:txBody>
      </p:sp>
      <p:sp>
        <p:nvSpPr>
          <p:cNvPr id="83" name="Google Shape;83;p16"/>
          <p:cNvSpPr txBox="1">
            <a:spLocks noGrp="1"/>
          </p:cNvSpPr>
          <p:nvPr>
            <p:ph type="body" idx="1"/>
          </p:nvPr>
        </p:nvSpPr>
        <p:spPr>
          <a:xfrm>
            <a:off x="387900" y="1504950"/>
            <a:ext cx="8368200" cy="32862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SzPts val="1200"/>
              <a:buChar char="➢"/>
            </a:pPr>
            <a:r>
              <a:rPr lang="id" sz="1200"/>
              <a:t>Analisis kebutuhan Sistem</a:t>
            </a:r>
            <a:endParaRPr sz="1200"/>
          </a:p>
          <a:p>
            <a:pPr marL="457200" lvl="0" indent="457200" algn="just" rtl="0">
              <a:spcBef>
                <a:spcPts val="1000"/>
              </a:spcBef>
              <a:spcAft>
                <a:spcPts val="0"/>
              </a:spcAft>
              <a:buNone/>
            </a:pPr>
            <a:r>
              <a:rPr lang="id" sz="1200"/>
              <a:t>Pada tahap awal yang akan dilakukan pada penelitian ini adalah mengidentifikasi kebutuhan sistem yang akan dibangun agar dapat berjalan dengan semestinya.</a:t>
            </a:r>
            <a:endParaRPr sz="1200"/>
          </a:p>
          <a:p>
            <a:pPr marL="457200" lvl="0" indent="-304800" algn="just" rtl="0">
              <a:spcBef>
                <a:spcPts val="1000"/>
              </a:spcBef>
              <a:spcAft>
                <a:spcPts val="0"/>
              </a:spcAft>
              <a:buSzPts val="1200"/>
              <a:buChar char="➢"/>
            </a:pPr>
            <a:r>
              <a:rPr lang="id" sz="1200"/>
              <a:t>Perancangan Sistem Openstack dan Load Balancer</a:t>
            </a:r>
            <a:endParaRPr sz="1200"/>
          </a:p>
          <a:p>
            <a:pPr marL="457200" lvl="0" indent="457200" algn="just" rtl="0">
              <a:spcBef>
                <a:spcPts val="1000"/>
              </a:spcBef>
              <a:spcAft>
                <a:spcPts val="0"/>
              </a:spcAft>
              <a:buNone/>
            </a:pPr>
            <a:r>
              <a:rPr lang="id" sz="1200"/>
              <a:t>Perancangan sistem openstack dan load balancer dimulai dari mengidentifikasi kebutuhan sistem, analisa kebutuhan dan hasil identifikasi tersebut akan dilakukan pemetaan jaringan terhadap sistem yang akan dibuat.</a:t>
            </a:r>
            <a:endParaRPr sz="1200"/>
          </a:p>
          <a:p>
            <a:pPr marL="457200" lvl="0" indent="-304800" algn="just" rtl="0">
              <a:spcBef>
                <a:spcPts val="1000"/>
              </a:spcBef>
              <a:spcAft>
                <a:spcPts val="0"/>
              </a:spcAft>
              <a:buSzPts val="1200"/>
              <a:buChar char="➢"/>
            </a:pPr>
            <a:r>
              <a:rPr lang="id" sz="1200"/>
              <a:t>Implementasi Sistem Openstack dan Load Balancer </a:t>
            </a:r>
            <a:endParaRPr sz="1200"/>
          </a:p>
          <a:p>
            <a:pPr marL="457200" lvl="0" indent="457200" algn="just" rtl="0">
              <a:spcBef>
                <a:spcPts val="1000"/>
              </a:spcBef>
              <a:spcAft>
                <a:spcPts val="0"/>
              </a:spcAft>
              <a:buNone/>
            </a:pPr>
            <a:r>
              <a:rPr lang="id" sz="1200"/>
              <a:t>Pada tahap ini, sistem akan diimplementasikan berdasarkan perancangan sistem openstack dan load balancer yang telah dibuat. Implementasi dimulai dengan konfigurasi jaringan, kemudian konfigurasi openstack dan load balancer pada server.</a:t>
            </a:r>
            <a:endParaRPr sz="1200"/>
          </a:p>
          <a:p>
            <a:pPr marL="450000" lvl="0" indent="7199" algn="just" rtl="0">
              <a:spcBef>
                <a:spcPts val="1000"/>
              </a:spcBef>
              <a:spcAft>
                <a:spcPts val="0"/>
              </a:spcAft>
              <a:buNone/>
            </a:pP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
              <a:t>Metodologi Penelitian</a:t>
            </a:r>
            <a:endParaRPr/>
          </a:p>
        </p:txBody>
      </p:sp>
      <p:sp>
        <p:nvSpPr>
          <p:cNvPr id="89" name="Google Shape;89;p17"/>
          <p:cNvSpPr txBox="1">
            <a:spLocks noGrp="1"/>
          </p:cNvSpPr>
          <p:nvPr>
            <p:ph type="body" idx="1"/>
          </p:nvPr>
        </p:nvSpPr>
        <p:spPr>
          <a:xfrm>
            <a:off x="387900" y="1489825"/>
            <a:ext cx="8368200" cy="35298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SzPts val="1200"/>
              <a:buChar char="➢"/>
            </a:pPr>
            <a:r>
              <a:rPr lang="id" sz="1200"/>
              <a:t>Pengujian Sistem</a:t>
            </a:r>
            <a:endParaRPr sz="1200"/>
          </a:p>
          <a:p>
            <a:pPr marL="450000" lvl="0" indent="361950" algn="just" rtl="0">
              <a:spcBef>
                <a:spcPts val="1000"/>
              </a:spcBef>
              <a:spcAft>
                <a:spcPts val="0"/>
              </a:spcAft>
              <a:buNone/>
            </a:pPr>
            <a:r>
              <a:rPr lang="id" sz="1200"/>
              <a:t>Pengujian yang dilakukan untuk mendapatkan hasil pengujian menggunakan tiga metode pengujian yaitu availability, quality of service dan workload yang dilakukan pada tiga kondisi jaringan yaitu jaringan lokal, jaringan sepi, dan jaringan sibuk. Pengujian dilakukan menggunakan tools siege yang digunakan untuk memberikan request dengan jumlah yang besar pada web server dan memberikan laporan kinerja server.</a:t>
            </a:r>
            <a:endParaRPr sz="1200"/>
          </a:p>
          <a:p>
            <a:pPr marL="457200" lvl="0" indent="-304800" algn="just" rtl="0">
              <a:spcBef>
                <a:spcPts val="1000"/>
              </a:spcBef>
              <a:spcAft>
                <a:spcPts val="0"/>
              </a:spcAft>
              <a:buSzPts val="1200"/>
              <a:buChar char="➢"/>
            </a:pPr>
            <a:r>
              <a:rPr lang="id" sz="1200"/>
              <a:t>Availability</a:t>
            </a:r>
            <a:endParaRPr sz="1200"/>
          </a:p>
          <a:p>
            <a:pPr marL="457200" lvl="0" indent="0" algn="just" rtl="0">
              <a:spcBef>
                <a:spcPts val="1000"/>
              </a:spcBef>
              <a:spcAft>
                <a:spcPts val="0"/>
              </a:spcAft>
              <a:buNone/>
            </a:pPr>
            <a:r>
              <a:rPr lang="id" sz="1200"/>
              <a:t>Availability merupakan kemampuan pada suatu layanan yang tersedia mampu memberikan layanan yang baik dalam waktu tertentu. Pengujian availability menggunakan tiga skenario sebagai berikut.</a:t>
            </a:r>
            <a:endParaRPr sz="1200"/>
          </a:p>
          <a:p>
            <a:pPr marL="914400" lvl="0" indent="-304800" algn="just" rtl="0">
              <a:spcBef>
                <a:spcPts val="1000"/>
              </a:spcBef>
              <a:spcAft>
                <a:spcPts val="0"/>
              </a:spcAft>
              <a:buSzPts val="1200"/>
              <a:buChar char="●"/>
            </a:pPr>
            <a:r>
              <a:rPr lang="id" sz="1200"/>
              <a:t>Skenario 1: Pengujian dilakukan pada kondisi kedua web server dalam kondisi aktif.</a:t>
            </a:r>
            <a:endParaRPr sz="1200"/>
          </a:p>
          <a:p>
            <a:pPr marL="914400" lvl="0" indent="-304800" algn="just" rtl="0">
              <a:spcBef>
                <a:spcPts val="0"/>
              </a:spcBef>
              <a:spcAft>
                <a:spcPts val="0"/>
              </a:spcAft>
              <a:buSzPts val="1200"/>
              <a:buChar char="●"/>
            </a:pPr>
            <a:r>
              <a:rPr lang="id" sz="1200"/>
              <a:t>Skenario 2: Pengujian dilakukan pada kondisi kedua web server dalam kondisi aktif, kemudian salah satu web server dinonaktifkan.</a:t>
            </a:r>
            <a:endParaRPr sz="1200"/>
          </a:p>
          <a:p>
            <a:pPr marL="914400" lvl="0" indent="-304800" algn="just" rtl="0">
              <a:spcBef>
                <a:spcPts val="0"/>
              </a:spcBef>
              <a:spcAft>
                <a:spcPts val="0"/>
              </a:spcAft>
              <a:buSzPts val="1200"/>
              <a:buChar char="●"/>
            </a:pPr>
            <a:r>
              <a:rPr lang="id" sz="1200"/>
              <a:t>Skenario 3: Pengujian dilakukan pada kondisi kedua web server dalam kondisi nonaktif, kemudian salah satu web server diaktifkan.</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
              <a:t>Metodologi Penelitian</a:t>
            </a:r>
            <a:endParaRPr/>
          </a:p>
        </p:txBody>
      </p:sp>
      <p:sp>
        <p:nvSpPr>
          <p:cNvPr id="95" name="Google Shape;95;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SzPts val="1200"/>
              <a:buChar char="➢"/>
            </a:pPr>
            <a:r>
              <a:rPr lang="id" sz="1200"/>
              <a:t>Quality of Service</a:t>
            </a:r>
            <a:endParaRPr sz="1200"/>
          </a:p>
          <a:p>
            <a:pPr marL="457200" lvl="0" indent="457200" algn="just" rtl="0">
              <a:spcBef>
                <a:spcPts val="1000"/>
              </a:spcBef>
              <a:spcAft>
                <a:spcPts val="0"/>
              </a:spcAft>
              <a:buNone/>
            </a:pPr>
            <a:r>
              <a:rPr lang="id" sz="1200"/>
              <a:t>Quality of Service (QoS) adalah kemampuan suatu jaringan untuk menyediakan layanan yang baik dengan menyediakan bandwidth, mengatasi jitter dan delay. Quality of service yang baik memiliki nilai delay dan jitter yang relatif rendah sedangkan nilai bandwidth yang relatif tinggi. </a:t>
            </a:r>
            <a:endParaRPr sz="1200"/>
          </a:p>
          <a:p>
            <a:pPr marL="457200" lvl="0" indent="-304800" algn="just" rtl="0">
              <a:spcBef>
                <a:spcPts val="1000"/>
              </a:spcBef>
              <a:spcAft>
                <a:spcPts val="0"/>
              </a:spcAft>
              <a:buSzPts val="1200"/>
              <a:buChar char="➢"/>
            </a:pPr>
            <a:r>
              <a:rPr lang="id" sz="1200"/>
              <a:t>Workload</a:t>
            </a:r>
            <a:endParaRPr sz="1200"/>
          </a:p>
          <a:p>
            <a:pPr marL="457200" lvl="0" indent="457200" algn="just" rtl="0">
              <a:spcBef>
                <a:spcPts val="1000"/>
              </a:spcBef>
              <a:spcAft>
                <a:spcPts val="1000"/>
              </a:spcAft>
              <a:buNone/>
            </a:pPr>
            <a:r>
              <a:rPr lang="id" sz="1200"/>
              <a:t>Workload merupakan total jumlah request yang dapat ditangani oleh server dalam satu waktu. Pengujian workload dilakukan untuk mengetahui kemampuan dari suatu server dalam menangani sejumlah request dari client. Hal ini bertujuan untuk mengetahui batas maksimal suatu server dalam menangani jumlah request dari client dalam memberikan pelayanan.</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
              <a:t>Metodologi Penelitian</a:t>
            </a:r>
            <a:endParaRPr/>
          </a:p>
        </p:txBody>
      </p:sp>
      <p:sp>
        <p:nvSpPr>
          <p:cNvPr id="101" name="Google Shape;101;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SzPts val="1200"/>
              <a:buChar char="➢"/>
            </a:pPr>
            <a:r>
              <a:rPr lang="id" sz="1200"/>
              <a:t>Analisis Hasil Pengujian</a:t>
            </a:r>
            <a:endParaRPr sz="1200"/>
          </a:p>
          <a:p>
            <a:pPr marL="457200" lvl="0" indent="457200" algn="just" rtl="0">
              <a:spcBef>
                <a:spcPts val="1000"/>
              </a:spcBef>
              <a:spcAft>
                <a:spcPts val="0"/>
              </a:spcAft>
              <a:buNone/>
            </a:pPr>
            <a:r>
              <a:rPr lang="id" sz="1200"/>
              <a:t>Analisis hasil pengujian dilakukan untuk mengambil data dari berbagai aspek pengujian yang telah dilakukan akan ditampilkan dalam bentuk tabel.</a:t>
            </a:r>
            <a:endParaRPr sz="1200"/>
          </a:p>
          <a:p>
            <a:pPr marL="457200" lvl="0" indent="-304800" algn="just" rtl="0">
              <a:spcBef>
                <a:spcPts val="1000"/>
              </a:spcBef>
              <a:spcAft>
                <a:spcPts val="0"/>
              </a:spcAft>
              <a:buSzPts val="1200"/>
              <a:buChar char="➢"/>
            </a:pPr>
            <a:r>
              <a:rPr lang="id" sz="1200"/>
              <a:t>Penarikan Kesimpulan</a:t>
            </a:r>
            <a:endParaRPr sz="1200"/>
          </a:p>
          <a:p>
            <a:pPr marL="457200" lvl="0" indent="457200" algn="just" rtl="0">
              <a:spcBef>
                <a:spcPts val="1000"/>
              </a:spcBef>
              <a:spcAft>
                <a:spcPts val="1000"/>
              </a:spcAft>
              <a:buNone/>
            </a:pPr>
            <a:r>
              <a:rPr lang="id" sz="1200"/>
              <a:t>Penarikan kesimpulan merupakan tahap terakhir setelah dilakukan analisa hasil pengujian. Pada tahap ini, kesimpulan akan dibuat berdasarkan hasil dari analisis pengujian. Perbandingan performa load server akan dibahas berdasarkan tabel yang telah dibuat.</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B8D7-D985-4346-8CBB-6EBE04DFF936}"/>
              </a:ext>
            </a:extLst>
          </p:cNvPr>
          <p:cNvSpPr>
            <a:spLocks noGrp="1"/>
          </p:cNvSpPr>
          <p:nvPr>
            <p:ph type="title"/>
          </p:nvPr>
        </p:nvSpPr>
        <p:spPr/>
        <p:txBody>
          <a:bodyPr/>
          <a:lstStyle/>
          <a:p>
            <a:r>
              <a:rPr lang="id-ID" dirty="0"/>
              <a:t>Hasil dan Analisis Pengujian Availability</a:t>
            </a:r>
          </a:p>
        </p:txBody>
      </p:sp>
      <p:sp>
        <p:nvSpPr>
          <p:cNvPr id="3" name="Text Placeholder 2">
            <a:extLst>
              <a:ext uri="{FF2B5EF4-FFF2-40B4-BE49-F238E27FC236}">
                <a16:creationId xmlns:a16="http://schemas.microsoft.com/office/drawing/2014/main" id="{E89DFD4E-BE5C-4833-A274-DA1CE441FC2C}"/>
              </a:ext>
            </a:extLst>
          </p:cNvPr>
          <p:cNvSpPr>
            <a:spLocks noGrp="1"/>
          </p:cNvSpPr>
          <p:nvPr>
            <p:ph type="body" idx="1"/>
          </p:nvPr>
        </p:nvSpPr>
        <p:spPr/>
        <p:txBody>
          <a:bodyPr/>
          <a:lstStyle/>
          <a:p>
            <a:pPr marL="114300" indent="0">
              <a:buNone/>
            </a:pPr>
            <a:endParaRPr lang="id-ID" dirty="0"/>
          </a:p>
        </p:txBody>
      </p:sp>
      <p:pic>
        <p:nvPicPr>
          <p:cNvPr id="5" name="Picture 4">
            <a:extLst>
              <a:ext uri="{FF2B5EF4-FFF2-40B4-BE49-F238E27FC236}">
                <a16:creationId xmlns:a16="http://schemas.microsoft.com/office/drawing/2014/main" id="{2D97E0ED-DD85-4616-98AF-DA93C2E52AE7}"/>
              </a:ext>
            </a:extLst>
          </p:cNvPr>
          <p:cNvPicPr>
            <a:picLocks noChangeAspect="1"/>
          </p:cNvPicPr>
          <p:nvPr/>
        </p:nvPicPr>
        <p:blipFill>
          <a:blip r:embed="rId2"/>
          <a:stretch>
            <a:fillRect/>
          </a:stretch>
        </p:blipFill>
        <p:spPr>
          <a:xfrm>
            <a:off x="2272805" y="1670046"/>
            <a:ext cx="4648168" cy="2754470"/>
          </a:xfrm>
          <a:prstGeom prst="rect">
            <a:avLst/>
          </a:prstGeom>
        </p:spPr>
      </p:pic>
    </p:spTree>
    <p:extLst>
      <p:ext uri="{BB962C8B-B14F-4D97-AF65-F5344CB8AC3E}">
        <p14:creationId xmlns:p14="http://schemas.microsoft.com/office/powerpoint/2010/main" val="2963609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891EA-C146-45C0-9DE0-B6A4E6F233E4}"/>
              </a:ext>
            </a:extLst>
          </p:cNvPr>
          <p:cNvSpPr>
            <a:spLocks noGrp="1"/>
          </p:cNvSpPr>
          <p:nvPr>
            <p:ph type="title"/>
          </p:nvPr>
        </p:nvSpPr>
        <p:spPr/>
        <p:txBody>
          <a:bodyPr/>
          <a:lstStyle/>
          <a:p>
            <a:r>
              <a:rPr lang="en-US" sz="2800" dirty="0"/>
              <a:t>Hasil dan </a:t>
            </a:r>
            <a:r>
              <a:rPr lang="en-US" sz="2800" dirty="0" err="1"/>
              <a:t>Analisis</a:t>
            </a:r>
            <a:r>
              <a:rPr lang="en-US" sz="2800" dirty="0"/>
              <a:t> </a:t>
            </a:r>
            <a:r>
              <a:rPr lang="en-US" sz="2800" dirty="0" err="1"/>
              <a:t>Pengujian</a:t>
            </a:r>
            <a:r>
              <a:rPr lang="en-US" sz="2800" dirty="0"/>
              <a:t> Quality of Service</a:t>
            </a:r>
            <a:endParaRPr lang="id-ID" sz="2800" dirty="0"/>
          </a:p>
        </p:txBody>
      </p:sp>
      <p:sp>
        <p:nvSpPr>
          <p:cNvPr id="3" name="Text Placeholder 2">
            <a:extLst>
              <a:ext uri="{FF2B5EF4-FFF2-40B4-BE49-F238E27FC236}">
                <a16:creationId xmlns:a16="http://schemas.microsoft.com/office/drawing/2014/main" id="{FC645A9C-3DD6-4417-9C8D-CB347E0CBAAA}"/>
              </a:ext>
            </a:extLst>
          </p:cNvPr>
          <p:cNvSpPr>
            <a:spLocks noGrp="1"/>
          </p:cNvSpPr>
          <p:nvPr>
            <p:ph type="body" idx="1"/>
          </p:nvPr>
        </p:nvSpPr>
        <p:spPr/>
        <p:txBody>
          <a:bodyPr/>
          <a:lstStyle/>
          <a:p>
            <a:pPr marL="114300" indent="0">
              <a:buNone/>
            </a:pPr>
            <a:endParaRPr lang="id-ID" dirty="0"/>
          </a:p>
        </p:txBody>
      </p:sp>
      <p:pic>
        <p:nvPicPr>
          <p:cNvPr id="5" name="Picture 4">
            <a:extLst>
              <a:ext uri="{FF2B5EF4-FFF2-40B4-BE49-F238E27FC236}">
                <a16:creationId xmlns:a16="http://schemas.microsoft.com/office/drawing/2014/main" id="{759EF1F1-215A-4100-A422-981BEC8C1654}"/>
              </a:ext>
            </a:extLst>
          </p:cNvPr>
          <p:cNvPicPr>
            <a:picLocks noChangeAspect="1"/>
          </p:cNvPicPr>
          <p:nvPr/>
        </p:nvPicPr>
        <p:blipFill>
          <a:blip r:embed="rId2"/>
          <a:stretch>
            <a:fillRect/>
          </a:stretch>
        </p:blipFill>
        <p:spPr>
          <a:xfrm>
            <a:off x="2979282" y="1619452"/>
            <a:ext cx="3185436" cy="2819644"/>
          </a:xfrm>
          <a:prstGeom prst="rect">
            <a:avLst/>
          </a:prstGeom>
        </p:spPr>
      </p:pic>
    </p:spTree>
    <p:extLst>
      <p:ext uri="{BB962C8B-B14F-4D97-AF65-F5344CB8AC3E}">
        <p14:creationId xmlns:p14="http://schemas.microsoft.com/office/powerpoint/2010/main" val="827078762"/>
      </p:ext>
    </p:extLst>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815</Words>
  <Application>Microsoft Office PowerPoint</Application>
  <PresentationFormat>On-screen Show (16:9)</PresentationFormat>
  <Paragraphs>41</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Roboto Slab</vt:lpstr>
      <vt:lpstr>Roboto</vt:lpstr>
      <vt:lpstr>Arial</vt:lpstr>
      <vt:lpstr>Marina</vt:lpstr>
      <vt:lpstr>Implementasi Infrastructure as a Service pada Cloud Computing Menggunakan Metode Load Balancing</vt:lpstr>
      <vt:lpstr>PowerPoint Presentation</vt:lpstr>
      <vt:lpstr>PowerPoint Presentation</vt:lpstr>
      <vt:lpstr>Metodologi Penelitian</vt:lpstr>
      <vt:lpstr>Metodologi Penelitian</vt:lpstr>
      <vt:lpstr>Metodologi Penelitian</vt:lpstr>
      <vt:lpstr>Metodologi Penelitian</vt:lpstr>
      <vt:lpstr>Hasil dan Analisis Pengujian Availability</vt:lpstr>
      <vt:lpstr>Hasil dan Analisis Pengujian Quality of Service</vt:lpstr>
      <vt:lpstr>Hasil dan Analisis Pengujian Workload</vt:lpstr>
      <vt:lpstr>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Implementasi Infrastructure as a Service pada Cloud Computing Menggunakan Metode Load Balancing</dc:title>
  <cp:lastModifiedBy>nafislestamanta@gmail.com</cp:lastModifiedBy>
  <cp:revision>1</cp:revision>
  <dcterms:modified xsi:type="dcterms:W3CDTF">2020-11-23T03:09:14Z</dcterms:modified>
</cp:coreProperties>
</file>