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66" r:id="rId13"/>
    <p:sldId id="267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11/8/2022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11/8/2022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11/8/2022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11/8/2022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11/8/2022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7550" y="1215980"/>
            <a:ext cx="8825658" cy="3329581"/>
          </a:xfrm>
        </p:spPr>
        <p:txBody>
          <a:bodyPr/>
          <a:lstStyle/>
          <a:p>
            <a:r>
              <a:rPr lang="en-US" sz="6600" dirty="0" smtClean="0">
                <a:latin typeface="Arial" panose="020B0604020202020204" pitchFamily="34" charset="0"/>
                <a:cs typeface="Arial" panose="020B0604020202020204" pitchFamily="34" charset="0"/>
              </a:rPr>
              <a:t>House </a:t>
            </a:r>
            <a:r>
              <a:rPr lang="en-US" sz="6600" dirty="0" smtClean="0">
                <a:latin typeface="Arial" panose="020B0604020202020204" pitchFamily="34" charset="0"/>
                <a:cs typeface="Arial" panose="020B0604020202020204" pitchFamily="34" charset="0"/>
              </a:rPr>
              <a:t>Price Prediction</a:t>
            </a:r>
            <a:endParaRPr lang="en-US" sz="6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By: Md.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Nafiul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Islam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315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Data Cleaning and </a:t>
            </a:r>
            <a:r>
              <a:rPr 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Preprocessing</a:t>
            </a:r>
            <a:endParaRPr 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Handling the missing data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Duplicate data removal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Data transformation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Outlier detection and handling the outliers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1877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Data Cleaning and </a:t>
            </a:r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Preprocessing (Cont.)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2052918"/>
            <a:ext cx="11545889" cy="480508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After Data Cleaning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682" y="3026147"/>
            <a:ext cx="9164329" cy="363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812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Modeling</a:t>
            </a:r>
            <a:endParaRPr 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Clustering</a:t>
            </a: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Regression models of machine learning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492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22290"/>
          </a:xfrm>
        </p:spPr>
        <p:txBody>
          <a:bodyPr/>
          <a:lstStyle/>
          <a:p>
            <a:r>
              <a:rPr 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Modeling (Cont.)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3792" y="1390918"/>
            <a:ext cx="11638208" cy="5467082"/>
          </a:xfrm>
        </p:spPr>
        <p:txBody>
          <a:bodyPr>
            <a:normAutofit/>
          </a:bodyPr>
          <a:lstStyle/>
          <a:p>
            <a:pPr marL="514350" indent="-457200">
              <a:buFont typeface="Wingdings" panose="05000000000000000000" pitchFamily="2" charset="2"/>
              <a:buChar char="Ø"/>
            </a:pPr>
            <a:endParaRPr lang="en-US" sz="2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457200">
              <a:buFont typeface="Wingdings" panose="05000000000000000000" pitchFamily="2" charset="2"/>
              <a:buChar char="Ø"/>
            </a:pP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Clustering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Silhouette analysis and sum of squared distance to find the optimal clusters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Elbow plot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K-means clustering algorithm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Sklearn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module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Own function</a:t>
            </a:r>
          </a:p>
          <a:p>
            <a:pPr marL="85725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Hierarchical clustering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Dendrogram</a:t>
            </a:r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5542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22290"/>
          </a:xfrm>
        </p:spPr>
        <p:txBody>
          <a:bodyPr/>
          <a:lstStyle/>
          <a:p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Modeling (Cont.)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78040"/>
            <a:ext cx="11545889" cy="547996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With 2 clusters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With 60 clusters</a:t>
            </a:r>
          </a:p>
          <a:p>
            <a:pPr marL="0" indent="0">
              <a:buNone/>
            </a:pP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356" y="1378040"/>
            <a:ext cx="3543795" cy="23911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356" y="4298829"/>
            <a:ext cx="3591426" cy="238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416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86685"/>
          </a:xfrm>
        </p:spPr>
        <p:txBody>
          <a:bodyPr/>
          <a:lstStyle/>
          <a:p>
            <a:r>
              <a:rPr 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Modeling (Cont.)</a:t>
            </a:r>
            <a:endParaRPr 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339404"/>
            <a:ext cx="11545888" cy="551859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Regression Models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Checking multicollinearity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Heat map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Variation Inflation Factor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Creating final features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ML regression models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15 regression models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Linear models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Ensemble models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Hyper-parameter tuning</a:t>
            </a:r>
          </a:p>
          <a:p>
            <a:pPr marL="0" indent="0">
              <a:buNone/>
            </a:pP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721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131383"/>
          </a:xfrm>
        </p:spPr>
        <p:txBody>
          <a:bodyPr/>
          <a:lstStyle/>
          <a:p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Modeling (Cont.)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712890"/>
            <a:ext cx="11125178" cy="489397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Heat map</a:t>
            </a:r>
          </a:p>
          <a:p>
            <a:pPr marL="0" indent="0"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612" y="2737517"/>
            <a:ext cx="8221222" cy="357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998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131383"/>
          </a:xfrm>
        </p:spPr>
        <p:txBody>
          <a:bodyPr/>
          <a:lstStyle/>
          <a:p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Modeling (Cont.)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3792" y="1584101"/>
            <a:ext cx="11638208" cy="5273899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Variation Inflation Factor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Final features are:</a:t>
            </a:r>
          </a:p>
          <a:p>
            <a:pPr marL="0" indent="0"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Size, Total square size, </a:t>
            </a:r>
          </a:p>
          <a:p>
            <a:pPr marL="0" indent="0"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Number of balconies, </a:t>
            </a:r>
          </a:p>
          <a:p>
            <a:pPr marL="0" indent="0"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Area type and location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577" y="2738579"/>
            <a:ext cx="7459116" cy="372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050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2" y="283335"/>
            <a:ext cx="9404723" cy="824248"/>
          </a:xfrm>
        </p:spPr>
        <p:txBody>
          <a:bodyPr/>
          <a:lstStyle/>
          <a:p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Modeling (Cont.)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249251"/>
            <a:ext cx="11279726" cy="5383369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elationship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 between true and predicted 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value for unseen data for some model</a:t>
            </a:r>
          </a:p>
          <a:p>
            <a:pPr marL="0" indent="0">
              <a:buNone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644" y="1839842"/>
            <a:ext cx="3158908" cy="19594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600" y="1839841"/>
            <a:ext cx="3161876" cy="19594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524" y="1839841"/>
            <a:ext cx="3156894" cy="195942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645" y="4336775"/>
            <a:ext cx="3158908" cy="215417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600" y="4317722"/>
            <a:ext cx="3161876" cy="217323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523" y="4298669"/>
            <a:ext cx="3156895" cy="219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050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234414"/>
          </a:xfrm>
        </p:spPr>
        <p:txBody>
          <a:bodyPr/>
          <a:lstStyle/>
          <a:p>
            <a:r>
              <a:rPr 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Performance Analysis</a:t>
            </a:r>
            <a:endParaRPr 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790164"/>
            <a:ext cx="10584265" cy="491973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Gradient Boosting with Random </a:t>
            </a:r>
          </a:p>
          <a:p>
            <a:pPr marL="0" indent="0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 Search gives best performance</a:t>
            </a:r>
          </a:p>
          <a:p>
            <a:pPr marL="0" indent="0"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Logistic Regression gives the </a:t>
            </a:r>
          </a:p>
          <a:p>
            <a:pPr marL="0" indent="0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  worst performance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6463" y="2095679"/>
            <a:ext cx="3419824" cy="3764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049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272414"/>
            <a:ext cx="9404723" cy="1157141"/>
          </a:xfrm>
        </p:spPr>
        <p:txBody>
          <a:bodyPr/>
          <a:lstStyle/>
          <a:p>
            <a:r>
              <a:rPr 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29555"/>
            <a:ext cx="8946541" cy="5228821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Objectives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Workflow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Exploratory Data Analysis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Data Cleaning and Preprocessing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Modeling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Performance Analysis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Findings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Recommendation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2845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35169"/>
          </a:xfrm>
        </p:spPr>
        <p:txBody>
          <a:bodyPr/>
          <a:lstStyle/>
          <a:p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Performance </a:t>
            </a:r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Analysis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571223"/>
            <a:ext cx="11125178" cy="5286777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Performance comparison excluding the Logistic Regression as it gives (-</a:t>
            </a:r>
            <a:r>
              <a:rPr lang="en-US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ve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 accuracy value</a:t>
            </a:r>
          </a:p>
          <a:p>
            <a:pPr marL="0" indent="0">
              <a:buNone/>
            </a:pP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703" y="2660079"/>
            <a:ext cx="10509161" cy="401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013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Performance </a:t>
            </a:r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Analysis (Cont.)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2052918"/>
            <a:ext cx="10803206" cy="4450913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Feature importance of the best model</a:t>
            </a:r>
          </a:p>
          <a:p>
            <a:pPr marL="0" indent="0">
              <a:buNone/>
            </a:pP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186" y="2810027"/>
            <a:ext cx="7478169" cy="3693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179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118505"/>
          </a:xfrm>
        </p:spPr>
        <p:txBody>
          <a:bodyPr/>
          <a:lstStyle/>
          <a:p>
            <a:r>
              <a:rPr 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Findings</a:t>
            </a:r>
            <a:endParaRPr 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Clustering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silhouette approach generates two clusters, but the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sum of squared method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generates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thirty to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sixty or more clusters. However, the silhouette method is more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efficient</a:t>
            </a:r>
          </a:p>
          <a:p>
            <a:pPr lvl="1" algn="just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ard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to find the optimal clusters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With the 60 clusters all the clusters almost same in kind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5783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Findings (Cont.)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Machine Learning Regression Models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Simple ml models like linear regression, KNN, SVR, decision tree performed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poor but ensemble models performed better</a:t>
            </a:r>
          </a:p>
          <a:p>
            <a:pPr marL="457200" lvl="1" indent="0" algn="just">
              <a:buNone/>
            </a:pPr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Gradient boosting algorithm is performed well by performing the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hyper parameter tuning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using randomized search cv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3688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Recommendation</a:t>
            </a:r>
            <a:endParaRPr 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Clustering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DBSCAN, TSNE methods could be better </a:t>
            </a:r>
          </a:p>
          <a:p>
            <a:pPr marL="457200" lvl="1" indent="0" algn="just">
              <a:buNone/>
            </a:pPr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RICA or SFT to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apply unsupervised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feature learning to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nput data</a:t>
            </a:r>
          </a:p>
          <a:p>
            <a:pPr marL="457200" lvl="1" indent="0" algn="just">
              <a:buNone/>
            </a:pPr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Agglomerative clustering method can improve the performance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80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Recommendation (Cont.)</a:t>
            </a:r>
            <a:endParaRPr 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Machine Learning Regression Models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Hyper parameter tuning of neural networks or simple linear models can improve the performance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Can be model how two or model independent factors combined to interact with the house price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Polynomial regressions could be used to improve the performance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939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 rigorous process of data analysis to clean and ready the data</a:t>
            </a:r>
          </a:p>
          <a:p>
            <a:pPr algn="just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Tried to create the clusters carefully</a:t>
            </a:r>
          </a:p>
          <a:p>
            <a:pPr algn="just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No multicollinearity</a:t>
            </a:r>
          </a:p>
          <a:p>
            <a:pPr algn="just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10-fold cross validation used for the regression models</a:t>
            </a:r>
          </a:p>
          <a:p>
            <a:pPr algn="just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Simple linear to advanced ensemble method are performed to estimate the cost of the house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648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118505"/>
          </a:xfrm>
        </p:spPr>
        <p:txBody>
          <a:bodyPr/>
          <a:lstStyle/>
          <a:p>
            <a:r>
              <a:rPr 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46110" y="1468192"/>
            <a:ext cx="11421393" cy="4828879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Connected to or constructed on land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Any improvement in relation to the land that </a:t>
            </a:r>
          </a:p>
          <a:p>
            <a:pPr marL="0" indent="0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  rises or lowers the house price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Ownership and usage rights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Residential, Commercial, Industrial, Raw Land, </a:t>
            </a:r>
          </a:p>
          <a:p>
            <a:pPr marL="0" indent="0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 and Special use</a:t>
            </a:r>
          </a:p>
          <a:p>
            <a:pPr marL="0" indent="0">
              <a:buNone/>
            </a:pP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 descr="New home sales pass £2.9bn in 2022 so far | Property Repor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4451" y="2250581"/>
            <a:ext cx="3387144" cy="2437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2656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Introduction (Cont.)</a:t>
            </a:r>
            <a:endParaRPr 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19707"/>
            <a:ext cx="10075550" cy="498412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Challenges: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No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control over the market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Stressful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to both buyer and seller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Setting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 price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Confliction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of unrealistic home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buyers</a:t>
            </a:r>
          </a:p>
          <a:p>
            <a:pPr marL="457200" lvl="1" indent="0">
              <a:buNone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Tackles: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Automated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Investigating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most useful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AI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and Machine learning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879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Objectives</a:t>
            </a:r>
            <a:endParaRPr 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Identifying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essential features influencing the cost of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 house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using Exploratory Data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</a:p>
          <a:p>
            <a:pPr algn="just"/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Understanding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aspects affecting the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cluster model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for houses and estimate house prices based on the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attributes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0412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307" y="452718"/>
            <a:ext cx="9445527" cy="1015474"/>
          </a:xfrm>
        </p:spPr>
        <p:txBody>
          <a:bodyPr/>
          <a:lstStyle/>
          <a:p>
            <a:r>
              <a:rPr 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Workflow</a:t>
            </a:r>
            <a:endParaRPr 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21218" y="1468192"/>
            <a:ext cx="11470782" cy="538980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Collected from the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kaggle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3,320 instances with 9 attributes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Attributes are: area type, location, society type, availability, room counts,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bathrooms, balconies,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total square size and price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156" y="1669625"/>
            <a:ext cx="7724775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33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Exploratory Data Analysis</a:t>
            </a:r>
            <a:endParaRPr 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Univariate Non-Graphical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Unique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value analysis for each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columns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Skewness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of data</a:t>
            </a:r>
          </a:p>
          <a:p>
            <a:pPr mar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Statistical Graphical and Non-Graphical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Univariate analysis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Bivariate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6777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187" y="452718"/>
            <a:ext cx="9432648" cy="796533"/>
          </a:xfrm>
        </p:spPr>
        <p:txBody>
          <a:bodyPr/>
          <a:lstStyle/>
          <a:p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Exploratory Data </a:t>
            </a:r>
            <a:r>
              <a:rPr 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Analysis (Cont.)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6976" y="1300767"/>
            <a:ext cx="11445024" cy="5608748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Univariate Analysis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937" y="1843727"/>
            <a:ext cx="3429479" cy="21100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801" y="1843726"/>
            <a:ext cx="3391373" cy="211008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7559" y="1843726"/>
            <a:ext cx="3285399" cy="211009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990" y="4381384"/>
            <a:ext cx="3410426" cy="214820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801" y="4388832"/>
            <a:ext cx="3391373" cy="214075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7559" y="4381383"/>
            <a:ext cx="3285399" cy="2148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420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0775"/>
          </a:xfrm>
        </p:spPr>
        <p:txBody>
          <a:bodyPr>
            <a:noAutofit/>
          </a:bodyPr>
          <a:lstStyle/>
          <a:p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Exploratory Data Analysis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6976" y="1416676"/>
            <a:ext cx="11445024" cy="5441324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Bivariate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endParaRPr lang="en-US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976" y="3430793"/>
            <a:ext cx="3073673" cy="20413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6095" y="1858922"/>
            <a:ext cx="2972215" cy="20413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4726" y="3430793"/>
            <a:ext cx="2972215" cy="20413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651" y="4290832"/>
            <a:ext cx="2912659" cy="236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848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540</TotalTime>
  <Words>607</Words>
  <Application>Microsoft Office PowerPoint</Application>
  <PresentationFormat>Widescreen</PresentationFormat>
  <Paragraphs>151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Century Gothic</vt:lpstr>
      <vt:lpstr>Courier New</vt:lpstr>
      <vt:lpstr>Wingdings</vt:lpstr>
      <vt:lpstr>Wingdings 3</vt:lpstr>
      <vt:lpstr>Ion</vt:lpstr>
      <vt:lpstr>House Price Prediction</vt:lpstr>
      <vt:lpstr>Contents</vt:lpstr>
      <vt:lpstr>Introduction</vt:lpstr>
      <vt:lpstr>Introduction (Cont.)</vt:lpstr>
      <vt:lpstr>Objectives</vt:lpstr>
      <vt:lpstr>Workflow</vt:lpstr>
      <vt:lpstr>Exploratory Data Analysis</vt:lpstr>
      <vt:lpstr>Exploratory Data Analysis (Cont.)</vt:lpstr>
      <vt:lpstr>Exploratory Data Analysis (Cont.)</vt:lpstr>
      <vt:lpstr>Data Cleaning and Preprocessing</vt:lpstr>
      <vt:lpstr>Data Cleaning and Preprocessing (Cont.)</vt:lpstr>
      <vt:lpstr>Modeling</vt:lpstr>
      <vt:lpstr>Modeling (Cont.)</vt:lpstr>
      <vt:lpstr>Modeling (Cont.)</vt:lpstr>
      <vt:lpstr>Modeling (Cont.)</vt:lpstr>
      <vt:lpstr>Modeling (Cont.)</vt:lpstr>
      <vt:lpstr>Modeling (Cont.)</vt:lpstr>
      <vt:lpstr>Modeling (Cont.)</vt:lpstr>
      <vt:lpstr>Performance Analysis</vt:lpstr>
      <vt:lpstr>Performance Analysis (Cont.)</vt:lpstr>
      <vt:lpstr>Performance Analysis (Cont.)</vt:lpstr>
      <vt:lpstr>Findings</vt:lpstr>
      <vt:lpstr>Findings (Cont.)</vt:lpstr>
      <vt:lpstr>Recommendation</vt:lpstr>
      <vt:lpstr>Recommendation (Cont.)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 Price Prediction</dc:title>
  <dc:creator>ASUS</dc:creator>
  <cp:lastModifiedBy>ASUS</cp:lastModifiedBy>
  <cp:revision>28</cp:revision>
  <dcterms:created xsi:type="dcterms:W3CDTF">2022-11-08T03:25:35Z</dcterms:created>
  <dcterms:modified xsi:type="dcterms:W3CDTF">2022-11-08T16:05:28Z</dcterms:modified>
</cp:coreProperties>
</file>