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9" r:id="rId3"/>
    <p:sldId id="27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5755f30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25755f30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 panose="020B0606030504020204"/>
              <a:buNone/>
            </a:pPr>
            <a:endParaRPr dirty="0"/>
          </a:p>
        </p:txBody>
      </p:sp>
      <p:sp>
        <p:nvSpPr>
          <p:cNvPr id="76" name="Google Shape;76;g525755f30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44;p115"/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10709565" y="105903"/>
            <a:ext cx="1328573" cy="1030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45700" tIns="22866" rIns="45700" bIns="2286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4485949" y="6040279"/>
            <a:ext cx="32201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Image Placeholder</a:t>
            </a:r>
            <a:endParaRPr sz="665" b="0" i="0" u="none" strike="noStrike" cap="none" dirty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  <a:sym typeface="Arial" panose="020B0604020202020204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0" y="-3756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45700" tIns="22866" rIns="45700" bIns="2286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2807467" y="2577272"/>
            <a:ext cx="6571987" cy="150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CONTENT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Ansible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Google Shape;82;p18"/>
          <p:cNvGrpSpPr/>
          <p:nvPr/>
        </p:nvGrpSpPr>
        <p:grpSpPr>
          <a:xfrm>
            <a:off x="2807467" y="2562191"/>
            <a:ext cx="6577067" cy="152340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84" name="Google Shape;84;p18"/>
              <p:cNvCxnSpPr/>
              <p:nvPr/>
            </p:nvCxnSpPr>
            <p:spPr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/>
              <p:nvPr/>
            </p:nvCxnSpPr>
            <p:spPr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90" name="Google Shape;90;p18"/>
          <p:cNvSpPr txBox="1"/>
          <p:nvPr/>
        </p:nvSpPr>
        <p:spPr>
          <a:xfrm>
            <a:off x="4029800" y="4542300"/>
            <a:ext cx="53548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2400" dirty="0">
                <a:solidFill>
                  <a:schemeClr val="lt1"/>
                </a:solidFill>
                <a:latin typeface="Calibri" panose="020F0502020204030204" charset="0"/>
                <a:ea typeface="Raleway"/>
                <a:cs typeface="Calibri" panose="020F0502020204030204" charset="0"/>
                <a:sym typeface="Raleway"/>
              </a:rPr>
              <a:t>YOUR NEXT DESTINATION </a:t>
            </a:r>
            <a:endParaRPr sz="2400" dirty="0">
              <a:solidFill>
                <a:schemeClr val="lt1"/>
              </a:solidFill>
              <a:latin typeface="Calibri" panose="020F0502020204030204" charset="0"/>
              <a:ea typeface="Raleway"/>
              <a:cs typeface="Calibri" panose="020F0502020204030204" charset="0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600" dirty="0">
                <a:solidFill>
                  <a:schemeClr val="lt1"/>
                </a:solidFill>
                <a:latin typeface="Calibri" panose="020F0502020204030204" charset="0"/>
                <a:ea typeface="Raleway"/>
                <a:cs typeface="Calibri" panose="020F0502020204030204" charset="0"/>
                <a:sym typeface="Raleway"/>
              </a:rPr>
              <a:t>OF SOFTWARE OUTSOURCING</a:t>
            </a:r>
            <a:endParaRPr sz="1600" dirty="0">
              <a:solidFill>
                <a:schemeClr val="lt1"/>
              </a:solidFill>
              <a:latin typeface="Calibri" panose="020F0502020204030204" charset="0"/>
              <a:ea typeface="Raleway"/>
              <a:cs typeface="Calibri" panose="020F0502020204030204" charset="0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600" dirty="0">
              <a:solidFill>
                <a:schemeClr val="lt1"/>
              </a:solidFill>
              <a:latin typeface="Calibri" panose="020F0502020204030204" charset="0"/>
              <a:ea typeface="Raleway"/>
              <a:cs typeface="Calibri" panose="020F0502020204030204" charset="0"/>
              <a:sym typeface="Raleway"/>
            </a:endParaRPr>
          </a:p>
        </p:txBody>
      </p:sp>
      <p:pic>
        <p:nvPicPr>
          <p:cNvPr id="18" name="Google Shape;244;p1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709565" y="105903"/>
            <a:ext cx="1328573" cy="1030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altLang="en-US" sz="2600" dirty="0">
                <a:latin typeface="Bahnschrift Light" panose="020B0502040204020203" charset="0"/>
                <a:cs typeface="Bahnschrift Light" panose="020B0502040204020203" charset="0"/>
                <a:sym typeface="+mn-ea"/>
              </a:rPr>
              <a:t>Ansible Ad-hoc command [Demo]</a:t>
            </a:r>
            <a:endParaRPr lang="en-GB" altLang="en-US" sz="2600" dirty="0">
              <a:latin typeface="Bahnschrift Light" panose="020B0502040204020203" charset="0"/>
              <a:cs typeface="Bahnschrift Light" panose="020B0502040204020203" charset="0"/>
              <a:sym typeface="+mn-ea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Example1:  ansible ad hoc ping example</a:t>
            </a:r>
            <a:endParaRPr lang="en-US" sz="23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we are going to test the remote nodes or hosts and make sure they respond back using Ansible's default SSH channel</a:t>
            </a:r>
            <a:endParaRPr lang="en-GB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GB" altLang="en-US" sz="1900" dirty="0">
                <a:latin typeface="Consolas" panose="020B0609020204030204" pitchFamily="49" charset="0"/>
                <a:cs typeface="Times New Roman" panose="02020603050405020304" pitchFamily="18" charset="0"/>
              </a:rPr>
              <a:t>ansible multi -m ping -</a:t>
            </a:r>
            <a:r>
              <a:rPr lang="en-GB" altLang="en-US" sz="19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GB" altLang="en-US" sz="19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GB" altLang="en-US" sz="19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ansible_hosts</a:t>
            </a:r>
            <a:r>
              <a:rPr lang="en-GB" altLang="en-US" sz="1900" dirty="0">
                <a:latin typeface="Consolas" panose="020B0609020204030204" pitchFamily="49" charset="0"/>
                <a:cs typeface="Times New Roman" panose="02020603050405020304" pitchFamily="18" charset="0"/>
              </a:rPr>
              <a:t> – user=ansible</a:t>
            </a:r>
            <a:endParaRPr lang="en-GB" altLang="en-US" sz="19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sz="2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2:  ansible ad hoc command to check uptime</a:t>
            </a:r>
            <a:endParaRPr lang="en-GB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we are going to know the uptime of the hosts. </a:t>
            </a:r>
            <a:endParaRPr lang="en-GB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900" dirty="0">
                <a:latin typeface="Consolas" panose="020B0609020204030204" pitchFamily="49" charset="0"/>
                <a:cs typeface="Times New Roman" panose="02020603050405020304" pitchFamily="18" charset="0"/>
              </a:rPr>
              <a:t>	ansible multi -m command -a uptime </a:t>
            </a:r>
            <a:endParaRPr lang="en-GB" altLang="en-US" sz="19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ansible multi -m shell -a uptime </a:t>
            </a: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3:  How to check the free memory or memory usage of  hosts using ansible ad hoc command</a:t>
            </a:r>
            <a:endParaRPr lang="en-GB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ansible ad hoc command would help you get the free memory of all the hosts in the host group named multi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altLang="en-US" sz="1700" dirty="0">
                <a:latin typeface="Consolas" panose="020B0609020204030204" pitchFamily="49" charset="0"/>
                <a:cs typeface="Times New Roman" panose="02020603050405020304" pitchFamily="18" charset="0"/>
              </a:rPr>
              <a:t>ansible multi -a "free -m" -</a:t>
            </a:r>
            <a:r>
              <a:rPr lang="en-GB" altLang="en-US" sz="17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GB" altLang="en-US" sz="17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GB" altLang="en-US" sz="17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ansible_hosts</a:t>
            </a:r>
            <a:endParaRPr lang="en-GB" altLang="en-US" sz="17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sz="2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4:  ansible ad hoc command to get physical memory allocated to the host</a:t>
            </a: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accomplish this example we are going to use two commands together so we must opt to shell module.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700" dirty="0">
                <a:latin typeface="Consolas" panose="020B0609020204030204" pitchFamily="49" charset="0"/>
                <a:cs typeface="Times New Roman" panose="02020603050405020304" pitchFamily="18" charset="0"/>
              </a:rPr>
              <a:t>	ansible multi -m shell -a "cat /proc/</a:t>
            </a:r>
            <a:r>
              <a:rPr lang="en-GB" altLang="en-US" sz="17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meminfo|head</a:t>
            </a:r>
            <a:r>
              <a:rPr lang="en-GB" altLang="en-US" sz="1700" dirty="0">
                <a:latin typeface="Consolas" panose="020B0609020204030204" pitchFamily="49" charset="0"/>
                <a:cs typeface="Times New Roman" panose="02020603050405020304" pitchFamily="18" charset="0"/>
              </a:rPr>
              <a:t> -2"</a:t>
            </a:r>
            <a:endParaRPr lang="en-GB" altLang="en-US" sz="17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US" sz="2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5:  ansible ad hoc become -  Execute a command as root user (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host</a:t>
            </a:r>
            <a:endParaRPr lang="en-GB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earlier versions of ansible there is an option named as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(deprecated), Since ansible 2.0 there are two new options named as become and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become_user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altLang="en-US" sz="1700" dirty="0">
                <a:latin typeface="Consolas" panose="020B0609020204030204" pitchFamily="49" charset="0"/>
                <a:cs typeface="Times New Roman" panose="02020603050405020304" pitchFamily="18" charset="0"/>
              </a:rPr>
              <a:t>ansible multi -m shell -a "cat /etc/</a:t>
            </a:r>
            <a:r>
              <a:rPr lang="en-GB" altLang="en-US" sz="17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passwd|grep</a:t>
            </a:r>
            <a:r>
              <a:rPr lang="en-GB" altLang="en-US" sz="1700" dirty="0">
                <a:latin typeface="Consolas" panose="020B0609020204030204" pitchFamily="49" charset="0"/>
                <a:cs typeface="Times New Roman" panose="02020603050405020304" pitchFamily="18" charset="0"/>
              </a:rPr>
              <a:t> -</a:t>
            </a:r>
            <a:r>
              <a:rPr lang="en-GB" altLang="en-US" sz="17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GB" altLang="en-US" sz="1700" dirty="0">
                <a:latin typeface="Consolas" panose="020B0609020204030204" pitchFamily="49" charset="0"/>
                <a:cs typeface="Times New Roman" panose="02020603050405020304" pitchFamily="18" charset="0"/>
              </a:rPr>
              <a:t> vagrant" -s – ask-</a:t>
            </a:r>
            <a:r>
              <a:rPr lang="en-GB" altLang="en-US" sz="17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sudo</a:t>
            </a:r>
            <a:r>
              <a:rPr lang="en-GB" altLang="en-US" sz="1700" dirty="0">
                <a:latin typeface="Consolas" panose="020B0609020204030204" pitchFamily="49" charset="0"/>
                <a:cs typeface="Times New Roman" panose="02020603050405020304" pitchFamily="18" charset="0"/>
              </a:rPr>
              <a:t>-pass</a:t>
            </a:r>
            <a:endParaRPr lang="en-GB" altLang="en-US" sz="17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700" dirty="0">
                <a:latin typeface="Consolas" panose="020B0609020204030204" pitchFamily="49" charset="0"/>
                <a:cs typeface="Times New Roman" panose="02020603050405020304" pitchFamily="18" charset="0"/>
              </a:rPr>
              <a:t>	ansible multi -m shell -a "cat /etc/</a:t>
            </a:r>
            <a:r>
              <a:rPr lang="en-GB" altLang="en-US" sz="17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passwd|grep</a:t>
            </a:r>
            <a:r>
              <a:rPr lang="en-GB" altLang="en-US" sz="1700" dirty="0">
                <a:latin typeface="Consolas" panose="020B0609020204030204" pitchFamily="49" charset="0"/>
                <a:cs typeface="Times New Roman" panose="02020603050405020304" pitchFamily="18" charset="0"/>
              </a:rPr>
              <a:t> -</a:t>
            </a:r>
            <a:r>
              <a:rPr lang="en-GB" altLang="en-US" sz="17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GB" altLang="en-US" sz="1700" dirty="0">
                <a:latin typeface="Consolas" panose="020B0609020204030204" pitchFamily="49" charset="0"/>
                <a:cs typeface="Times New Roman" panose="02020603050405020304" pitchFamily="18" charset="0"/>
              </a:rPr>
              <a:t> vagrant" -b -K</a:t>
            </a:r>
            <a:endParaRPr lang="en-GB" altLang="en-US" sz="17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altLang="en-US" sz="2000" dirty="0">
                <a:latin typeface="Bahnschrift Light" panose="020B0502040204020203" charset="0"/>
                <a:cs typeface="Bahnschrift Light" panose="020B0502040204020203" charset="0"/>
                <a:sym typeface="+mn-ea"/>
              </a:rPr>
              <a:t>Ansible Ad-hoc command [Demo]</a:t>
            </a:r>
            <a:endParaRPr lang="en-GB" altLang="en-US" sz="2000" dirty="0">
              <a:latin typeface="Bahnschrift Light" panose="020B0502040204020203" charset="0"/>
              <a:cs typeface="Bahnschrift Light" panose="020B0502040204020203" charset="0"/>
              <a:sym typeface="+mn-ea"/>
            </a:endParaRPr>
          </a:p>
          <a:p>
            <a:pPr algn="l">
              <a:buFont typeface="Wingdings" panose="05000000000000000000" charset="0"/>
            </a:pPr>
            <a:r>
              <a:rPr lang="en-GB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6:  ansible ad hoc become - Execute a command as a different user  (</a:t>
            </a:r>
            <a:r>
              <a:rPr lang="en-GB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GB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ad-hoc command snapshot you can see we have given the username we want to switch to  using --become-user=</a:t>
            </a:r>
            <a:r>
              <a:rPr lang="en-GB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weblogic</a:t>
            </a:r>
            <a:r>
              <a:rPr lang="en-GB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</a:t>
            </a:r>
            <a:endParaRPr lang="en-GB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	ansible app -m file -a "path=/opt/oracle/binaries state=directory mode=0755" -</a:t>
            </a:r>
            <a:r>
              <a:rPr lang="en-GB" altLang="en-US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GB" altLang="en-US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GB" altLang="en-US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ansible_hosts</a:t>
            </a:r>
            <a:r>
              <a:rPr lang="en-GB" altLang="en-US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 -b – become-user=</a:t>
            </a:r>
            <a:r>
              <a:rPr lang="en-GB" altLang="en-US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weblogic</a:t>
            </a:r>
            <a:endParaRPr lang="en-GB" altLang="en-US" sz="1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7: Create a user group with ansible ad hoc command</a:t>
            </a:r>
            <a:endParaRPr lang="en-GB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are creating a user name group named </a:t>
            </a:r>
            <a:r>
              <a:rPr lang="en-GB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weblogic</a:t>
            </a:r>
            <a:r>
              <a:rPr lang="en-GB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ansible group module, the same task can be reversed to delete the group if you change the state to absent</a:t>
            </a:r>
            <a:endParaRPr lang="en-GB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	ansible app -s -m group -a "name=</a:t>
            </a:r>
            <a:r>
              <a:rPr lang="en-GB" altLang="en-US" sz="1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weblogic</a:t>
            </a:r>
            <a:r>
              <a:rPr lang="en-GB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 state=present"</a:t>
            </a:r>
            <a:endParaRPr lang="en-GB" altLang="en-US" sz="13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8: Create a </a:t>
            </a:r>
            <a:r>
              <a:rPr lang="en-GB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en-GB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with ansible ad hoc command</a:t>
            </a:r>
            <a:endParaRPr lang="en-GB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we are going to create a UNIX user using the ansible user module</a:t>
            </a:r>
            <a:endParaRPr lang="en-GB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	ansible app -m user -a "name=</a:t>
            </a:r>
            <a:r>
              <a:rPr lang="en-GB" altLang="en-US" sz="1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weblogic</a:t>
            </a:r>
            <a:r>
              <a:rPr lang="en-GB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 group=</a:t>
            </a:r>
            <a:r>
              <a:rPr lang="en-GB" altLang="en-US" sz="1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weblogic</a:t>
            </a:r>
            <a:r>
              <a:rPr lang="en-GB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GB" altLang="en-US" sz="1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createhome</a:t>
            </a:r>
            <a:r>
              <a:rPr lang="en-GB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=yes" -b</a:t>
            </a:r>
            <a:endParaRPr lang="en-GB" altLang="en-US" sz="13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9: Create a Directory with 755 permission using ansible ad hoc command</a:t>
            </a:r>
            <a:endParaRPr lang="en-GB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we are going to create a new directory with 755 </a:t>
            </a:r>
            <a:r>
              <a:rPr lang="en-GB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permisssion</a:t>
            </a:r>
            <a:r>
              <a:rPr lang="en-GB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is done using the ansible file module</a:t>
            </a:r>
            <a:endParaRPr lang="en-GB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	ansible app -m file -a "path=/opt/oracle state=directory mode=0755" -b</a:t>
            </a:r>
            <a:endParaRPr lang="en-GB" altLang="en-US" sz="13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10: Create a file with 755 permission using ansible ad hoc commands</a:t>
            </a:r>
            <a:endParaRPr lang="en-GB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the previous example, we are going to create a file this time with 755 permission</a:t>
            </a:r>
            <a:endParaRPr lang="en-GB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	ansible app -m file -a "path=/</a:t>
            </a:r>
            <a:r>
              <a:rPr lang="en-GB" altLang="en-US" sz="1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tmp</a:t>
            </a:r>
            <a:r>
              <a:rPr lang="en-GB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GB" altLang="en-US" sz="1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testfile</a:t>
            </a:r>
            <a:r>
              <a:rPr lang="en-GB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 state=touch mode=0755"</a:t>
            </a:r>
            <a:endParaRPr lang="en-GB" altLang="en-US" sz="13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11: Change ownership of a file using ansible ad hoc command</a:t>
            </a:r>
            <a:endParaRPr lang="en-GB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we are going to change the ownership of the file using ansible ad hoc command with ansible file module</a:t>
            </a:r>
            <a:endParaRPr lang="en-GB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	ansible app -m file -a "path=/opt/oracle group=</a:t>
            </a:r>
            <a:r>
              <a:rPr lang="en-GB" altLang="en-US" sz="1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weblogic</a:t>
            </a:r>
            <a:r>
              <a:rPr lang="en-GB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 owner=</a:t>
            </a:r>
            <a:r>
              <a:rPr lang="en-GB" altLang="en-US" sz="1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weblogic</a:t>
            </a:r>
            <a:r>
              <a:rPr lang="en-GB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" -</a:t>
            </a:r>
            <a:r>
              <a:rPr lang="en-GB" altLang="en-US" sz="1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GB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GB" altLang="en-US" sz="1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ansible_hosts</a:t>
            </a:r>
            <a:r>
              <a:rPr lang="en-GB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 -b</a:t>
            </a:r>
            <a:endParaRPr lang="en-GB" altLang="en-US" sz="13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endParaRPr lang="en-GB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/>
          </a:bodyPr>
          <a:lstStyle/>
          <a:p>
            <a:pPr algn="l"/>
            <a:r>
              <a:rPr lang="en-GB" altLang="en-US" sz="2000" dirty="0">
                <a:latin typeface="Bahnschrift Light" panose="020B0502040204020203" charset="0"/>
                <a:cs typeface="Bahnschrift Light" panose="020B0502040204020203" charset="0"/>
                <a:sym typeface="+mn-ea"/>
              </a:rPr>
              <a:t>Ansible Ad-hoc command [Demo]</a:t>
            </a:r>
            <a:endParaRPr lang="en-GB" altLang="en-US" sz="2000" dirty="0">
              <a:latin typeface="Bahnschrift Light" panose="020B0502040204020203" charset="0"/>
              <a:cs typeface="Bahnschrift Light" panose="020B0502040204020203" charset="0"/>
              <a:sym typeface="+mn-ea"/>
            </a:endParaRPr>
          </a:p>
          <a:p>
            <a:pPr algn="l">
              <a:buFont typeface="Wingdings" panose="05000000000000000000" charset="0"/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12: how to check free disk space of hosts using ansible ad hoc commands</a:t>
            </a:r>
            <a:endParaRPr lang="en-GB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us would like to quickly check the disk space of many machines with a single command. this is that command</a:t>
            </a:r>
            <a:endParaRPr lang="en-GB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400" dirty="0">
                <a:latin typeface="Consolas" panose="020B0609020204030204" pitchFamily="49" charset="0"/>
              </a:rPr>
              <a:t>	ansible multi -a "</a:t>
            </a:r>
            <a:r>
              <a:rPr lang="en-GB" altLang="en-US" sz="1400" dirty="0" err="1">
                <a:latin typeface="Consolas" panose="020B0609020204030204" pitchFamily="49" charset="0"/>
              </a:rPr>
              <a:t>df</a:t>
            </a:r>
            <a:r>
              <a:rPr lang="en-GB" altLang="en-US" sz="1400" dirty="0">
                <a:latin typeface="Consolas" panose="020B0609020204030204" pitchFamily="49" charset="0"/>
              </a:rPr>
              <a:t> -h"</a:t>
            </a:r>
            <a:endParaRPr lang="en-GB" altLang="en-US" sz="1400" dirty="0">
              <a:latin typeface="Consolas" panose="020B0609020204030204" pitchFamily="49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13: ad hoc command to Install a package using yum module</a:t>
            </a:r>
            <a:endParaRPr lang="en-GB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 a package or software in </a:t>
            </a:r>
            <a:r>
              <a:rPr lang="en-GB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GB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yum module of ansible</a:t>
            </a:r>
            <a:endParaRPr lang="en-GB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400" dirty="0">
                <a:latin typeface="Consolas" panose="020B0609020204030204" pitchFamily="49" charset="0"/>
              </a:rPr>
              <a:t>	ansible multi -s -m yum -a "name=httpd state=installed"</a:t>
            </a:r>
            <a:endParaRPr lang="en-GB" altLang="en-US" sz="1400" dirty="0">
              <a:latin typeface="Consolas" panose="020B0609020204030204" pitchFamily="49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14: ad hoc command to Start or stop the service</a:t>
            </a:r>
            <a:endParaRPr lang="en-GB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really do not have to log in to start or stop the service running in your Linux system. you can simply use this ansible service module ad hoc command</a:t>
            </a:r>
            <a:endParaRPr lang="en-GB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400" dirty="0">
                <a:latin typeface="Consolas" panose="020B0609020204030204" pitchFamily="49" charset="0"/>
              </a:rPr>
              <a:t>	ansible multi -s -m service -a "name=</a:t>
            </a:r>
            <a:r>
              <a:rPr lang="en-GB" altLang="en-US" sz="1400" dirty="0" err="1">
                <a:latin typeface="Consolas" panose="020B0609020204030204" pitchFamily="49" charset="0"/>
              </a:rPr>
              <a:t>httod</a:t>
            </a:r>
            <a:r>
              <a:rPr lang="en-GB" altLang="en-US" sz="1400" dirty="0">
                <a:latin typeface="Consolas" panose="020B0609020204030204" pitchFamily="49" charset="0"/>
              </a:rPr>
              <a:t> state=started enabled=yes"</a:t>
            </a:r>
            <a:endParaRPr lang="en-GB" altLang="en-US" sz="1400" dirty="0">
              <a:latin typeface="Consolas" panose="020B0609020204030204" pitchFamily="49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400" dirty="0">
                <a:latin typeface="Consolas" panose="020B0609020204030204" pitchFamily="49" charset="0"/>
              </a:rPr>
              <a:t>	ansible multi -s -m service -a "name=httpd state=stop enabled=yes"</a:t>
            </a:r>
            <a:endParaRPr lang="en-GB" altLang="en-US" sz="1400" dirty="0">
              <a:latin typeface="Consolas" panose="020B0609020204030204" pitchFamily="49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15: Install and configure python Django application server with ansible ad hoc commands</a:t>
            </a:r>
            <a:endParaRPr lang="en-GB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set of commands you have to execute to install the Django application server and </a:t>
            </a:r>
            <a:r>
              <a:rPr lang="en-GB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GB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libraries. Here we are using </a:t>
            </a:r>
            <a:r>
              <a:rPr lang="en-GB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easy_install</a:t>
            </a:r>
            <a:r>
              <a:rPr lang="en-GB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an ansible module it helps to find the easy installation option from ansible galaxy</a:t>
            </a:r>
            <a:endParaRPr lang="en-GB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400" dirty="0">
                <a:latin typeface="Consolas" panose="020B0609020204030204" pitchFamily="49" charset="0"/>
              </a:rPr>
              <a:t>	ansible app -s -m yum -a "name=MySQL-python state=present"</a:t>
            </a:r>
            <a:endParaRPr lang="en-GB" altLang="en-US" sz="1400" dirty="0">
              <a:latin typeface="Consolas" panose="020B0609020204030204" pitchFamily="49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400" dirty="0">
                <a:latin typeface="Consolas" panose="020B0609020204030204" pitchFamily="49" charset="0"/>
              </a:rPr>
              <a:t>	ansible app -s -m yum -a "name=python-</a:t>
            </a:r>
            <a:r>
              <a:rPr lang="en-GB" altLang="en-US" sz="1400" dirty="0" err="1">
                <a:latin typeface="Consolas" panose="020B0609020204030204" pitchFamily="49" charset="0"/>
              </a:rPr>
              <a:t>setuptools</a:t>
            </a:r>
            <a:r>
              <a:rPr lang="en-GB" altLang="en-US" sz="1400" dirty="0">
                <a:latin typeface="Consolas" panose="020B0609020204030204" pitchFamily="49" charset="0"/>
              </a:rPr>
              <a:t> state=present"</a:t>
            </a:r>
            <a:endParaRPr lang="en-GB" altLang="en-US" sz="1400" dirty="0">
              <a:latin typeface="Consolas" panose="020B0609020204030204" pitchFamily="49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400" dirty="0">
                <a:latin typeface="Consolas" panose="020B0609020204030204" pitchFamily="49" charset="0"/>
              </a:rPr>
              <a:t>	ansible app -s -m </a:t>
            </a:r>
            <a:r>
              <a:rPr lang="en-GB" altLang="en-US" sz="1400" dirty="0" err="1">
                <a:latin typeface="Consolas" panose="020B0609020204030204" pitchFamily="49" charset="0"/>
              </a:rPr>
              <a:t>easy_install</a:t>
            </a:r>
            <a:r>
              <a:rPr lang="en-GB" altLang="en-US" sz="1400" dirty="0">
                <a:latin typeface="Consolas" panose="020B0609020204030204" pitchFamily="49" charset="0"/>
              </a:rPr>
              <a:t> -a "name=</a:t>
            </a:r>
            <a:r>
              <a:rPr lang="en-GB" altLang="en-US" sz="1400" dirty="0" err="1">
                <a:latin typeface="Consolas" panose="020B0609020204030204" pitchFamily="49" charset="0"/>
              </a:rPr>
              <a:t>django</a:t>
            </a:r>
            <a:r>
              <a:rPr lang="en-GB" altLang="en-US" sz="1400" dirty="0">
                <a:latin typeface="Consolas" panose="020B0609020204030204" pitchFamily="49" charset="0"/>
              </a:rPr>
              <a:t>"</a:t>
            </a:r>
            <a:endParaRPr lang="en-GB" altLang="en-US" sz="1400" dirty="0">
              <a:latin typeface="Consolas" panose="020B0609020204030204" pitchFamily="49" charset="0"/>
            </a:endParaRPr>
          </a:p>
          <a:p>
            <a:pPr algn="l">
              <a:buFont typeface="Wingdings" panose="05000000000000000000" charset="0"/>
            </a:pPr>
            <a:endParaRPr lang="en-GB" alt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322" y="734695"/>
            <a:ext cx="11502887" cy="5956300"/>
          </a:xfrm>
        </p:spPr>
        <p:txBody>
          <a:bodyPr>
            <a:normAutofit/>
          </a:bodyPr>
          <a:lstStyle/>
          <a:p>
            <a:pPr algn="l"/>
            <a:r>
              <a:rPr lang="en-GB" altLang="en-US" sz="2000" dirty="0">
                <a:latin typeface="Bahnschrift Light" panose="020B0502040204020203" charset="0"/>
                <a:cs typeface="Bahnschrift Light" panose="020B0502040204020203" charset="0"/>
                <a:sym typeface="+mn-ea"/>
              </a:rPr>
              <a:t>Ansible Ad-hoc command [Demo]</a:t>
            </a:r>
            <a:endParaRPr lang="en-GB" altLang="en-US" sz="2000" dirty="0">
              <a:latin typeface="Bahnschrift Light" panose="020B0502040204020203" charset="0"/>
              <a:cs typeface="Bahnschrift Light" panose="020B0502040204020203" charset="0"/>
              <a:sym typeface="+mn-ea"/>
            </a:endParaRPr>
          </a:p>
          <a:p>
            <a:pPr algn="l">
              <a:buFont typeface="Wingdings" panose="05000000000000000000" charset="0"/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16: ansible ad hoc command to check the service status</a:t>
            </a:r>
            <a:endParaRPr lang="en-GB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we are going to see how to check the status of service using ansible ad hoc command</a:t>
            </a:r>
            <a:endParaRPr lang="en-GB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400" dirty="0">
                <a:latin typeface="Consolas" panose="020B0609020204030204" pitchFamily="49" charset="0"/>
              </a:rPr>
              <a:t>	</a:t>
            </a:r>
            <a:r>
              <a:rPr lang="en-GB" altLang="en-US" sz="1200" dirty="0">
                <a:latin typeface="Consolas" panose="020B0609020204030204" pitchFamily="49" charset="0"/>
              </a:rPr>
              <a:t>ansible </a:t>
            </a:r>
            <a:r>
              <a:rPr lang="en-GB" altLang="en-US" sz="1200" dirty="0" err="1">
                <a:latin typeface="Consolas" panose="020B0609020204030204" pitchFamily="49" charset="0"/>
              </a:rPr>
              <a:t>testserver</a:t>
            </a:r>
            <a:r>
              <a:rPr lang="en-GB" altLang="en-US" sz="1200" dirty="0">
                <a:latin typeface="Consolas" panose="020B0609020204030204" pitchFamily="49" charset="0"/>
              </a:rPr>
              <a:t> -m service -a "name=httpd" -</a:t>
            </a:r>
            <a:r>
              <a:rPr lang="en-GB" altLang="en-US" sz="1200" dirty="0" err="1">
                <a:latin typeface="Consolas" panose="020B0609020204030204" pitchFamily="49" charset="0"/>
              </a:rPr>
              <a:t>i</a:t>
            </a:r>
            <a:r>
              <a:rPr lang="en-GB" altLang="en-US" sz="1200" dirty="0">
                <a:latin typeface="Consolas" panose="020B0609020204030204" pitchFamily="49" charset="0"/>
              </a:rPr>
              <a:t> </a:t>
            </a:r>
            <a:r>
              <a:rPr lang="en-GB" altLang="en-US" sz="1200" dirty="0" err="1">
                <a:latin typeface="Consolas" panose="020B0609020204030204" pitchFamily="49" charset="0"/>
              </a:rPr>
              <a:t>ansible_hosts</a:t>
            </a:r>
            <a:r>
              <a:rPr lang="en-GB" altLang="en-US" sz="1200" dirty="0">
                <a:latin typeface="Consolas" panose="020B0609020204030204" pitchFamily="49" charset="0"/>
              </a:rPr>
              <a:t> -u vagrant</a:t>
            </a:r>
            <a:endParaRPr lang="en-GB" altLang="en-US" sz="1200" dirty="0">
              <a:latin typeface="Consolas" panose="020B0609020204030204" pitchFamily="49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17: ansible ad hoc command to copy file - Local to remote</a:t>
            </a:r>
            <a:endParaRPr lang="en-GB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ad hoc command with copy module copies the file from </a:t>
            </a:r>
            <a:r>
              <a:rPr lang="en-GB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GB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location on the local control machine to the specified location on the remote server</a:t>
            </a:r>
            <a:endParaRPr lang="en-GB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400" dirty="0"/>
              <a:t>	</a:t>
            </a:r>
            <a:r>
              <a:rPr lang="en-GB" altLang="en-US" sz="1200" dirty="0">
                <a:latin typeface="Consolas" panose="020B0609020204030204" pitchFamily="49" charset="0"/>
              </a:rPr>
              <a:t>ansible </a:t>
            </a:r>
            <a:r>
              <a:rPr lang="en-GB" altLang="en-US" sz="1200" dirty="0" err="1">
                <a:latin typeface="Consolas" panose="020B0609020204030204" pitchFamily="49" charset="0"/>
              </a:rPr>
              <a:t>testserver</a:t>
            </a:r>
            <a:r>
              <a:rPr lang="en-GB" altLang="en-US" sz="1200" dirty="0">
                <a:latin typeface="Consolas" panose="020B0609020204030204" pitchFamily="49" charset="0"/>
              </a:rPr>
              <a:t> -m copy -a "</a:t>
            </a:r>
            <a:r>
              <a:rPr lang="en-GB" altLang="en-US" sz="1200" dirty="0" err="1">
                <a:latin typeface="Consolas" panose="020B0609020204030204" pitchFamily="49" charset="0"/>
              </a:rPr>
              <a:t>src</a:t>
            </a:r>
            <a:r>
              <a:rPr lang="en-GB" altLang="en-US" sz="1200" dirty="0">
                <a:latin typeface="Consolas" panose="020B0609020204030204" pitchFamily="49" charset="0"/>
              </a:rPr>
              <a:t>=~/Downloads/index.html </a:t>
            </a:r>
            <a:r>
              <a:rPr lang="en-GB" altLang="en-US" sz="1200" dirty="0" err="1">
                <a:latin typeface="Consolas" panose="020B0609020204030204" pitchFamily="49" charset="0"/>
              </a:rPr>
              <a:t>dest</a:t>
            </a:r>
            <a:r>
              <a:rPr lang="en-GB" altLang="en-US" sz="1200" dirty="0">
                <a:latin typeface="Consolas" panose="020B0609020204030204" pitchFamily="49" charset="0"/>
              </a:rPr>
              <a:t>=/var/www/html owner=</a:t>
            </a:r>
            <a:r>
              <a:rPr lang="en-GB" altLang="en-US" sz="1200" dirty="0" err="1">
                <a:latin typeface="Consolas" panose="020B0609020204030204" pitchFamily="49" charset="0"/>
              </a:rPr>
              <a:t>apache</a:t>
            </a:r>
            <a:r>
              <a:rPr lang="en-GB" altLang="en-US" sz="1200" dirty="0">
                <a:latin typeface="Consolas" panose="020B0609020204030204" pitchFamily="49" charset="0"/>
              </a:rPr>
              <a:t> group=</a:t>
            </a:r>
            <a:r>
              <a:rPr lang="en-GB" altLang="en-US" sz="1200" dirty="0" err="1">
                <a:latin typeface="Consolas" panose="020B0609020204030204" pitchFamily="49" charset="0"/>
              </a:rPr>
              <a:t>apache</a:t>
            </a:r>
            <a:r>
              <a:rPr lang="en-GB" altLang="en-US" sz="1200" dirty="0">
                <a:latin typeface="Consolas" panose="020B0609020204030204" pitchFamily="49" charset="0"/>
              </a:rPr>
              <a:t> mode=0644“</a:t>
            </a:r>
            <a:endParaRPr lang="en-GB" altLang="en-US" sz="1200" dirty="0">
              <a:latin typeface="Consolas" panose="020B0609020204030204" pitchFamily="49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18: ansible ad hoc command to copy directory - Local to remote</a:t>
            </a:r>
            <a:endParaRPr lang="en-GB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an ansible AD HOC command to copy a directory to the remote server</a:t>
            </a:r>
            <a:endParaRPr lang="en-GB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200" dirty="0">
                <a:latin typeface="Consolas" panose="020B0609020204030204" pitchFamily="49" charset="0"/>
              </a:rPr>
              <a:t>	ansible </a:t>
            </a:r>
            <a:r>
              <a:rPr lang="en-GB" altLang="en-US" sz="1200" dirty="0" err="1">
                <a:latin typeface="Consolas" panose="020B0609020204030204" pitchFamily="49" charset="0"/>
              </a:rPr>
              <a:t>testserver</a:t>
            </a:r>
            <a:r>
              <a:rPr lang="en-GB" altLang="en-US" sz="1200" dirty="0">
                <a:latin typeface="Consolas" panose="020B0609020204030204" pitchFamily="49" charset="0"/>
              </a:rPr>
              <a:t> -m copy -a "</a:t>
            </a:r>
            <a:r>
              <a:rPr lang="en-GB" altLang="en-US" sz="1200" dirty="0" err="1">
                <a:latin typeface="Consolas" panose="020B0609020204030204" pitchFamily="49" charset="0"/>
              </a:rPr>
              <a:t>src</a:t>
            </a:r>
            <a:r>
              <a:rPr lang="en-GB" altLang="en-US" sz="1200" dirty="0">
                <a:latin typeface="Consolas" panose="020B0609020204030204" pitchFamily="49" charset="0"/>
              </a:rPr>
              <a:t>=~/Downloads/logos </a:t>
            </a:r>
            <a:r>
              <a:rPr lang="en-GB" altLang="en-US" sz="1200" dirty="0" err="1">
                <a:latin typeface="Consolas" panose="020B0609020204030204" pitchFamily="49" charset="0"/>
              </a:rPr>
              <a:t>dest</a:t>
            </a:r>
            <a:r>
              <a:rPr lang="en-GB" altLang="en-US" sz="1200" dirty="0">
                <a:latin typeface="Consolas" panose="020B0609020204030204" pitchFamily="49" charset="0"/>
              </a:rPr>
              <a:t>=/var/www/html/ owner=</a:t>
            </a:r>
            <a:r>
              <a:rPr lang="en-GB" altLang="en-US" sz="1200" dirty="0" err="1">
                <a:latin typeface="Consolas" panose="020B0609020204030204" pitchFamily="49" charset="0"/>
              </a:rPr>
              <a:t>apache</a:t>
            </a:r>
            <a:r>
              <a:rPr lang="en-GB" altLang="en-US" sz="1200" dirty="0">
                <a:latin typeface="Consolas" panose="020B0609020204030204" pitchFamily="49" charset="0"/>
              </a:rPr>
              <a:t> group=</a:t>
            </a:r>
            <a:r>
              <a:rPr lang="en-GB" altLang="en-US" sz="1200" dirty="0" err="1">
                <a:latin typeface="Consolas" panose="020B0609020204030204" pitchFamily="49" charset="0"/>
              </a:rPr>
              <a:t>apache</a:t>
            </a:r>
            <a:r>
              <a:rPr lang="en-GB" altLang="en-US" sz="1200" dirty="0">
                <a:latin typeface="Consolas" panose="020B0609020204030204" pitchFamily="49" charset="0"/>
              </a:rPr>
              <a:t> mode=0644 " -</a:t>
            </a:r>
            <a:r>
              <a:rPr lang="en-GB" altLang="en-US" sz="1200" dirty="0" err="1">
                <a:latin typeface="Consolas" panose="020B0609020204030204" pitchFamily="49" charset="0"/>
              </a:rPr>
              <a:t>i</a:t>
            </a:r>
            <a:r>
              <a:rPr lang="en-GB" altLang="en-US" sz="1200" dirty="0">
                <a:latin typeface="Consolas" panose="020B0609020204030204" pitchFamily="49" charset="0"/>
              </a:rPr>
              <a:t> </a:t>
            </a:r>
            <a:r>
              <a:rPr lang="en-GB" altLang="en-US" sz="1200" dirty="0" err="1">
                <a:latin typeface="Consolas" panose="020B0609020204030204" pitchFamily="49" charset="0"/>
              </a:rPr>
              <a:t>ansible_hosts</a:t>
            </a:r>
            <a:r>
              <a:rPr lang="en-GB" altLang="en-US" sz="1200" dirty="0">
                <a:latin typeface="Consolas" panose="020B0609020204030204" pitchFamily="49" charset="0"/>
              </a:rPr>
              <a:t> -b</a:t>
            </a:r>
            <a:endParaRPr lang="en-GB" altLang="en-US" sz="1200" dirty="0">
              <a:latin typeface="Consolas" panose="020B0609020204030204" pitchFamily="49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19: ansible ad hoc command to check listening ports</a:t>
            </a:r>
            <a:endParaRPr lang="en-GB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the list of open ports you can use netstat or ss  commands over the Ansible shell module but the preferred way is to use the ansible community plugin </a:t>
            </a:r>
            <a:r>
              <a:rPr lang="en-GB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listen_ports_facts</a:t>
            </a:r>
            <a:r>
              <a:rPr lang="en-GB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lang="en-GB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200" dirty="0">
                <a:latin typeface="Consolas" panose="020B0609020204030204" pitchFamily="49" charset="0"/>
              </a:rPr>
              <a:t>	ansible </a:t>
            </a:r>
            <a:r>
              <a:rPr lang="en-GB" altLang="en-US" sz="1200" dirty="0" err="1">
                <a:latin typeface="Consolas" panose="020B0609020204030204" pitchFamily="49" charset="0"/>
              </a:rPr>
              <a:t>testserver</a:t>
            </a:r>
            <a:r>
              <a:rPr lang="en-GB" altLang="en-US" sz="1200" dirty="0">
                <a:latin typeface="Consolas" panose="020B0609020204030204" pitchFamily="49" charset="0"/>
              </a:rPr>
              <a:t> -m </a:t>
            </a:r>
            <a:r>
              <a:rPr lang="en-GB" altLang="en-US" sz="1200" dirty="0" err="1">
                <a:latin typeface="Consolas" panose="020B0609020204030204" pitchFamily="49" charset="0"/>
              </a:rPr>
              <a:t>listen_ports_facts</a:t>
            </a:r>
            <a:r>
              <a:rPr lang="en-GB" altLang="en-US" sz="1200" dirty="0">
                <a:latin typeface="Consolas" panose="020B0609020204030204" pitchFamily="49" charset="0"/>
              </a:rPr>
              <a:t> -</a:t>
            </a:r>
            <a:r>
              <a:rPr lang="en-GB" altLang="en-US" sz="1200" dirty="0" err="1">
                <a:latin typeface="Consolas" panose="020B0609020204030204" pitchFamily="49" charset="0"/>
              </a:rPr>
              <a:t>i</a:t>
            </a:r>
            <a:r>
              <a:rPr lang="en-GB" altLang="en-US" sz="1200" dirty="0">
                <a:latin typeface="Consolas" panose="020B0609020204030204" pitchFamily="49" charset="0"/>
              </a:rPr>
              <a:t> prod-ansible-hosts</a:t>
            </a:r>
            <a:endParaRPr lang="en-GB" altLang="en-US" sz="1200" dirty="0">
              <a:latin typeface="Consolas" panose="020B0609020204030204" pitchFamily="49" charset="0"/>
            </a:endParaRPr>
          </a:p>
          <a:p>
            <a:pPr algn="l">
              <a:buFont typeface="Wingdings" panose="05000000000000000000" charset="0"/>
            </a:pPr>
            <a:endParaRPr lang="en-GB" altLang="en-US" sz="12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/>
          </a:bodyPr>
          <a:lstStyle/>
          <a:p>
            <a:pPr algn="l"/>
            <a:r>
              <a:rPr lang="en-GB" altLang="en-US" sz="2000" dirty="0">
                <a:latin typeface="Bahnschrift Light" panose="020B0502040204020203" charset="0"/>
                <a:cs typeface="Bahnschrift Light" panose="020B0502040204020203" charset="0"/>
                <a:sym typeface="+mn-ea"/>
              </a:rPr>
              <a:t>Ansible Ad-hoc command Assignment</a:t>
            </a:r>
            <a:endParaRPr lang="en-GB" altLang="en-US" sz="2000" dirty="0">
              <a:latin typeface="Bahnschrift Light" panose="020B0502040204020203" charset="0"/>
              <a:cs typeface="Bahnschrift Light" panose="020B0502040204020203" charset="0"/>
              <a:sym typeface="+mn-ea"/>
            </a:endParaRPr>
          </a:p>
          <a:p>
            <a:pPr algn="l"/>
            <a:endParaRPr lang="en-GB" altLang="en-US" sz="2000" dirty="0">
              <a:latin typeface="Bahnschrift Light" panose="020B0502040204020203" charset="0"/>
              <a:cs typeface="Bahnschrift Light" panose="020B0502040204020203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07315"/>
            <a:ext cx="9144000" cy="892175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31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31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1100455"/>
            <a:ext cx="10388600" cy="5095240"/>
          </a:xfrm>
        </p:spPr>
        <p:txBody>
          <a:bodyPr>
            <a:normAutofit lnSpcReduction="20000"/>
          </a:bodyPr>
          <a:lstStyle/>
          <a:p>
            <a:pPr marL="342900" indent="-342900" algn="l">
              <a:buFont typeface="Wingdings" panose="05000000000000000000" charset="0"/>
              <a:buBlip>
                <a:blip r:embed="rId1"/>
              </a:buBlip>
            </a:pPr>
            <a:r>
              <a:rPr lang="en-GB" altLang="en-US" dirty="0">
                <a:latin typeface="Bahnschrift Light" panose="020B0502040204020203" charset="0"/>
                <a:cs typeface="Bahnschrift Light" panose="020B0502040204020203" charset="0"/>
              </a:rPr>
              <a:t>Introduction to Ansible</a:t>
            </a:r>
            <a:endParaRPr lang="en-GB" altLang="en-US" dirty="0">
              <a:latin typeface="Bahnschrift Light" panose="020B0502040204020203" charset="0"/>
              <a:cs typeface="Bahnschrift Light" panose="020B0502040204020203" charset="0"/>
            </a:endParaRPr>
          </a:p>
          <a:p>
            <a:pPr marL="800100" lvl="1" indent="-342900" algn="l">
              <a:buFont typeface="Wingdings" panose="05000000000000000000" charset="0"/>
              <a:buChar char="q"/>
            </a:pPr>
            <a:r>
              <a:rPr lang="en-GB" altLang="en-US" dirty="0">
                <a:latin typeface="Bahnschrift Light" panose="020B0502040204020203" charset="0"/>
                <a:cs typeface="Bahnschrift Light" panose="020B0502040204020203" charset="0"/>
              </a:rPr>
              <a:t>What is Ansible. </a:t>
            </a:r>
            <a:endParaRPr lang="en-GB" altLang="en-US" dirty="0">
              <a:latin typeface="Bahnschrift Light" panose="020B0502040204020203" charset="0"/>
              <a:cs typeface="Bahnschrift Light" panose="020B0502040204020203" charset="0"/>
            </a:endParaRPr>
          </a:p>
          <a:p>
            <a:pPr marL="800100" lvl="1" indent="-342900" algn="l">
              <a:buFont typeface="Wingdings" panose="05000000000000000000" charset="0"/>
              <a:buChar char="q"/>
            </a:pPr>
            <a:r>
              <a:rPr lang="en-GB" altLang="en-US" dirty="0">
                <a:latin typeface="Bahnschrift Light" panose="020B0502040204020203" charset="0"/>
                <a:cs typeface="Bahnschrift Light" panose="020B0502040204020203" charset="0"/>
              </a:rPr>
              <a:t>Why Ansible. </a:t>
            </a:r>
            <a:endParaRPr lang="en-GB" altLang="en-US" dirty="0">
              <a:latin typeface="Bahnschrift Light" panose="020B0502040204020203" charset="0"/>
              <a:cs typeface="Bahnschrift Light" panose="020B0502040204020203" charset="0"/>
            </a:endParaRPr>
          </a:p>
          <a:p>
            <a:pPr marL="800100" lvl="1" indent="-342900" algn="l">
              <a:buFont typeface="Wingdings" panose="05000000000000000000" charset="0"/>
              <a:buChar char="q"/>
            </a:pPr>
            <a:r>
              <a:rPr lang="en-GB" altLang="en-US" dirty="0">
                <a:latin typeface="Bahnschrift Light" panose="020B0502040204020203" charset="0"/>
                <a:cs typeface="Bahnschrift Light" panose="020B0502040204020203" charset="0"/>
              </a:rPr>
              <a:t>Use Case of Ansible.</a:t>
            </a:r>
            <a:endParaRPr lang="en-GB" altLang="en-US" dirty="0">
              <a:latin typeface="Bahnschrift Light" panose="020B0502040204020203" charset="0"/>
              <a:cs typeface="Bahnschrift Light" panose="020B0502040204020203" charset="0"/>
            </a:endParaRPr>
          </a:p>
          <a:p>
            <a:pPr marL="342900" indent="-342900" algn="l">
              <a:buFont typeface="Wingdings" panose="05000000000000000000" charset="0"/>
              <a:buBlip>
                <a:blip r:embed="rId1"/>
              </a:buBlip>
            </a:pPr>
            <a:r>
              <a:rPr lang="en-GB" altLang="en-US" dirty="0">
                <a:latin typeface="Bahnschrift Light" panose="020B0502040204020203" charset="0"/>
                <a:cs typeface="Bahnschrift Light" panose="020B0502040204020203" charset="0"/>
              </a:rPr>
              <a:t>Setting up Ansible - Lab Environment</a:t>
            </a:r>
            <a:endParaRPr lang="en-GB" altLang="en-US" dirty="0">
              <a:latin typeface="Bahnschrift Light" panose="020B0502040204020203" charset="0"/>
              <a:cs typeface="Bahnschrift Light" panose="020B0502040204020203" charset="0"/>
            </a:endParaRPr>
          </a:p>
          <a:p>
            <a:pPr marL="800100" lvl="1" indent="-342900" algn="l">
              <a:buFont typeface="Wingdings" panose="05000000000000000000" charset="0"/>
              <a:buChar char="q"/>
            </a:pPr>
            <a:r>
              <a:rPr lang="en-GB" altLang="en-US" dirty="0">
                <a:latin typeface="Bahnschrift Light" panose="020B0502040204020203" charset="0"/>
                <a:cs typeface="Bahnschrift Light" panose="020B0502040204020203" charset="0"/>
              </a:rPr>
              <a:t>Ansible Architecture </a:t>
            </a:r>
            <a:endParaRPr lang="en-GB" altLang="en-US" dirty="0">
              <a:latin typeface="Bahnschrift Light" panose="020B0502040204020203" charset="0"/>
              <a:cs typeface="Bahnschrift Light" panose="020B0502040204020203" charset="0"/>
            </a:endParaRPr>
          </a:p>
          <a:p>
            <a:pPr marL="800100" lvl="1" indent="-342900" algn="l">
              <a:buFont typeface="Wingdings" panose="05000000000000000000" charset="0"/>
              <a:buChar char="q"/>
            </a:pPr>
            <a:r>
              <a:rPr lang="en-GB" altLang="en-US" dirty="0">
                <a:latin typeface="Bahnschrift Light" panose="020B0502040204020203" charset="0"/>
                <a:cs typeface="Bahnschrift Light" panose="020B0502040204020203" charset="0"/>
              </a:rPr>
              <a:t>Ansible Installation </a:t>
            </a:r>
            <a:endParaRPr lang="en-GB" altLang="en-US" dirty="0">
              <a:latin typeface="Bahnschrift Light" panose="020B0502040204020203" charset="0"/>
              <a:cs typeface="Bahnschrift Light" panose="020B0502040204020203" charset="0"/>
            </a:endParaRPr>
          </a:p>
          <a:p>
            <a:pPr marL="800100" lvl="1" indent="-342900" algn="l">
              <a:buFont typeface="Wingdings" panose="05000000000000000000" charset="0"/>
              <a:buChar char="q"/>
            </a:pPr>
            <a:r>
              <a:rPr lang="en-GB" altLang="en-US" dirty="0">
                <a:latin typeface="Bahnschrift Light" panose="020B0502040204020203" charset="0"/>
                <a:cs typeface="Bahnschrift Light" panose="020B0502040204020203" charset="0"/>
              </a:rPr>
              <a:t>Ansible Configuration </a:t>
            </a:r>
            <a:endParaRPr lang="en-GB" altLang="en-US" dirty="0">
              <a:latin typeface="Bahnschrift Light" panose="020B0502040204020203" charset="0"/>
              <a:cs typeface="Bahnschrift Light" panose="020B0502040204020203" charset="0"/>
            </a:endParaRPr>
          </a:p>
          <a:p>
            <a:pPr marL="800100" lvl="1" indent="-342900" algn="l">
              <a:buFont typeface="Wingdings" panose="05000000000000000000" charset="0"/>
              <a:buChar char="q"/>
            </a:pPr>
            <a:r>
              <a:rPr lang="en-GB" altLang="en-US" dirty="0">
                <a:latin typeface="Bahnschrift Light" panose="020B0502040204020203" charset="0"/>
                <a:cs typeface="Bahnschrift Light" panose="020B0502040204020203" charset="0"/>
              </a:rPr>
              <a:t>Ansible Inventory</a:t>
            </a:r>
            <a:endParaRPr lang="en-GB" altLang="en-US" dirty="0">
              <a:latin typeface="Bahnschrift Light" panose="020B0502040204020203" charset="0"/>
              <a:cs typeface="Bahnschrift Light" panose="020B0502040204020203" charset="0"/>
            </a:endParaRPr>
          </a:p>
          <a:p>
            <a:pPr marL="800100" lvl="1" indent="-342900" algn="l">
              <a:buFont typeface="Wingdings" panose="05000000000000000000" charset="0"/>
              <a:buChar char="q"/>
            </a:pPr>
            <a:r>
              <a:rPr lang="en-GB" altLang="en-US" dirty="0">
                <a:latin typeface="Bahnschrift Light" panose="020B0502040204020203" charset="0"/>
                <a:cs typeface="Bahnschrift Light" panose="020B0502040204020203" charset="0"/>
              </a:rPr>
              <a:t>Hands-On</a:t>
            </a:r>
            <a:endParaRPr lang="en-GB" altLang="en-US" dirty="0">
              <a:latin typeface="Bahnschrift Light" panose="020B0502040204020203" charset="0"/>
              <a:cs typeface="Bahnschrift Light" panose="020B0502040204020203" charset="0"/>
            </a:endParaRPr>
          </a:p>
          <a:p>
            <a:pPr marL="342900" indent="-342900" algn="l">
              <a:buFont typeface="Wingdings" panose="05000000000000000000" charset="0"/>
              <a:buBlip>
                <a:blip r:embed="rId1"/>
              </a:buBlip>
            </a:pPr>
            <a:r>
              <a:rPr lang="en-GB" altLang="en-US" dirty="0">
                <a:latin typeface="Bahnschrift Light" panose="020B0502040204020203" charset="0"/>
                <a:cs typeface="Bahnschrift Light" panose="020B0502040204020203" charset="0"/>
              </a:rPr>
              <a:t>Ansible Ad-Hoc Commands</a:t>
            </a:r>
            <a:endParaRPr lang="en-GB" altLang="en-US" dirty="0">
              <a:latin typeface="Bahnschrift Light" panose="020B0502040204020203" charset="0"/>
              <a:cs typeface="Bahnschrift Light" panose="020B0502040204020203" charset="0"/>
            </a:endParaRPr>
          </a:p>
          <a:p>
            <a:pPr marL="800100" lvl="1" indent="-342900" algn="l">
              <a:buFont typeface="Wingdings" panose="05000000000000000000" charset="0"/>
              <a:buChar char="q"/>
            </a:pPr>
            <a:r>
              <a:rPr lang="en-GB" altLang="en-US" dirty="0">
                <a:latin typeface="Bahnschrift Light" panose="020B0502040204020203" charset="0"/>
                <a:cs typeface="Bahnschrift Light" panose="020B0502040204020203" charset="0"/>
              </a:rPr>
              <a:t>Hands-On</a:t>
            </a:r>
            <a:endParaRPr lang="en-GB" altLang="en-US" dirty="0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endParaRPr lang="en-GB" altLang="en-US" dirty="0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endParaRPr lang="en-GB" altLang="en-US" dirty="0"/>
          </a:p>
          <a:p>
            <a:pPr algn="l">
              <a:buFont typeface="Wingdings" panose="05000000000000000000" charset="0"/>
            </a:pPr>
            <a:endParaRPr lang="en-GB" altLang="en-US" dirty="0"/>
          </a:p>
          <a:p>
            <a:pPr marL="342900" indent="-342900" algn="l">
              <a:buFont typeface="Wingdings" panose="05000000000000000000" charset="0"/>
              <a:buBlip>
                <a:blip r:embed="rId1"/>
              </a:buBlip>
            </a:pPr>
            <a:endParaRPr lang="en-GB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07315"/>
            <a:ext cx="9144000" cy="892175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31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31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1100455"/>
            <a:ext cx="10388600" cy="5095240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anose="05000000000000000000" charset="0"/>
            </a:pPr>
            <a:r>
              <a:rPr lang="en-GB" altLang="en-US" dirty="0">
                <a:latin typeface="Bahnschrift Light" panose="020B0502040204020203" charset="0"/>
                <a:cs typeface="Bahnschrift Light" panose="020B0502040204020203" charset="0"/>
              </a:rPr>
              <a:t>Introduction to Ansible</a:t>
            </a:r>
            <a:endParaRPr lang="en-GB" altLang="en-US" dirty="0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Ansible is an open-source automation tool used for configuration management, application deployment, and orchestration of IT infrastructure.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Ansible uses SSH or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WinRM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remotely execute these tasks on target hosts.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effectLst/>
                <a:latin typeface="Bahnschrift Light" panose="020B0502040204020203" charset="0"/>
              </a:rPr>
              <a:t>Benefits of Ansible</a:t>
            </a:r>
            <a:endParaRPr lang="en-US" b="0" i="0" dirty="0">
              <a:effectLst/>
              <a:latin typeface="Bahnschrift Light" panose="020B0502040204020203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Ansible is an open-source tool.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Very simple to set up and use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No special</a:t>
            </a:r>
            <a:r>
              <a:rPr lang="en-GB" alt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codeing</a:t>
            </a:r>
            <a:r>
              <a:rPr lang="en-US" sz="19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 are necessary to use Ansible’s playbooks (more on playbooks later).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Powerful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Ansible lets you model even highly complex IT workflows. 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You can orchestrate the entire application environment no matter where it’s deployed. You can also customize it based on your needs.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Agentless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You don’t need to install any other software or firewall ports on the client systems you want to automate. You also don’t have to set up a separate management structure.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Because you don’t need to install any extra software, there’s more room for application resources on your server.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endParaRPr lang="en-GB" altLang="en-US" dirty="0"/>
          </a:p>
          <a:p>
            <a:pPr algn="l">
              <a:buFont typeface="Wingdings" panose="05000000000000000000" charset="0"/>
            </a:pPr>
            <a:endParaRPr lang="en-GB" altLang="en-US" dirty="0"/>
          </a:p>
          <a:p>
            <a:pPr marL="342900" indent="-342900" algn="l">
              <a:buFont typeface="Wingdings" panose="05000000000000000000" charset="0"/>
              <a:buBlip>
                <a:blip r:embed="rId1"/>
              </a:buBlip>
            </a:pPr>
            <a:endParaRPr lang="en-GB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07315"/>
            <a:ext cx="9144000" cy="892175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31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31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4" y="1100455"/>
            <a:ext cx="10784371" cy="4849771"/>
          </a:xfrm>
        </p:spPr>
        <p:txBody>
          <a:bodyPr>
            <a:normAutofit/>
          </a:bodyPr>
          <a:lstStyle/>
          <a:p>
            <a:pPr algn="l">
              <a:buFont typeface="Wingdings" panose="05000000000000000000" charset="0"/>
            </a:pPr>
            <a:r>
              <a:rPr lang="en-GB" altLang="en-US" dirty="0"/>
              <a:t>Ansible Architecture:</a:t>
            </a:r>
            <a:endParaRPr lang="en-GB" altLang="en-US" dirty="0"/>
          </a:p>
          <a:p>
            <a:pPr algn="l">
              <a:buFont typeface="Wingdings" panose="05000000000000000000" charset="0"/>
            </a:pPr>
            <a:endParaRPr lang="en-GB" altLang="en-US" dirty="0"/>
          </a:p>
          <a:p>
            <a:pPr algn="l">
              <a:buFont typeface="Wingdings" panose="05000000000000000000" charset="0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Inventories –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lists of hosts [Unix, Linux, Windows]</a:t>
            </a:r>
            <a:endParaRPr lang="en-GB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APIs –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interaction of  end to end modules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Modules – 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modules are directly run using playbooks</a:t>
            </a:r>
            <a:endParaRPr lang="en-GB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Plugins – 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necessary cache, logging purpose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Playbooks – 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interacts with the ansible automation engine and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 Management Database</a:t>
            </a:r>
            <a:endParaRPr lang="en-GB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CMDB –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repository or data warehouse</a:t>
            </a:r>
            <a:endParaRPr lang="en-GB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Blip>
                <a:blip r:embed="rId1"/>
              </a:buBlip>
            </a:pPr>
            <a:endParaRPr lang="en-GB" altLang="en-US" dirty="0"/>
          </a:p>
        </p:txBody>
      </p:sp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924050"/>
            <a:ext cx="52387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07315"/>
            <a:ext cx="9144000" cy="892175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31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31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4" y="1100455"/>
            <a:ext cx="10784371" cy="5366606"/>
          </a:xfrm>
        </p:spPr>
        <p:txBody>
          <a:bodyPr>
            <a:normAutofit/>
          </a:bodyPr>
          <a:lstStyle/>
          <a:p>
            <a:pPr algn="l">
              <a:buFont typeface="Wingdings" panose="05000000000000000000" charset="0"/>
            </a:pPr>
            <a:endParaRPr lang="en-GB" altLang="en-US" sz="1600" dirty="0"/>
          </a:p>
          <a:p>
            <a:pPr algn="l">
              <a:buFont typeface="Wingdings" panose="05000000000000000000" charset="0"/>
            </a:pPr>
            <a:endParaRPr lang="en-GB" alt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9356" y="1654451"/>
            <a:ext cx="8293288" cy="4262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07315"/>
            <a:ext cx="9144000" cy="892175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31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31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4" y="1100455"/>
            <a:ext cx="10784371" cy="5366606"/>
          </a:xfrm>
        </p:spPr>
        <p:txBody>
          <a:bodyPr>
            <a:normAutofit/>
          </a:bodyPr>
          <a:lstStyle/>
          <a:p>
            <a:pPr algn="l">
              <a:buFont typeface="Wingdings" panose="05000000000000000000" charset="0"/>
            </a:pPr>
            <a:r>
              <a:rPr lang="en-GB" altLang="en-US" sz="2000" dirty="0">
                <a:latin typeface="Bahnschrift Light" panose="020B0502040204020203" charset="0"/>
              </a:rPr>
              <a:t>Ansible Installation: [Debian Like System]</a:t>
            </a:r>
            <a:endParaRPr lang="en-GB" altLang="en-US" sz="2000" dirty="0">
              <a:latin typeface="Bahnschrift Light" panose="020B0502040204020203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 the PPA Repository</a:t>
            </a:r>
            <a:endParaRPr lang="en-US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apt-add-repository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ppa:ansible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/ansible</a:t>
            </a:r>
            <a:endParaRPr lang="en-US" alt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repository and install Ansible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GB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apt update</a:t>
            </a:r>
            <a:endParaRPr lang="en-US" alt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GB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apt install ansible -y</a:t>
            </a:r>
            <a:endParaRPr lang="en-US" alt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>
              <a:buFont typeface="Wingdings" panose="05000000000000000000" charset="0"/>
            </a:pPr>
            <a:endParaRPr lang="en-US" altLang="en-US" dirty="0">
              <a:latin typeface="Inter"/>
            </a:endParaRPr>
          </a:p>
          <a:p>
            <a:pPr algn="l"/>
            <a:r>
              <a:rPr lang="en-GB" altLang="en-US" sz="2000" dirty="0">
                <a:latin typeface="Bahnschrift Light" panose="020B0502040204020203" charset="0"/>
              </a:rPr>
              <a:t>Ansible Installation: [RHEL Like System]</a:t>
            </a:r>
            <a:endParaRPr lang="en-GB" altLang="en-US" sz="2000" dirty="0">
              <a:latin typeface="Bahnschrift Light" panose="020B0502040204020203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 the EPEL Repository</a:t>
            </a:r>
            <a:endParaRPr lang="en-US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s-ES" sz="1600" b="0" i="0" dirty="0">
                <a:effectLst/>
                <a:latin typeface="Consolas" panose="020B0609020204030204" pitchFamily="49" charset="0"/>
              </a:rPr>
              <a:t>	sudo </a:t>
            </a:r>
            <a:r>
              <a:rPr lang="en-GB" altLang="es-ES" sz="1600" b="0" i="0" dirty="0">
                <a:effectLst/>
                <a:latin typeface="Consolas" panose="020B0609020204030204" pitchFamily="49" charset="0"/>
              </a:rPr>
              <a:t>yum</a:t>
            </a:r>
            <a:r>
              <a:rPr lang="es-ES" sz="1600" b="0" i="0" dirty="0">
                <a:effectLst/>
                <a:latin typeface="Consolas" panose="020B0609020204030204" pitchFamily="49" charset="0"/>
              </a:rPr>
              <a:t> </a:t>
            </a:r>
            <a:r>
              <a:rPr lang="es-ES" sz="1600" b="0" i="0" dirty="0" err="1">
                <a:effectLst/>
                <a:latin typeface="Consolas" panose="020B0609020204030204" pitchFamily="49" charset="0"/>
              </a:rPr>
              <a:t>install</a:t>
            </a:r>
            <a:r>
              <a:rPr lang="es-ES" sz="1600" b="0" i="0" dirty="0">
                <a:effectLst/>
                <a:latin typeface="Consolas" panose="020B0609020204030204" pitchFamily="49" charset="0"/>
              </a:rPr>
              <a:t> -y </a:t>
            </a:r>
            <a:r>
              <a:rPr lang="es-ES" sz="1600" b="0" i="0" dirty="0" err="1">
                <a:effectLst/>
                <a:latin typeface="Consolas" panose="020B0609020204030204" pitchFamily="49" charset="0"/>
              </a:rPr>
              <a:t>epel</a:t>
            </a:r>
            <a:r>
              <a:rPr lang="es-ES" sz="1600" b="0" i="0" dirty="0">
                <a:effectLst/>
                <a:latin typeface="Consolas" panose="020B0609020204030204" pitchFamily="49" charset="0"/>
              </a:rPr>
              <a:t>-re</a:t>
            </a:r>
            <a:r>
              <a:rPr lang="en-GB" altLang="es-ES" sz="1600" b="0" i="0" dirty="0">
                <a:effectLst/>
                <a:latin typeface="Consolas" panose="020B0609020204030204" pitchFamily="49" charset="0"/>
              </a:rPr>
              <a:t>lease</a:t>
            </a:r>
            <a:endParaRPr lang="es-ES" sz="1600" b="0" i="0" dirty="0">
              <a:effectLst/>
              <a:latin typeface="Consolas" panose="020B06090202040302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 Ansible With the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dnf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  <a:endParaRPr lang="en-US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s-ES" sz="1600" b="0" i="0" dirty="0">
                <a:effectLst/>
                <a:latin typeface="Consolas" panose="020B0609020204030204" pitchFamily="49" charset="0"/>
              </a:rPr>
              <a:t>	sudo </a:t>
            </a:r>
            <a:r>
              <a:rPr lang="en-GB" altLang="es-ES" sz="1600" b="0" i="0" dirty="0">
                <a:effectLst/>
                <a:latin typeface="Consolas" panose="020B0609020204030204" pitchFamily="49" charset="0"/>
              </a:rPr>
              <a:t>yum</a:t>
            </a:r>
            <a:r>
              <a:rPr lang="es-ES" sz="1600" b="0" i="0" dirty="0">
                <a:effectLst/>
                <a:latin typeface="Consolas" panose="020B0609020204030204" pitchFamily="49" charset="0"/>
              </a:rPr>
              <a:t> </a:t>
            </a:r>
            <a:r>
              <a:rPr lang="es-ES" sz="1600" b="0" i="0" dirty="0" err="1">
                <a:effectLst/>
                <a:latin typeface="Consolas" panose="020B0609020204030204" pitchFamily="49" charset="0"/>
              </a:rPr>
              <a:t>install</a:t>
            </a:r>
            <a:r>
              <a:rPr lang="es-ES" sz="1600" b="0" i="0" dirty="0">
                <a:effectLst/>
                <a:latin typeface="Consolas" panose="020B0609020204030204" pitchFamily="49" charset="0"/>
              </a:rPr>
              <a:t> ansible –y</a:t>
            </a:r>
            <a:endParaRPr lang="es-ES" sz="1600" dirty="0">
              <a:latin typeface="Consolas" panose="020B0609020204030204" pitchFamily="49" charset="0"/>
            </a:endParaRPr>
          </a:p>
          <a:p>
            <a:pPr algn="l">
              <a:buFont typeface="Wingdings" panose="05000000000000000000" charset="0"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	ansible --version</a:t>
            </a:r>
            <a:endParaRPr lang="en-GB" altLang="en-US" sz="1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07315"/>
            <a:ext cx="9144000" cy="892175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31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31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4" y="1100455"/>
            <a:ext cx="10784371" cy="5366606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anose="05000000000000000000" charset="0"/>
            </a:pPr>
            <a:r>
              <a:rPr lang="en-US" altLang="en-US" dirty="0">
                <a:latin typeface="Bahnschrift Light" panose="020B0502040204020203" charset="0"/>
              </a:rPr>
              <a:t>Ansible Configuration</a:t>
            </a:r>
            <a:endParaRPr lang="en-US" altLang="en-US" dirty="0">
              <a:latin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configuration directory for Ansible is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/ansible/.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this directory, you can find several important files and subdirectories that are used for configuring and managing Ansible. Here's a brief overview of some of the key items you can find within the default configuration directory: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ansible.cfg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is the main configuration file for Ansible. It allows you to specify various settings, such as the default inventory file, remote user, connection type, and more.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file is the default inventory file, where you define the hosts and groups that Ansible will manage. It specifies the target systems on which Ansible will perform tasks.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roles/: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directory is used to organize and store Ansible roles. Roles are self-contained units of automation that can be reused across multiple playbooks.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group_vars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and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host_vars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directories allow you to define variables specific to groups of hosts 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group_vars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/) or individual hosts 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host_vars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/). This enables you to customize the behavior of playbooks based on specific groups or hosts.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library/ and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module_utils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directories are used for storing custom Ansible modules or module utilities that you may develop for your environment.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07315"/>
            <a:ext cx="9144000" cy="892175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31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31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4" y="1100455"/>
            <a:ext cx="10784371" cy="5366606"/>
          </a:xfrm>
        </p:spPr>
        <p:txBody>
          <a:bodyPr>
            <a:normAutofit/>
          </a:bodyPr>
          <a:lstStyle/>
          <a:p>
            <a:pPr algn="l">
              <a:buFont typeface="Wingdings" panose="05000000000000000000" charset="0"/>
            </a:pPr>
            <a:r>
              <a:rPr lang="en-US" altLang="en-US" dirty="0">
                <a:latin typeface="Bahnschrift Light" panose="020B0502040204020203" charset="0"/>
              </a:rPr>
              <a:t>Ansible Configuration</a:t>
            </a:r>
            <a:endParaRPr lang="en-US" altLang="en-US" dirty="0">
              <a:latin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endParaRPr lang="en-US" sz="1600" b="0" i="0" dirty="0">
              <a:solidFill>
                <a:srgbClr val="1A20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 the </a:t>
            </a:r>
            <a:r>
              <a:rPr lang="en-US" sz="16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ansible.cfg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file under the folder /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/ansible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the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under the folder /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/ansible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ust create SSH keys for your </a:t>
            </a:r>
            <a:r>
              <a:rPr lang="en-US" sz="16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remote_user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share them among all the managed host servers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sz="1600" b="0" i="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sz="1600" b="0" i="0" dirty="0" err="1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ssh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-keygen</a:t>
            </a:r>
            <a:endParaRPr lang="en-US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sz="1600" b="0" i="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sz="1600" b="0" i="0" dirty="0" err="1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ssh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-copy-id admin@172.31.2.186</a:t>
            </a:r>
            <a:endParaRPr lang="en-US" sz="1600" b="0" i="0" dirty="0">
              <a:effectLst/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Execute the below command on each managed host server to run all the commands without prompting a password.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echo "a</a:t>
            </a:r>
            <a:r>
              <a:rPr lang="en-GB" altLang="en-US" sz="1600" b="0" i="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nsible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ALL=(ALL) NOPASSWD:ALL" &gt; /</a:t>
            </a:r>
            <a:r>
              <a:rPr lang="en-US" sz="1600" b="0" i="0" dirty="0" err="1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etc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sz="1600" b="0" i="0" dirty="0" err="1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sudoers.d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GB" altLang="en-US" sz="1600" b="0" i="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ansible</a:t>
            </a:r>
            <a:endParaRPr lang="en-US" sz="1600" b="0" i="0" dirty="0">
              <a:effectLst/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default </a:t>
            </a:r>
            <a:r>
              <a:rPr lang="en-US" altLang="en-US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ssh</a:t>
            </a:r>
            <a:r>
              <a:rPr lang="en-GB" altLang="en-US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</a:t>
            </a:r>
            <a:r>
              <a:rPr lang="en-US" altLang="en-US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_config</a:t>
            </a:r>
            <a:r>
              <a:rPr lang="en-US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for public key base authentication.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69850"/>
            <a:ext cx="9144000" cy="626110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695960"/>
            <a:ext cx="10388600" cy="5499735"/>
          </a:xfrm>
        </p:spPr>
        <p:txBody>
          <a:bodyPr>
            <a:normAutofit/>
          </a:bodyPr>
          <a:lstStyle/>
          <a:p>
            <a:pPr algn="l"/>
            <a:r>
              <a:rPr lang="en-GB" altLang="en-US" sz="2000" dirty="0">
                <a:latin typeface="Bahnschrift Light" panose="020B0502040204020203" charset="0"/>
                <a:cs typeface="Bahnschrift Light" panose="020B0502040204020203" charset="0"/>
              </a:rPr>
              <a:t>Introduction to Ansible Ad-hoc command</a:t>
            </a:r>
            <a:endParaRPr lang="en-GB" altLang="en-US" sz="2000" dirty="0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Ansible ad-hoc command is a one-liner command that allows you to perform a single task against a set of hosts. It's useful for quick, one-time tasks that you don't need to automate with a playbook.</a:t>
            </a:r>
            <a:endParaRPr lang="en-GB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endParaRPr lang="en-GB" altLang="en-US" dirty="0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endParaRPr lang="en-GB" altLang="en-US" dirty="0"/>
          </a:p>
          <a:p>
            <a:pPr marL="342900" indent="-342900" algn="l">
              <a:buFont typeface="Wingdings" panose="05000000000000000000" charset="0"/>
              <a:buBlip>
                <a:blip r:embed="rId1"/>
              </a:buBlip>
            </a:pPr>
            <a:endParaRPr lang="en-GB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290" y="1556385"/>
            <a:ext cx="4504055" cy="24650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3983355"/>
            <a:ext cx="7392035" cy="25615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9622</Words>
  <Application>WPS Presentation</Application>
  <PresentationFormat>Widescreen</PresentationFormat>
  <Paragraphs>201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Arial</vt:lpstr>
      <vt:lpstr>SimSun</vt:lpstr>
      <vt:lpstr>Wingdings</vt:lpstr>
      <vt:lpstr>Arial</vt:lpstr>
      <vt:lpstr>Calibri</vt:lpstr>
      <vt:lpstr>Calibri</vt:lpstr>
      <vt:lpstr>Open Sans</vt:lpstr>
      <vt:lpstr>Segoe Print</vt:lpstr>
      <vt:lpstr>Times New Roman</vt:lpstr>
      <vt:lpstr>Raleway</vt:lpstr>
      <vt:lpstr>Bahnschrift Light</vt:lpstr>
      <vt:lpstr>Wingdings</vt:lpstr>
      <vt:lpstr>Roboto</vt:lpstr>
      <vt:lpstr>Consolas</vt:lpstr>
      <vt:lpstr>Courier New</vt:lpstr>
      <vt:lpstr>Inter</vt:lpstr>
      <vt:lpstr>Microsoft YaHei</vt:lpstr>
      <vt:lpstr>Arial Unicode MS</vt:lpstr>
      <vt:lpstr>Calibri Light</vt:lpstr>
      <vt:lpstr>Verdana</vt:lpstr>
      <vt:lpstr>Office Theme</vt:lpstr>
      <vt:lpstr>PowerPoint 演示文稿</vt:lpstr>
      <vt:lpstr>Ansible Session-01</vt:lpstr>
      <vt:lpstr>Ansible Session-01</vt:lpstr>
      <vt:lpstr>Ansible Session-01</vt:lpstr>
      <vt:lpstr>Ansible Session-01</vt:lpstr>
      <vt:lpstr>Ansible Session-01</vt:lpstr>
      <vt:lpstr>Ansible Session-01</vt:lpstr>
      <vt:lpstr>Ansible Session-01</vt:lpstr>
      <vt:lpstr>Ansible Session-01</vt:lpstr>
      <vt:lpstr>Ansible Session-01</vt:lpstr>
      <vt:lpstr>Ansible Session-01</vt:lpstr>
      <vt:lpstr>Ansible Session-01</vt:lpstr>
      <vt:lpstr>Ansible Session-01</vt:lpstr>
      <vt:lpstr>Ansible Session-01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bjit</cp:lastModifiedBy>
  <cp:revision>15</cp:revision>
  <dcterms:created xsi:type="dcterms:W3CDTF">2023-05-11T03:33:00Z</dcterms:created>
  <dcterms:modified xsi:type="dcterms:W3CDTF">2023-05-12T06:18:15Z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C2B9D15EAED2497B956373766E523048</vt:lpwstr>
  </property>
  <property fmtid="{D5CDD505-2E9C-101B-9397-08002B2CF9AE}" pid="3" name="KSOProductBuildVer">
    <vt:lpwstr>1033-11.2.0.11219</vt:lpwstr>
  </property>
</Properties>
</file>