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60" r:id="rId5"/>
    <p:sldId id="261" r:id="rId6"/>
    <p:sldId id="263" r:id="rId7"/>
    <p:sldId id="262" r:id="rId8"/>
    <p:sldId id="269" r:id="rId9"/>
    <p:sldId id="270" r:id="rId10"/>
    <p:sldId id="27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0AF8-10E3-41A4-A877-C9EC5F6983D2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042CA1-1AED-41C0-84F5-158197EB8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735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42CA1-1AED-41C0-84F5-158197EB8A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20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042CA1-1AED-41C0-84F5-158197EB8A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D723-14EC-81F8-C2E6-D6F3846A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0D22F-ECC2-9230-0CA5-42348ECD7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CE80-A7D5-3B78-6DF7-D57516DE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5B1C-FCB5-759A-0B6E-FA39C647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EE71-0711-22DE-1873-6F87735FC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64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2444-3038-3D1A-139B-ACF14CD5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40C56-878D-2451-CE7D-94E79462C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73E08-BED5-2514-D10D-AF074958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34C5-EA3A-1D7C-7943-82749E36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DEAC1-CA32-94B7-A7C3-59A7541C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1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2420C6-F42B-8C90-D416-270E0638F8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CF50F-09DC-7718-B99B-395C745EE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7EBF-7143-C303-17BD-627EB8E4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CB043-8079-791E-B943-50F4D5D4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78EA7-25D2-4BA9-9EC4-38D17EE03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11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0BD4-01A9-986B-558B-508D75BA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FE3E-EF09-9817-4976-E4E85CA0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FFFD2-7478-CF4E-08EB-BD9E5482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3100-99A6-8F44-3125-3653A131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8E30B-7C6F-4F12-8ACD-AB76DAD7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85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B854-82D5-EC01-EB0B-F73849A7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FC05-25B2-89B3-5A83-52957853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F17B0-0AE8-CEA9-3CA2-C07F4C749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ED940-F6CD-02FA-14DF-0A64519A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569F-67C9-3EBA-A325-CD4994E7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808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70876-0A0D-BD71-8388-A56E4001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82381-26CA-7792-0C9F-F870AB9F1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FD3FF-D02C-F25E-29F0-CF1EE4C47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FE27D-947B-F552-BA54-5D53E3D1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B1F40-0162-CEF1-1598-46B6CE88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55866-6F55-D349-FAEE-26115DC2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52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C473C-69A9-3388-29B4-D311C199A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6950D-C5BC-F57E-EAE0-E3B971453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71C0-AD17-44BE-0E5E-E27AA5F63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B4EFA-5DAB-22A2-8075-7E016A4F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E2DDD-DF2B-7EDE-FCA6-1DF2AC772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977BF-14BD-843B-1460-2A125F793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CD8C90-2F4F-80C6-85F5-35C8CCD4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E0ED8-67E2-22DF-B052-0853515E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335D-CCFE-004B-BFD4-76C82D9DB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28B28-7B4B-5389-CB0E-8B9BB7DCD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26F43-F5D4-252F-D123-6EC53BFC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573A7-D73F-5910-FAF8-55FE91DC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7A11DC-C6A8-975C-32B3-797D5E131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2F976-4089-C950-FDBA-C6FDEC0FC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A3016-6D30-277E-EC96-15C746A1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13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E8E5C-149F-E93B-D494-AB1BE40C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83B41-B9CA-B8BF-8969-7033A1E8B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A3213-8F35-A677-90BA-ADC804792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CC9EC-333A-D75A-78A4-68DCC581B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AD106-BDF7-248C-3BE5-3613B33D7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EBC18-7DD3-948B-A661-E6F15077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49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27FE-9478-B4BA-1CE8-5284A996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D4671-05E8-49CA-0A7D-395B2CB72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B7D4E-17D6-46B5-B521-CFD263B6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449C6C-C839-9F40-7F93-E18363D3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3BFE2-6422-A6F9-A6AA-39EC4366A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44474-271E-8621-73FC-28A00CDD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8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FA78C-8192-2A30-3877-EF2C580D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8E3D3-9AE2-E302-B9DF-2BDEDF85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5533-D3BE-B974-7E9D-5FE243707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D3694-0BE5-42AA-9A91-F9876D277E01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91349-8252-9B15-9E38-80BCA96C5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7661-ECE6-F6A3-9D7C-A26226E94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DF523-B73E-43FF-9A1A-FE7256370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2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uciml/breast-cancer-wisconsin-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878" y="286119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DIAGNOSIS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7069394" y="2143433"/>
            <a:ext cx="4601495" cy="1925826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400" b="1" kern="1200" dirty="0">
                <a:solidFill>
                  <a:srgbClr val="B50000"/>
                </a:solidFill>
                <a:latin typeface="Times New Roman"/>
                <a:ea typeface="+mn-ea"/>
                <a:cs typeface="Times New Roman"/>
                <a:sym typeface="Times New Roman"/>
              </a:rPr>
              <a:t>Presented To</a:t>
            </a: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400" b="1" kern="1200" dirty="0">
                <a:solidFill>
                  <a:srgbClr val="70AD47">
                    <a:lumMod val="50000"/>
                  </a:srgbClr>
                </a:solidFill>
                <a:latin typeface="Times New Roman"/>
                <a:ea typeface="+mn-ea"/>
                <a:cs typeface="Times New Roman"/>
                <a:sym typeface="Times New Roman"/>
              </a:rPr>
              <a:t>DR. IFTIKHAR AHMED</a:t>
            </a:r>
            <a:endParaRPr lang="en-GB" sz="1400" b="1" kern="1200" dirty="0">
              <a:solidFill>
                <a:schemeClr val="tx1"/>
              </a:solidFill>
              <a:latin typeface="Times New Roman"/>
              <a:ea typeface="+mn-ea"/>
              <a:cs typeface="Times New Roman"/>
              <a:sym typeface="Times New Roman"/>
            </a:endParaRP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400" b="1" kern="1200" dirty="0">
                <a:solidFill>
                  <a:srgbClr val="B50000"/>
                </a:solidFill>
                <a:latin typeface="Times New Roman"/>
                <a:ea typeface="+mn-ea"/>
                <a:cs typeface="Times New Roman"/>
                <a:sym typeface="Times New Roman"/>
              </a:rPr>
              <a:t>Presented By</a:t>
            </a: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400" b="1" kern="1200" dirty="0">
                <a:solidFill>
                  <a:srgbClr val="70AD47">
                    <a:lumMod val="50000"/>
                  </a:srgbClr>
                </a:solidFill>
                <a:latin typeface="Times New Roman"/>
                <a:ea typeface="+mn-ea"/>
                <a:cs typeface="Times New Roman"/>
                <a:sym typeface="Times New Roman"/>
              </a:rPr>
              <a:t>NAFEESATH PARAPPURATH PUTHIYAPURAYIL (64729663)</a:t>
            </a: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400" b="1" kern="1200" dirty="0">
                <a:solidFill>
                  <a:srgbClr val="70AD47">
                    <a:lumMod val="50000"/>
                  </a:srgbClr>
                </a:solidFill>
                <a:latin typeface="Times New Roman"/>
                <a:ea typeface="+mn-ea"/>
                <a:cs typeface="Times New Roman"/>
                <a:sym typeface="Times New Roman"/>
              </a:rPr>
              <a:t>LOLITA ANCILLA MIRANDA (</a:t>
            </a:r>
            <a:r>
              <a:rPr lang="en-IN" sz="1400"/>
              <a:t>94172214)</a:t>
            </a:r>
            <a:endParaRPr lang="en-GB" sz="1400" b="1" kern="1200" dirty="0">
              <a:solidFill>
                <a:srgbClr val="70AD47">
                  <a:lumMod val="50000"/>
                </a:srgbClr>
              </a:solidFill>
              <a:latin typeface="Times New Roman"/>
              <a:ea typeface="+mn-ea"/>
              <a:cs typeface="Times New Roman"/>
              <a:sym typeface="Times New Roman"/>
            </a:endParaRP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endParaRPr lang="en-GB" sz="1106" b="1" kern="1200" dirty="0">
              <a:solidFill>
                <a:srgbClr val="70AD47">
                  <a:lumMod val="50000"/>
                </a:srgbClr>
              </a:solidFill>
              <a:latin typeface="Times New Roman"/>
              <a:ea typeface="+mn-ea"/>
              <a:cs typeface="Times New Roman"/>
              <a:sym typeface="Times New Roman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7CEA4-F83E-9CB4-7469-C327C42E21C3}"/>
              </a:ext>
            </a:extLst>
          </p:cNvPr>
          <p:cNvSpPr txBox="1"/>
          <p:nvPr/>
        </p:nvSpPr>
        <p:spPr>
          <a:xfrm>
            <a:off x="7066347" y="4440725"/>
            <a:ext cx="3949517" cy="748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722376"/>
            <a:r>
              <a:rPr lang="en-GB" sz="1422" b="1" kern="1200" dirty="0">
                <a:solidFill>
                  <a:srgbClr val="555555"/>
                </a:solidFill>
                <a:latin typeface="Times New Roman"/>
                <a:ea typeface="+mn-ea"/>
                <a:cs typeface="Times New Roman"/>
                <a:sym typeface="Times New Roman"/>
              </a:rPr>
              <a:t>PS-24 MACHINE LEARNING DS (B)</a:t>
            </a:r>
          </a:p>
          <a:p>
            <a:pPr algn="ctr" defTabSz="722376"/>
            <a:endParaRPr lang="en-GB" sz="1422" b="1" kern="1200" dirty="0">
              <a:solidFill>
                <a:srgbClr val="555555"/>
              </a:solidFill>
              <a:latin typeface="Times New Roman"/>
              <a:ea typeface="+mn-ea"/>
              <a:cs typeface="Times New Roman"/>
              <a:sym typeface="Times New Roman"/>
            </a:endParaRPr>
          </a:p>
          <a:p>
            <a:pPr algn="ctr" defTabSz="722376"/>
            <a:r>
              <a:rPr lang="en-IN" sz="1422" b="1" kern="1200" dirty="0">
                <a:solidFill>
                  <a:srgbClr val="555555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SUMMER 2024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3707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close-up of red and blue spheres&#10;&#10;Description automatically generated">
            <a:extLst>
              <a:ext uri="{FF2B5EF4-FFF2-40B4-BE49-F238E27FC236}">
                <a16:creationId xmlns:a16="http://schemas.microsoft.com/office/drawing/2014/main" id="{DD189798-BE99-6985-FDFD-7B9214055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78" y="2143432"/>
            <a:ext cx="4382729" cy="3046151"/>
          </a:xfrm>
          <a:prstGeom prst="rect">
            <a:avLst/>
          </a:prstGeom>
        </p:spPr>
      </p:pic>
      <p:sp>
        <p:nvSpPr>
          <p:cNvPr id="13" name="AutoShape 2" descr="Lolita Ancilla Miranda">
            <a:extLst>
              <a:ext uri="{FF2B5EF4-FFF2-40B4-BE49-F238E27FC236}">
                <a16:creationId xmlns:a16="http://schemas.microsoft.com/office/drawing/2014/main" id="{5257F690-6173-FFEB-9444-4FFE85E038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50" y="-3746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24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042" y="506148"/>
            <a:ext cx="10769700" cy="9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734042" y="1287917"/>
            <a:ext cx="10769700" cy="3980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Explore advanced models and techniques like Random Forest or Neural Networks, and validate the model on external datasets to ensure robustness and generalizability.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mobile applications for accessible remote monitoring and initial assessments, and create visualization tools to help doctors and patients understand prediction results.</a:t>
            </a:r>
            <a:endParaRPr lang="en-GB" sz="1600" kern="1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Integrate the model with Electronic Health Records (EHR) for real-time cancer risk assessments and enhance decision support systems for oncologists.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Conduct further </a:t>
            </a:r>
            <a:r>
              <a:rPr lang="en-GB" sz="1600" dirty="0">
                <a:latin typeface="Times New Roman"/>
                <a:cs typeface="Times New Roman"/>
                <a:sym typeface="Times New Roman"/>
              </a:rPr>
              <a:t>research on feature importance and its implications.</a:t>
            </a:r>
            <a:endParaRPr lang="en-GB" sz="1600" kern="1200" dirty="0">
              <a:latin typeface="Times New Roman"/>
              <a:ea typeface="+mn-ea"/>
              <a:cs typeface="Times New Roman"/>
              <a:sym typeface="Times New Roman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14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84954" y="1187695"/>
            <a:ext cx="6368845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oogle Shape;155;p25" descr="A person standing next to a question mark&#10;&#10;Description automatically generated">
            <a:extLst>
              <a:ext uri="{FF2B5EF4-FFF2-40B4-BE49-F238E27FC236}">
                <a16:creationId xmlns:a16="http://schemas.microsoft.com/office/drawing/2014/main" id="{DB5BDA86-811D-43DD-9EF5-FC0DE94A572A}"/>
              </a:ext>
            </a:extLst>
          </p:cNvPr>
          <p:cNvPicPr preferRelativeResize="0"/>
          <p:nvPr/>
        </p:nvPicPr>
        <p:blipFill rotWithShape="1">
          <a:blip r:embed="rId2"/>
          <a:srcRect r="11067"/>
          <a:stretch/>
        </p:blipFill>
        <p:spPr>
          <a:xfrm>
            <a:off x="1425677" y="1690688"/>
            <a:ext cx="3402650" cy="3382757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474"/>
              </a:spcAft>
              <a:defRPr/>
            </a:pPr>
            <a:endParaRPr lang="en-US" sz="2000" b="1" dirty="0">
              <a:sym typeface="Times New Roman"/>
            </a:endParaRP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endParaRPr lang="en-US" sz="2000" b="1" dirty="0">
              <a:sym typeface="Times New Roman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1080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10835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1304184" y="1987778"/>
            <a:ext cx="6158499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INTRODUCTION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PROBLEM STATEMENT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DATASET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DATA ISSUES AND PREPROCESSING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MODEL TRAINING AND MODEL EVALUATION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RESULT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FUTURE SCOPE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4262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9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600" b="1" u="sng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1065860" y="1768984"/>
            <a:ext cx="9614581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Breast cancer is a common and deadly disease among women globally.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Early detection is crucial for improving survival rates and treatments outcomes.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There are two types of </a:t>
            </a:r>
            <a:r>
              <a:rPr lang="en-GB" sz="1600" kern="1200" dirty="0" err="1">
                <a:latin typeface="Times New Roman"/>
                <a:ea typeface="+mn-ea"/>
                <a:cs typeface="Times New Roman"/>
                <a:sym typeface="Times New Roman"/>
              </a:rPr>
              <a:t>tumor</a:t>
            </a:r>
            <a:r>
              <a:rPr lang="en-GB" sz="1600" dirty="0">
                <a:latin typeface="Times New Roman"/>
                <a:cs typeface="Times New Roman"/>
                <a:sym typeface="Times New Roman"/>
              </a:rPr>
              <a:t> – Benign </a:t>
            </a:r>
            <a:r>
              <a:rPr lang="en-GB" sz="1600" dirty="0" err="1">
                <a:latin typeface="Times New Roman"/>
                <a:cs typeface="Times New Roman"/>
                <a:sym typeface="Times New Roman"/>
              </a:rPr>
              <a:t>Tumors</a:t>
            </a:r>
            <a:r>
              <a:rPr lang="en-GB" sz="1600" dirty="0">
                <a:latin typeface="Times New Roman"/>
                <a:cs typeface="Times New Roman"/>
                <a:sym typeface="Times New Roman"/>
              </a:rPr>
              <a:t>, Malignant </a:t>
            </a:r>
            <a:r>
              <a:rPr lang="en-GB" sz="1600" dirty="0" err="1">
                <a:latin typeface="Times New Roman"/>
                <a:cs typeface="Times New Roman"/>
                <a:sym typeface="Times New Roman"/>
              </a:rPr>
              <a:t>Tumors</a:t>
            </a:r>
            <a:endParaRPr lang="en-GB" sz="1600" dirty="0">
              <a:latin typeface="Times New Roman"/>
              <a:cs typeface="Times New Roman"/>
              <a:sym typeface="Times New Roman"/>
            </a:endParaRP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A benign </a:t>
            </a:r>
            <a:r>
              <a:rPr lang="en-GB" sz="1600" kern="1200" dirty="0" err="1">
                <a:latin typeface="Times New Roman"/>
                <a:ea typeface="+mn-ea"/>
                <a:cs typeface="Times New Roman"/>
                <a:sym typeface="Times New Roman"/>
              </a:rPr>
              <a:t>tumor</a:t>
            </a: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 does not spread to other parts of the body, while a malignant </a:t>
            </a:r>
            <a:r>
              <a:rPr lang="en-GB" sz="1600" kern="1200" dirty="0" err="1">
                <a:latin typeface="Times New Roman"/>
                <a:ea typeface="+mn-ea"/>
                <a:cs typeface="Times New Roman"/>
                <a:sym typeface="Times New Roman"/>
              </a:rPr>
              <a:t>tumor</a:t>
            </a: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 can spread and invade other tissues and organs.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This is a classification problem.</a:t>
            </a:r>
            <a:endParaRPr lang="en-GB" sz="1600" kern="1200" dirty="0">
              <a:latin typeface="Times New Roman"/>
              <a:ea typeface="+mn-ea"/>
              <a:cs typeface="Times New Roman"/>
              <a:sym typeface="Times New Roman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03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75513" y="529866"/>
            <a:ext cx="5291663" cy="10131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pic>
        <p:nvPicPr>
          <p:cNvPr id="5" name="Picture 4" descr="A blue and yellow snake logo">
            <a:extLst>
              <a:ext uri="{FF2B5EF4-FFF2-40B4-BE49-F238E27FC236}">
                <a16:creationId xmlns:a16="http://schemas.microsoft.com/office/drawing/2014/main" id="{F08448F0-3413-A028-FCA3-882D6C35B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r="4610" b="24"/>
          <a:stretch/>
        </p:blipFill>
        <p:spPr>
          <a:xfrm>
            <a:off x="409080" y="1494519"/>
            <a:ext cx="4768642" cy="5363481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5289755" y="2330719"/>
            <a:ext cx="6070108" cy="1296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474"/>
              </a:spcAft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“Develop a machine learning model using python to accurately classify breast masses as benign (non-cancerous) or malignant (cancerous) using various clinical measurements.”</a:t>
            </a:r>
          </a:p>
          <a:p>
            <a:pPr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endParaRPr lang="en-US" dirty="0">
              <a:sym typeface="Times New Roman"/>
            </a:endParaRPr>
          </a:p>
          <a:p>
            <a:pPr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endParaRPr lang="en-US" b="1" dirty="0">
              <a:sym typeface="Times New Roman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3794" y="164228"/>
            <a:ext cx="5909187" cy="14207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245369" y="1337187"/>
            <a:ext cx="4286864" cy="52307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Used dataset from Kaggle - “Breast cancer Wisconsin (Diagnostic) Dataset”. (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  <a:hlinkClick r:id="rId3"/>
              </a:rPr>
              <a:t>https://www.kaggle.com/datasets/uciml/breast-cancer-wisconsin-data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)</a:t>
            </a: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This data is from the ‘Fine Needle Aspiration Test’, a type of biopsy procedure to make a diagnosis such as cancer.</a:t>
            </a: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This dataset contains 569 rows and 33 columns.</a:t>
            </a: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Features: Radius, texture,  perimeter, area, smoothness, compactness, concavity, concave points, symmetry, and fractal dimension. The mean, standard error, and worst features were computed for each image, resulting in 33 columns.</a:t>
            </a: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Target: Diagnosis (M= Malignant, B= Benign)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27B9A-0EB0-6655-E783-8D6A3F2BD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776" y="1034353"/>
            <a:ext cx="6676430" cy="3655633"/>
          </a:xfrm>
          <a:prstGeom prst="rect">
            <a:avLst/>
          </a:prstGeom>
        </p:spPr>
      </p:pic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570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ISSUES AND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532697" y="1940438"/>
            <a:ext cx="5681290" cy="363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474"/>
              </a:spcAft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Issues:</a:t>
            </a: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Missing values: None, except one column ‘Unnamed:32’.</a:t>
            </a:r>
          </a:p>
          <a:p>
            <a:pPr marL="171450" indent="-228600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Checked Imbalances.</a:t>
            </a:r>
          </a:p>
          <a:p>
            <a:pPr algn="just">
              <a:lnSpc>
                <a:spcPct val="90000"/>
              </a:lnSpc>
              <a:spcAft>
                <a:spcPts val="474"/>
              </a:spcAft>
              <a:defRPr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Preprocessing:</a:t>
            </a: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Dropped ‘Unnamed: 32’ column.</a:t>
            </a: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Used ‘describe()’ function to get an overview of the statistical properties of the data.</a:t>
            </a: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Plot the count of diagnosis categories,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357 Benign (B), 212 Malignant (M)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Converted diagnosis labels to numerical values (B= 0, M= 1)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LabelEncoder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1714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Standardized features to a range of -1 to 1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StandardScaler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 descr="A blue and orange squares&#10;&#10;Description automatically generated">
            <a:extLst>
              <a:ext uri="{FF2B5EF4-FFF2-40B4-BE49-F238E27FC236}">
                <a16:creationId xmlns:a16="http://schemas.microsoft.com/office/drawing/2014/main" id="{B94F2DED-99FE-31C0-70B8-B974229D0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497" y="2215371"/>
            <a:ext cx="3396516" cy="3460081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395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523570" y="459832"/>
            <a:ext cx="5110314" cy="205722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450" indent="-171450" algn="just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Fig.1 shows </a:t>
            </a:r>
            <a:r>
              <a:rPr lang="en-GB" sz="1600" dirty="0" err="1">
                <a:latin typeface="Times New Roman"/>
                <a:cs typeface="Times New Roman"/>
                <a:sym typeface="Times New Roman"/>
              </a:rPr>
              <a:t>Pairplot</a:t>
            </a:r>
            <a:r>
              <a:rPr lang="en-GB" sz="1600" dirty="0">
                <a:latin typeface="Times New Roman"/>
                <a:cs typeface="Times New Roman"/>
                <a:sym typeface="Times New Roman"/>
              </a:rPr>
              <a:t>, which used to </a:t>
            </a:r>
            <a:r>
              <a:rPr lang="en-GB" sz="1600" dirty="0" err="1">
                <a:latin typeface="Times New Roman"/>
                <a:cs typeface="Times New Roman"/>
                <a:sym typeface="Times New Roman"/>
              </a:rPr>
              <a:t>analyze</a:t>
            </a:r>
            <a:r>
              <a:rPr lang="en-GB" sz="1600" dirty="0">
                <a:latin typeface="Times New Roman"/>
                <a:cs typeface="Times New Roman"/>
                <a:sym typeface="Times New Roman"/>
              </a:rPr>
              <a:t> which algorithm will be best fit for this dataset. </a:t>
            </a:r>
          </a:p>
          <a:p>
            <a:pPr marL="171450" indent="-171450" algn="just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Fig.2 shows the relationship between the input features (clinical measurements)and target variable (diagnosis), where positive correlation is noted.</a:t>
            </a: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endParaRPr lang="en-GB" sz="1400" b="1" kern="1200" dirty="0">
              <a:solidFill>
                <a:srgbClr val="B50000"/>
              </a:solidFill>
              <a:latin typeface="Times New Roman"/>
              <a:ea typeface="+mn-ea"/>
              <a:cs typeface="Times New Roman"/>
              <a:sym typeface="Times New Roman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32B46F9C-6A28-BB57-E910-64A43EA38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12" y="2613546"/>
            <a:ext cx="4447229" cy="36938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0AF17C6-D881-E833-FAE5-58D4447BD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709" y="816077"/>
            <a:ext cx="3864077" cy="388479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64788A-8969-D8AE-4275-A8A391228840}"/>
              </a:ext>
            </a:extLst>
          </p:cNvPr>
          <p:cNvSpPr txBox="1"/>
          <p:nvPr/>
        </p:nvSpPr>
        <p:spPr>
          <a:xfrm>
            <a:off x="8495071" y="4829293"/>
            <a:ext cx="74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E987B-3A48-9693-CE85-D176D54A6567}"/>
              </a:ext>
            </a:extLst>
          </p:cNvPr>
          <p:cNvSpPr txBox="1"/>
          <p:nvPr/>
        </p:nvSpPr>
        <p:spPr>
          <a:xfrm>
            <a:off x="2705101" y="6403865"/>
            <a:ext cx="74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8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6" y="548640"/>
            <a:ext cx="9543405" cy="9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  <a:endParaRPr lang="en-US" sz="2600" b="1" u="sng" kern="1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1137036" y="1890724"/>
            <a:ext cx="9344150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600" b="1" kern="1200" dirty="0">
                <a:latin typeface="Times New Roman"/>
                <a:ea typeface="+mn-ea"/>
                <a:cs typeface="Times New Roman"/>
                <a:sym typeface="Times New Roman"/>
              </a:rPr>
              <a:t>Model Training: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Split the dataset into training (80%) and testing (20%) sets.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dirty="0">
                <a:latin typeface="Times New Roman"/>
                <a:cs typeface="Times New Roman"/>
                <a:sym typeface="Times New Roman"/>
              </a:rPr>
              <a:t>The training set is used to train the ML model.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The testing set is used to evaluate the model’s performance.</a:t>
            </a:r>
          </a:p>
          <a:p>
            <a:pPr defTabSz="404531">
              <a:lnSpc>
                <a:spcPct val="150000"/>
              </a:lnSpc>
              <a:spcAft>
                <a:spcPts val="474"/>
              </a:spcAft>
              <a:defRPr/>
            </a:pPr>
            <a:r>
              <a:rPr lang="en-GB" sz="1600" b="1" kern="1200" dirty="0">
                <a:latin typeface="Times New Roman"/>
                <a:ea typeface="+mn-ea"/>
                <a:cs typeface="Times New Roman"/>
                <a:sym typeface="Times New Roman"/>
              </a:rPr>
              <a:t>Model Evaluation: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Logistic Regression is preferred due to high accuracy and suitability for binary classification.</a:t>
            </a:r>
          </a:p>
          <a:p>
            <a:pPr marL="171450" indent="-171450" defTabSz="404531">
              <a:lnSpc>
                <a:spcPct val="15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1200" dirty="0">
                <a:latin typeface="Times New Roman"/>
                <a:ea typeface="+mn-ea"/>
                <a:cs typeface="Times New Roman"/>
                <a:sym typeface="Times New Roman"/>
              </a:rPr>
              <a:t>Logistic Regression - 98%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29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F193-CEDF-A4E1-0FB7-9E6F3BD34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098" y="324294"/>
            <a:ext cx="10897650" cy="9930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F2ECD-D500-363F-8CAC-B842D03E9471}"/>
              </a:ext>
            </a:extLst>
          </p:cNvPr>
          <p:cNvSpPr>
            <a:spLocks/>
          </p:cNvSpPr>
          <p:nvPr/>
        </p:nvSpPr>
        <p:spPr>
          <a:xfrm>
            <a:off x="547098" y="1758109"/>
            <a:ext cx="10897650" cy="1533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GB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classification report shows that our model performs exceptionally well, with high precision, recall, and F1 scores, ensuring reliable and balanced predictions</a:t>
            </a:r>
            <a:endParaRPr lang="en-IN" sz="16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</a:t>
            </a: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verall accuracy of 95% reflects the models effectiveness in distinguishing between benign and malignant </a:t>
            </a:r>
            <a:r>
              <a:rPr lang="en-IN" sz="1600" kern="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tumors</a:t>
            </a:r>
            <a:r>
              <a:rPr lang="en-IN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Successfully built a predictive model, </a:t>
            </a:r>
            <a:r>
              <a:rPr lang="en-GB" sz="16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th</a:t>
            </a:r>
            <a:r>
              <a:rPr lang="en-GB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model demonstrates high accuracy and reliability in predicting breast cancer, making it a valuable tool for medical diagnosis.</a:t>
            </a:r>
            <a:endParaRPr lang="en-IN" sz="16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90000"/>
              </a:lnSpc>
              <a:spcAft>
                <a:spcPts val="474"/>
              </a:spcAft>
              <a:buFont typeface="Arial" panose="020B0604020202020204" pitchFamily="34" charset="0"/>
              <a:buChar char="•"/>
              <a:defRPr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Google Shape;65;p13" descr="A logo for a university&#10;&#10;Description automatically generated">
            <a:extLst>
              <a:ext uri="{FF2B5EF4-FFF2-40B4-BE49-F238E27FC236}">
                <a16:creationId xmlns:a16="http://schemas.microsoft.com/office/drawing/2014/main" id="{978AB197-1783-4C78-2AB4-8F6836A1DEA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16756" y="6055879"/>
            <a:ext cx="1975244" cy="80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ECC7E5-3338-2D77-E974-409F94BAB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010" y="3291940"/>
            <a:ext cx="5943600" cy="266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9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646</Words>
  <Application>Microsoft Office PowerPoint</Application>
  <PresentationFormat>Widescreen</PresentationFormat>
  <Paragraphs>67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BREAST CANCER DIAGNOSIS PREDICTION</vt:lpstr>
      <vt:lpstr>AGENDA</vt:lpstr>
      <vt:lpstr>INTRODUCTION</vt:lpstr>
      <vt:lpstr>PROBLEM STATEMENT</vt:lpstr>
      <vt:lpstr>DATASET</vt:lpstr>
      <vt:lpstr>DATA ISSUES AND PREPROCESSING</vt:lpstr>
      <vt:lpstr>PowerPoint Presentation</vt:lpstr>
      <vt:lpstr>MODEL TRAINING AND EVALUATION</vt:lpstr>
      <vt:lpstr>RESULT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Nafeesath Parappurath Puthiyapurayil</dc:creator>
  <cp:lastModifiedBy>Lolita Ancilla Miranda</cp:lastModifiedBy>
  <cp:revision>70</cp:revision>
  <dcterms:created xsi:type="dcterms:W3CDTF">2024-06-30T01:35:08Z</dcterms:created>
  <dcterms:modified xsi:type="dcterms:W3CDTF">2024-07-19T22:03:26Z</dcterms:modified>
</cp:coreProperties>
</file>