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06-Dec-20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06-Dec-20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06-Dec-20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06-Dec-20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06-Dec-20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06-Dec-20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06-Dec-20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06-Dec-20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06-Dec-20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06-Dec-20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06-Dec-20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5" y="1582312"/>
            <a:ext cx="3909269" cy="2575621"/>
          </a:xfrm>
        </p:spPr>
        <p:txBody>
          <a:bodyPr>
            <a:normAutofit/>
          </a:bodyPr>
          <a:lstStyle/>
          <a:p>
            <a:pPr algn="l"/>
            <a:r>
              <a:rPr lang="en-US" sz="4000" dirty="0"/>
              <a:t>Project Documentation</a:t>
            </a:r>
            <a:br>
              <a:rPr lang="en-US" sz="4000" dirty="0"/>
            </a:br>
            <a:r>
              <a:rPr lang="en-US" sz="4000" dirty="0"/>
              <a:t>- Group 6</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Dhruv </a:t>
            </a:r>
            <a:r>
              <a:rPr lang="en-US" sz="2300" dirty="0" err="1">
                <a:solidFill>
                  <a:srgbClr val="5792BA"/>
                </a:solidFill>
              </a:rPr>
              <a:t>Maniar</a:t>
            </a:r>
            <a:r>
              <a:rPr lang="en-US" dirty="0">
                <a:solidFill>
                  <a:srgbClr val="5792BA"/>
                </a:solidFill>
              </a:rPr>
              <a:t>, </a:t>
            </a:r>
            <a:r>
              <a:rPr lang="en-US" sz="2300" dirty="0" err="1">
                <a:solidFill>
                  <a:srgbClr val="5792BA"/>
                </a:solidFill>
              </a:rPr>
              <a:t>Nafiz</a:t>
            </a:r>
            <a:r>
              <a:rPr lang="en-US" sz="2300" dirty="0">
                <a:solidFill>
                  <a:srgbClr val="5792BA"/>
                </a:solidFill>
              </a:rPr>
              <a:t> Imtiaz, Luca Scutari</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0072-3788-4C1B-87AA-C8C37C2AF348}"/>
              </a:ext>
            </a:extLst>
          </p:cNvPr>
          <p:cNvSpPr>
            <a:spLocks noGrp="1"/>
          </p:cNvSpPr>
          <p:nvPr>
            <p:ph type="title"/>
          </p:nvPr>
        </p:nvSpPr>
        <p:spPr/>
        <p:txBody>
          <a:bodyPr/>
          <a:lstStyle/>
          <a:p>
            <a:r>
              <a:rPr lang="en-US" dirty="0"/>
              <a:t>Highlights</a:t>
            </a:r>
            <a:endParaRPr lang="en-CA" dirty="0"/>
          </a:p>
        </p:txBody>
      </p:sp>
      <p:sp>
        <p:nvSpPr>
          <p:cNvPr id="3" name="Content Placeholder 2">
            <a:extLst>
              <a:ext uri="{FF2B5EF4-FFF2-40B4-BE49-F238E27FC236}">
                <a16:creationId xmlns:a16="http://schemas.microsoft.com/office/drawing/2014/main" id="{D472D466-868B-4F07-8734-19309365F186}"/>
              </a:ext>
            </a:extLst>
          </p:cNvPr>
          <p:cNvSpPr>
            <a:spLocks noGrp="1"/>
          </p:cNvSpPr>
          <p:nvPr>
            <p:ph idx="1"/>
          </p:nvPr>
        </p:nvSpPr>
        <p:spPr/>
        <p:txBody>
          <a:bodyPr/>
          <a:lstStyle/>
          <a:p>
            <a:r>
              <a:rPr lang="en-US" dirty="0"/>
              <a:t>Learning how to create audio files</a:t>
            </a:r>
          </a:p>
          <a:p>
            <a:r>
              <a:rPr lang="en-US" dirty="0"/>
              <a:t>Our group dynamic. We worked well as a group, checking each other’s work constantly</a:t>
            </a:r>
          </a:p>
          <a:p>
            <a:r>
              <a:rPr lang="en-US" dirty="0"/>
              <a:t>Our resourcefulness in solving our own issues by doing research or revisiting topics discussed in class</a:t>
            </a:r>
          </a:p>
          <a:p>
            <a:r>
              <a:rPr lang="en-US" dirty="0"/>
              <a:t>Overall, It was a great experience working </a:t>
            </a:r>
            <a:r>
              <a:rPr lang="en-US"/>
              <a:t>in a such a project.</a:t>
            </a:r>
            <a:endParaRPr lang="en-US" dirty="0"/>
          </a:p>
          <a:p>
            <a:endParaRPr lang="en-CA" dirty="0"/>
          </a:p>
        </p:txBody>
      </p:sp>
    </p:spTree>
    <p:extLst>
      <p:ext uri="{BB962C8B-B14F-4D97-AF65-F5344CB8AC3E}">
        <p14:creationId xmlns:p14="http://schemas.microsoft.com/office/powerpoint/2010/main" val="2852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The DTMF Signaling Format</a:t>
            </a:r>
          </a:p>
        </p:txBody>
      </p:sp>
      <p:sp>
        <p:nvSpPr>
          <p:cNvPr id="4" name="Content Placeholder 3">
            <a:extLst>
              <a:ext uri="{FF2B5EF4-FFF2-40B4-BE49-F238E27FC236}">
                <a16:creationId xmlns:a16="http://schemas.microsoft.com/office/drawing/2014/main" id="{8A9865A8-DA1D-4F7F-B9DD-0192E9295D9F}"/>
              </a:ext>
            </a:extLst>
          </p:cNvPr>
          <p:cNvSpPr>
            <a:spLocks noGrp="1"/>
          </p:cNvSpPr>
          <p:nvPr>
            <p:ph idx="1"/>
          </p:nvPr>
        </p:nvSpPr>
        <p:spPr>
          <a:xfrm>
            <a:off x="3359382" y="1866900"/>
            <a:ext cx="7908176" cy="4675943"/>
          </a:xfrm>
        </p:spPr>
        <p:txBody>
          <a:bodyPr anchor="ctr">
            <a:normAutofit fontScale="55000" lnSpcReduction="20000"/>
          </a:bodyPr>
          <a:lstStyle/>
          <a:p>
            <a:pPr marL="0" marR="0" indent="0" algn="just">
              <a:lnSpc>
                <a:spcPct val="107000"/>
              </a:lnSpc>
              <a:spcBef>
                <a:spcPts val="0"/>
              </a:spcBef>
              <a:spcAft>
                <a:spcPts val="0"/>
              </a:spcAft>
              <a:buNone/>
            </a:pPr>
            <a:endPar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9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Dual-tone multi-frequency </a:t>
            </a:r>
            <a:r>
              <a:rPr lang="en-IN" sz="2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r>
              <a:rPr lang="en-IN" sz="29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DTMF</a:t>
            </a:r>
            <a:r>
              <a:rPr lang="en-IN" sz="2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2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signaling</a:t>
            </a:r>
            <a:r>
              <a:rPr lang="en-IN" sz="2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is a telecommunication </a:t>
            </a:r>
            <a:r>
              <a:rPr lang="en-IN" sz="2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signaling</a:t>
            </a:r>
            <a:r>
              <a:rPr lang="en-IN" sz="2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system using the voice-frequency band over telephone lines between telephone equipment and other communications devices. It is the number pad system that replaced the old rotary dials in telephones. They consist the shown layout:</a:t>
            </a:r>
          </a:p>
          <a:p>
            <a:pPr marL="0" marR="0" indent="0" algn="just">
              <a:lnSpc>
                <a:spcPct val="107000"/>
              </a:lnSpc>
              <a:spcBef>
                <a:spcPts val="0"/>
              </a:spcBef>
              <a:spcAft>
                <a:spcPts val="0"/>
              </a:spcAft>
              <a:buNone/>
            </a:pPr>
            <a:endParaRPr lang="en-IN" sz="2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9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DTMF works by assigning eight different audio frequencies to the rows and columns of the keypad. The columns on the keypad are assigned high-frequency signals, while the rows are assigned low-frequency signals. </a:t>
            </a:r>
          </a:p>
          <a:p>
            <a:pPr marL="0" marR="0" indent="0" algn="just">
              <a:lnSpc>
                <a:spcPct val="107000"/>
              </a:lnSpc>
              <a:spcBef>
                <a:spcPts val="0"/>
              </a:spcBef>
              <a:spcAft>
                <a:spcPts val="0"/>
              </a:spcAft>
              <a:buNone/>
            </a:pPr>
            <a:endParaRPr lang="en-US" sz="2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2900" dirty="0">
                <a:solidFill>
                  <a:schemeClr val="tx1"/>
                </a:solidFill>
                <a:effectLst/>
                <a:latin typeface="Helvetica" panose="020B0604020202020204" pitchFamily="34" charset="0"/>
                <a:ea typeface="Times New Roman" panose="02020603050405020304" pitchFamily="18" charset="0"/>
              </a:rPr>
              <a:t>When you press a key—which corresponds to a number or symbol—the phone generates a tone that simultaneously combines the high-frequency signal from the column that key is in with the low-frequency signal of the row it’s in. This combination creates a unique signal pair which is then transmitted over telephone wires to the local phone exchange, where the two signals are decoded to determine which numbers you are dialing. So when you press the “5” key on your phone’s keypad, for example, a combined signal tone of 1336 Hz and 770 Hz is sent to the phone company, which then knows that you’ve just pressed “5.” Once they receive the full number that you dialed, they can automatically route your call to it. This is how the DTMF signaling works. </a:t>
            </a:r>
            <a:endParaRPr lang="en-US" sz="2900" dirty="0">
              <a:solidFill>
                <a:schemeClr val="tx1"/>
              </a:solidFill>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5F0671A-F7F8-495C-9576-632AE5E974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9150" y="1866900"/>
            <a:ext cx="2445587" cy="4156842"/>
          </a:xfrm>
          <a:prstGeom prst="rect">
            <a:avLst/>
          </a:prstGeom>
          <a:solidFill>
            <a:schemeClr val="tx1">
              <a:lumMod val="95000"/>
            </a:schemeClr>
          </a:solidFill>
          <a:ln>
            <a:noFill/>
          </a:ln>
        </p:spPr>
      </p:pic>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A6F5-4835-4E24-AFF8-919AEB2CD292}"/>
              </a:ext>
            </a:extLst>
          </p:cNvPr>
          <p:cNvSpPr>
            <a:spLocks noGrp="1"/>
          </p:cNvSpPr>
          <p:nvPr>
            <p:ph type="title"/>
          </p:nvPr>
        </p:nvSpPr>
        <p:spPr/>
        <p:txBody>
          <a:bodyPr>
            <a:normAutofit fontScale="90000"/>
          </a:bodyPr>
          <a:lstStyle/>
          <a:p>
            <a:r>
              <a:rPr lang="en-US" dirty="0"/>
              <a:t>Approaches Investigated to</a:t>
            </a:r>
            <a:br>
              <a:rPr lang="en-US" dirty="0"/>
            </a:br>
            <a:r>
              <a:rPr lang="en-US" dirty="0"/>
              <a:t>Decode DTMF Signals</a:t>
            </a:r>
            <a:endParaRPr lang="en-CA" dirty="0"/>
          </a:p>
        </p:txBody>
      </p:sp>
      <p:sp>
        <p:nvSpPr>
          <p:cNvPr id="3" name="Content Placeholder 2">
            <a:extLst>
              <a:ext uri="{FF2B5EF4-FFF2-40B4-BE49-F238E27FC236}">
                <a16:creationId xmlns:a16="http://schemas.microsoft.com/office/drawing/2014/main" id="{70EA44BB-D3E9-4E2A-A2D1-A4E1F80B296B}"/>
              </a:ext>
            </a:extLst>
          </p:cNvPr>
          <p:cNvSpPr>
            <a:spLocks noGrp="1"/>
          </p:cNvSpPr>
          <p:nvPr>
            <p:ph idx="1"/>
          </p:nvPr>
        </p:nvSpPr>
        <p:spPr/>
        <p:txBody>
          <a:bodyPr>
            <a:normAutofit/>
          </a:bodyPr>
          <a:lstStyle/>
          <a:p>
            <a:pPr marL="36900" indent="0">
              <a:buNone/>
            </a:pPr>
            <a:r>
              <a:rPr lang="en-US" dirty="0"/>
              <a:t>1. To identify the digit of the signal first plot the graph of the signal wave along the time. We calculate the time of the signal and then using f =1/T formula we determine the frequency of the signal. Finally, we match with the digit frequencies to find out the digit. This attempt did not work as calculating the time of the signal was impossible to do due to the random phase shift.</a:t>
            </a:r>
          </a:p>
          <a:p>
            <a:pPr marL="36900" indent="0">
              <a:buNone/>
            </a:pPr>
            <a:r>
              <a:rPr lang="en-US" dirty="0"/>
              <a:t>2. To write a function where if we input the signal as a parameter it will return the frequency of the signal by going through the data frame for which we can make a for loop. This attempt did not work as it was extremely inefficient and there were too many unknown variables.</a:t>
            </a:r>
            <a:endParaRPr lang="en-CA" dirty="0"/>
          </a:p>
        </p:txBody>
      </p:sp>
    </p:spTree>
    <p:extLst>
      <p:ext uri="{BB962C8B-B14F-4D97-AF65-F5344CB8AC3E}">
        <p14:creationId xmlns:p14="http://schemas.microsoft.com/office/powerpoint/2010/main" val="101771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3E4F-C066-4824-AE7F-126E2C296FE1}"/>
              </a:ext>
            </a:extLst>
          </p:cNvPr>
          <p:cNvSpPr>
            <a:spLocks noGrp="1"/>
          </p:cNvSpPr>
          <p:nvPr>
            <p:ph type="title"/>
          </p:nvPr>
        </p:nvSpPr>
        <p:spPr/>
        <p:txBody>
          <a:bodyPr>
            <a:normAutofit fontScale="90000"/>
          </a:bodyPr>
          <a:lstStyle/>
          <a:p>
            <a:r>
              <a:rPr lang="en-US" dirty="0"/>
              <a:t>Approaches Investigated to</a:t>
            </a:r>
            <a:br>
              <a:rPr lang="en-US" dirty="0"/>
            </a:br>
            <a:r>
              <a:rPr lang="en-US" dirty="0"/>
              <a:t>Decode DTMF Signals</a:t>
            </a:r>
            <a:endParaRPr lang="en-CA" dirty="0"/>
          </a:p>
        </p:txBody>
      </p:sp>
      <p:sp>
        <p:nvSpPr>
          <p:cNvPr id="3" name="Content Placeholder 2">
            <a:extLst>
              <a:ext uri="{FF2B5EF4-FFF2-40B4-BE49-F238E27FC236}">
                <a16:creationId xmlns:a16="http://schemas.microsoft.com/office/drawing/2014/main" id="{764D53B4-FC49-423C-9A0D-DFD1961E15E6}"/>
              </a:ext>
            </a:extLst>
          </p:cNvPr>
          <p:cNvSpPr>
            <a:spLocks noGrp="1"/>
          </p:cNvSpPr>
          <p:nvPr>
            <p:ph idx="1"/>
          </p:nvPr>
        </p:nvSpPr>
        <p:spPr/>
        <p:txBody>
          <a:bodyPr>
            <a:normAutofit/>
          </a:bodyPr>
          <a:lstStyle/>
          <a:p>
            <a:pPr marL="36900" indent="0">
              <a:buNone/>
            </a:pPr>
            <a:r>
              <a:rPr lang="en-US" dirty="0">
                <a:effectLst/>
                <a:ea typeface="Calibri" panose="020F0502020204030204" pitchFamily="34" charset="0"/>
                <a:cs typeface="Times New Roman" panose="02020603050405020304" pitchFamily="18" charset="0"/>
              </a:rPr>
              <a:t>3. From the given equation in part 2, we did a reverse calculation and made the subject the frequency. Then we would calculate the frequency of the signals by putting the values of phi, A and time(t) for the selected signal. This attempt did not work as the only way to work backwards with the equation was to consider the randomly selected phase shift, which introduces another unknown variable.</a:t>
            </a:r>
            <a:endParaRPr lang="en-CA" dirty="0">
              <a:effectLst/>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A87B07BC-6015-48D8-9222-1FBB276A2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208" y="4721485"/>
            <a:ext cx="4549583" cy="152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7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7E60-0BC8-4663-B228-FD49C0E26930}"/>
              </a:ext>
            </a:extLst>
          </p:cNvPr>
          <p:cNvSpPr>
            <a:spLocks noGrp="1"/>
          </p:cNvSpPr>
          <p:nvPr>
            <p:ph type="title"/>
          </p:nvPr>
        </p:nvSpPr>
        <p:spPr/>
        <p:txBody>
          <a:bodyPr>
            <a:normAutofit fontScale="90000"/>
          </a:bodyPr>
          <a:lstStyle/>
          <a:p>
            <a:r>
              <a:rPr lang="en-US" dirty="0"/>
              <a:t>Approaches Investigated to</a:t>
            </a:r>
            <a:br>
              <a:rPr lang="en-US" dirty="0"/>
            </a:br>
            <a:r>
              <a:rPr lang="en-US" dirty="0"/>
              <a:t>Decode DTMF Signals</a:t>
            </a:r>
            <a:endParaRPr lang="en-CA" dirty="0"/>
          </a:p>
        </p:txBody>
      </p:sp>
      <p:sp>
        <p:nvSpPr>
          <p:cNvPr id="3" name="Content Placeholder 2">
            <a:extLst>
              <a:ext uri="{FF2B5EF4-FFF2-40B4-BE49-F238E27FC236}">
                <a16:creationId xmlns:a16="http://schemas.microsoft.com/office/drawing/2014/main" id="{DCECC922-1F3D-49F9-896B-7DFA1414A606}"/>
              </a:ext>
            </a:extLst>
          </p:cNvPr>
          <p:cNvSpPr>
            <a:spLocks noGrp="1"/>
          </p:cNvSpPr>
          <p:nvPr>
            <p:ph idx="1"/>
          </p:nvPr>
        </p:nvSpPr>
        <p:spPr/>
        <p:txBody>
          <a:bodyPr>
            <a:normAutofit/>
          </a:bodyPr>
          <a:lstStyle/>
          <a:p>
            <a:pPr marL="36900" indent="0">
              <a:buNone/>
            </a:pPr>
            <a:r>
              <a:rPr lang="en-IN" dirty="0">
                <a:effectLst/>
                <a:ea typeface="Calibri" panose="020F0502020204030204" pitchFamily="34" charset="0"/>
                <a:cs typeface="Times New Roman" panose="02020603050405020304" pitchFamily="18" charset="0"/>
              </a:rPr>
              <a:t>4. The idea was to get the lowest points in the graphs of signals per 0.01 seconds and finding the difference between them, theoretically getting the time passed between a full period of the wave to do f = 1/T. However, it did not to work as it gave frequencies in the 200 range instead of the desires 1400+ range. This attempt did not work as the minimum values could vary greatly due to the random phase shift.</a:t>
            </a:r>
            <a:endParaRPr lang="en-CA"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78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B9BD-67CD-4E21-A80A-E2FCE04807BE}"/>
              </a:ext>
            </a:extLst>
          </p:cNvPr>
          <p:cNvSpPr>
            <a:spLocks noGrp="1"/>
          </p:cNvSpPr>
          <p:nvPr>
            <p:ph type="title"/>
          </p:nvPr>
        </p:nvSpPr>
        <p:spPr/>
        <p:txBody>
          <a:bodyPr>
            <a:normAutofit fontScale="90000"/>
          </a:bodyPr>
          <a:lstStyle/>
          <a:p>
            <a:r>
              <a:rPr lang="en-US" dirty="0"/>
              <a:t>Approaches Investigated to</a:t>
            </a:r>
            <a:br>
              <a:rPr lang="en-US" dirty="0"/>
            </a:br>
            <a:r>
              <a:rPr lang="en-US" dirty="0"/>
              <a:t>Decode DTMF Signals</a:t>
            </a:r>
            <a:endParaRPr lang="en-CA" dirty="0"/>
          </a:p>
        </p:txBody>
      </p:sp>
      <p:sp>
        <p:nvSpPr>
          <p:cNvPr id="3" name="Content Placeholder 2">
            <a:extLst>
              <a:ext uri="{FF2B5EF4-FFF2-40B4-BE49-F238E27FC236}">
                <a16:creationId xmlns:a16="http://schemas.microsoft.com/office/drawing/2014/main" id="{4EAF26F3-DF20-4C3C-9661-39E5C54B7355}"/>
              </a:ext>
            </a:extLst>
          </p:cNvPr>
          <p:cNvSpPr>
            <a:spLocks noGrp="1"/>
          </p:cNvSpPr>
          <p:nvPr>
            <p:ph idx="1"/>
          </p:nvPr>
        </p:nvSpPr>
        <p:spPr/>
        <p:txBody>
          <a:bodyPr/>
          <a:lstStyle/>
          <a:p>
            <a:pPr marL="36900" indent="0">
              <a:buNone/>
            </a:pPr>
            <a:r>
              <a:rPr lang="en-US" dirty="0"/>
              <a:t>5. To make use of the Fourier transform series. I had read about the Fourier transform series in my high school. The Fourier transform gives us insight into what frequencies make up a signal. I had learnt that we can use this technique to change the representation of a complex sinusoidal curve from its time domain to its frequency domain. The plan was to see if we can apply the Fourier transform formulae to the signals. This approach did work.</a:t>
            </a:r>
            <a:endParaRPr lang="en-CA" dirty="0"/>
          </a:p>
        </p:txBody>
      </p:sp>
    </p:spTree>
    <p:extLst>
      <p:ext uri="{BB962C8B-B14F-4D97-AF65-F5344CB8AC3E}">
        <p14:creationId xmlns:p14="http://schemas.microsoft.com/office/powerpoint/2010/main" val="408652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361E-F5B8-4676-999B-A8F74311EF21}"/>
              </a:ext>
            </a:extLst>
          </p:cNvPr>
          <p:cNvSpPr>
            <a:spLocks noGrp="1"/>
          </p:cNvSpPr>
          <p:nvPr>
            <p:ph type="title"/>
          </p:nvPr>
        </p:nvSpPr>
        <p:spPr/>
        <p:txBody>
          <a:bodyPr/>
          <a:lstStyle/>
          <a:p>
            <a:r>
              <a:rPr lang="en-US" dirty="0"/>
              <a:t>Relevance of Course Topics</a:t>
            </a:r>
            <a:endParaRPr lang="en-CA" dirty="0"/>
          </a:p>
        </p:txBody>
      </p:sp>
      <p:sp>
        <p:nvSpPr>
          <p:cNvPr id="3" name="Content Placeholder 2">
            <a:extLst>
              <a:ext uri="{FF2B5EF4-FFF2-40B4-BE49-F238E27FC236}">
                <a16:creationId xmlns:a16="http://schemas.microsoft.com/office/drawing/2014/main" id="{D37CFDC6-F098-42DA-B51A-05E47788DAFF}"/>
              </a:ext>
            </a:extLst>
          </p:cNvPr>
          <p:cNvSpPr>
            <a:spLocks noGrp="1"/>
          </p:cNvSpPr>
          <p:nvPr>
            <p:ph idx="1"/>
          </p:nvPr>
        </p:nvSpPr>
        <p:spPr/>
        <p:txBody>
          <a:bodyPr>
            <a:normAutofit/>
          </a:bodyPr>
          <a:lstStyle/>
          <a:p>
            <a:r>
              <a:rPr lang="en-US" dirty="0"/>
              <a:t>Pandas: Creating data frames to save and manipulate data</a:t>
            </a:r>
          </a:p>
          <a:p>
            <a:r>
              <a:rPr lang="en-US" dirty="0"/>
              <a:t>NumPy library: Aids solving mathematical and complex tasks</a:t>
            </a:r>
          </a:p>
          <a:p>
            <a:r>
              <a:rPr lang="en-US" dirty="0"/>
              <a:t>Indexing: Picking specific values from the data frames</a:t>
            </a:r>
          </a:p>
          <a:p>
            <a:r>
              <a:rPr lang="en-US" dirty="0"/>
              <a:t>Exporting and importing files</a:t>
            </a:r>
          </a:p>
          <a:p>
            <a:r>
              <a:rPr lang="en-US" dirty="0"/>
              <a:t>Loops: Aids functions in the creation of repeatable work</a:t>
            </a:r>
          </a:p>
          <a:p>
            <a:r>
              <a:rPr lang="en-US" dirty="0"/>
              <a:t>Matplotlib graphing: Visualizing our data</a:t>
            </a:r>
          </a:p>
          <a:p>
            <a:r>
              <a:rPr lang="en-US" dirty="0"/>
              <a:t>Functions: Making our workload repeatable</a:t>
            </a:r>
          </a:p>
        </p:txBody>
      </p:sp>
    </p:spTree>
    <p:extLst>
      <p:ext uri="{BB962C8B-B14F-4D97-AF65-F5344CB8AC3E}">
        <p14:creationId xmlns:p14="http://schemas.microsoft.com/office/powerpoint/2010/main" val="293709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4347-06C3-4CC7-A41E-A176DDBD427E}"/>
              </a:ext>
            </a:extLst>
          </p:cNvPr>
          <p:cNvSpPr>
            <a:spLocks noGrp="1"/>
          </p:cNvSpPr>
          <p:nvPr>
            <p:ph type="title"/>
          </p:nvPr>
        </p:nvSpPr>
        <p:spPr/>
        <p:txBody>
          <a:bodyPr/>
          <a:lstStyle/>
          <a:p>
            <a:r>
              <a:rPr lang="en-US" dirty="0"/>
              <a:t>Project Management</a:t>
            </a:r>
            <a:endParaRPr lang="en-CA" dirty="0"/>
          </a:p>
        </p:txBody>
      </p:sp>
      <p:sp>
        <p:nvSpPr>
          <p:cNvPr id="3" name="Content Placeholder 2">
            <a:extLst>
              <a:ext uri="{FF2B5EF4-FFF2-40B4-BE49-F238E27FC236}">
                <a16:creationId xmlns:a16="http://schemas.microsoft.com/office/drawing/2014/main" id="{F4B80D7B-9574-4FA6-B0AD-998E6D680655}"/>
              </a:ext>
            </a:extLst>
          </p:cNvPr>
          <p:cNvSpPr>
            <a:spLocks noGrp="1"/>
          </p:cNvSpPr>
          <p:nvPr>
            <p:ph idx="1"/>
          </p:nvPr>
        </p:nvSpPr>
        <p:spPr/>
        <p:txBody>
          <a:bodyPr>
            <a:normAutofit fontScale="92500" lnSpcReduction="20000"/>
          </a:bodyPr>
          <a:lstStyle/>
          <a:p>
            <a:r>
              <a:rPr lang="en-US" dirty="0"/>
              <a:t>Team roles:</a:t>
            </a:r>
          </a:p>
          <a:p>
            <a:pPr lvl="1"/>
            <a:r>
              <a:rPr lang="en-US" dirty="0"/>
              <a:t>Team Leader: Dhruv </a:t>
            </a:r>
            <a:r>
              <a:rPr lang="en-US" dirty="0" err="1"/>
              <a:t>Maniar</a:t>
            </a:r>
            <a:endParaRPr lang="en-US" dirty="0"/>
          </a:p>
          <a:p>
            <a:pPr lvl="1"/>
            <a:r>
              <a:rPr lang="en-US" dirty="0"/>
              <a:t>Quality Assurance: </a:t>
            </a:r>
            <a:r>
              <a:rPr lang="en-US" dirty="0" err="1"/>
              <a:t>Nafiz</a:t>
            </a:r>
            <a:r>
              <a:rPr lang="en-US" dirty="0"/>
              <a:t> Imtiaz, Luca Scutari</a:t>
            </a:r>
          </a:p>
          <a:p>
            <a:r>
              <a:rPr lang="en-US" dirty="0"/>
              <a:t>Due to projects from our other classes, we began working later than other groups, but we had a plan to make up for it as we had mostly the entire thanksgiving break free to work on the project.</a:t>
            </a:r>
          </a:p>
          <a:p>
            <a:r>
              <a:rPr lang="en-US" dirty="0"/>
              <a:t>Originally, we wanted to have all the programming portions of the project done by the Friday before the deadline (December 4th) to have the weekend to calmly create the video. However, our problems with part 2 and 3 caused us to have to delay this until the very last day of the deadline.</a:t>
            </a:r>
          </a:p>
          <a:p>
            <a:endParaRPr lang="en-CA" dirty="0"/>
          </a:p>
        </p:txBody>
      </p:sp>
    </p:spTree>
    <p:extLst>
      <p:ext uri="{BB962C8B-B14F-4D97-AF65-F5344CB8AC3E}">
        <p14:creationId xmlns:p14="http://schemas.microsoft.com/office/powerpoint/2010/main" val="44028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FC48-D368-4D2A-94D1-10B0AD5BEE91}"/>
              </a:ext>
            </a:extLst>
          </p:cNvPr>
          <p:cNvSpPr>
            <a:spLocks noGrp="1"/>
          </p:cNvSpPr>
          <p:nvPr>
            <p:ph type="title"/>
          </p:nvPr>
        </p:nvSpPr>
        <p:spPr/>
        <p:txBody>
          <a:bodyPr/>
          <a:lstStyle/>
          <a:p>
            <a:r>
              <a:rPr lang="en-US" dirty="0"/>
              <a:t>Struggles</a:t>
            </a:r>
            <a:endParaRPr lang="en-CA" dirty="0"/>
          </a:p>
        </p:txBody>
      </p:sp>
      <p:sp>
        <p:nvSpPr>
          <p:cNvPr id="3" name="Content Placeholder 2">
            <a:extLst>
              <a:ext uri="{FF2B5EF4-FFF2-40B4-BE49-F238E27FC236}">
                <a16:creationId xmlns:a16="http://schemas.microsoft.com/office/drawing/2014/main" id="{A445B4EF-9F33-42EF-8F2B-D60CAFEFD4C7}"/>
              </a:ext>
            </a:extLst>
          </p:cNvPr>
          <p:cNvSpPr>
            <a:spLocks noGrp="1"/>
          </p:cNvSpPr>
          <p:nvPr>
            <p:ph idx="1"/>
          </p:nvPr>
        </p:nvSpPr>
        <p:spPr>
          <a:xfrm>
            <a:off x="913795" y="2076450"/>
            <a:ext cx="10353762" cy="4324350"/>
          </a:xfrm>
        </p:spPr>
        <p:txBody>
          <a:bodyPr>
            <a:normAutofit fontScale="77500" lnSpcReduction="20000"/>
          </a:bodyPr>
          <a:lstStyle/>
          <a:p>
            <a:r>
              <a:rPr lang="en-US" dirty="0"/>
              <a:t>Part 1:</a:t>
            </a:r>
          </a:p>
          <a:p>
            <a:pPr lvl="1"/>
            <a:r>
              <a:rPr lang="en-US" dirty="0"/>
              <a:t>Luca had issues with downloading the audio file</a:t>
            </a:r>
          </a:p>
          <a:p>
            <a:pPr lvl="1"/>
            <a:r>
              <a:rPr lang="en-US" dirty="0"/>
              <a:t>Due to other projects and class work, some of us could not work on this part at points</a:t>
            </a:r>
          </a:p>
          <a:p>
            <a:r>
              <a:rPr lang="en-US" dirty="0"/>
              <a:t>Part 2:</a:t>
            </a:r>
          </a:p>
          <a:p>
            <a:pPr lvl="1"/>
            <a:r>
              <a:rPr lang="en-US" dirty="0"/>
              <a:t>Attempting to save the signals to a CSV file</a:t>
            </a:r>
          </a:p>
          <a:p>
            <a:r>
              <a:rPr lang="en-US" dirty="0"/>
              <a:t>Part 3:</a:t>
            </a:r>
          </a:p>
          <a:p>
            <a:r>
              <a:rPr lang="en-US" dirty="0"/>
              <a:t>Most challenging part</a:t>
            </a:r>
          </a:p>
          <a:p>
            <a:pPr lvl="1"/>
            <a:r>
              <a:rPr lang="en-US" dirty="0"/>
              <a:t>Decoding the signal</a:t>
            </a:r>
          </a:p>
          <a:p>
            <a:pPr lvl="1"/>
            <a:r>
              <a:rPr lang="en-US" dirty="0"/>
              <a:t>Reorganizing the 8000 columns</a:t>
            </a:r>
          </a:p>
          <a:p>
            <a:pPr lvl="1"/>
            <a:r>
              <a:rPr lang="en-US" dirty="0"/>
              <a:t>Not knowing if we could change the array in task 5</a:t>
            </a:r>
          </a:p>
          <a:p>
            <a:r>
              <a:rPr lang="en-US" dirty="0"/>
              <a:t>Part 4:</a:t>
            </a:r>
          </a:p>
          <a:p>
            <a:pPr lvl="1"/>
            <a:r>
              <a:rPr lang="en-US" dirty="0"/>
              <a:t>Separating the individual signals in the 7 second audios</a:t>
            </a:r>
          </a:p>
          <a:p>
            <a:endParaRPr lang="en-CA" dirty="0"/>
          </a:p>
        </p:txBody>
      </p:sp>
    </p:spTree>
    <p:extLst>
      <p:ext uri="{BB962C8B-B14F-4D97-AF65-F5344CB8AC3E}">
        <p14:creationId xmlns:p14="http://schemas.microsoft.com/office/powerpoint/2010/main" val="367202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{E0F581B5-04F4-4410-B9FD-84F618ECABC4}tf11665031_win32</Template>
  <TotalTime>62</TotalTime>
  <Words>974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Calibri</vt:lpstr>
      <vt:lpstr>Helvetica</vt:lpstr>
      <vt:lpstr>Times New Roman</vt:lpstr>
      <vt:lpstr>Wingdings 2</vt:lpstr>
      <vt:lpstr>SlateVTI</vt:lpstr>
      <vt:lpstr>Project Documentation - Group 6</vt:lpstr>
      <vt:lpstr>The DTMF Signaling Format</vt:lpstr>
      <vt:lpstr>Approaches Investigated to Decode DTMF Signals</vt:lpstr>
      <vt:lpstr>Approaches Investigated to Decode DTMF Signals</vt:lpstr>
      <vt:lpstr>Approaches Investigated to Decode DTMF Signals</vt:lpstr>
      <vt:lpstr>Approaches Investigated to Decode DTMF Signals</vt:lpstr>
      <vt:lpstr>Relevance of Course Topics</vt:lpstr>
      <vt:lpstr>Project Management</vt:lpstr>
      <vt:lpstr>Struggles</vt:lpstr>
      <vt:lpstr>Highlights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Documentation - Group 6</dc:title>
  <dc:creator>Scutari, Luca</dc:creator>
  <cp:lastModifiedBy>Imtiaz, Nafiz</cp:lastModifiedBy>
  <cp:revision>7</cp:revision>
  <dcterms:created xsi:type="dcterms:W3CDTF">2020-12-06T03:09:23Z</dcterms:created>
  <dcterms:modified xsi:type="dcterms:W3CDTF">2020-12-06T16:16:14Z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