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5LlWXRuu0gsIwaSwfBvVPsWU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9c785568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a9c785568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9c785568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a9c7855684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9c7855684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2a9c7855684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9c7855684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a9c7855684_2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9c7855684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2a9c7855684_2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c7855684_2_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a9c7855684_2_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a9c7855684_2_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c7855684_2_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a9c7855684_2_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2a9c7855684_2_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a9c7855684_2_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2a9c7855684_2_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c7855684_2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a9c7855684_2_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2a9c7855684_2_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a9c7855684_2_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2a9c7855684_2_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c7855684_2_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a9c7855684_2_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2a9c7855684_2_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a9c7855684_2_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a9c7855684_2_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9c7855684_2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a9c7855684_2_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2a9c7855684_2_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2a9c7855684_2_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a9c7855684_2_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a9c7855684_2_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9c7855684_2_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a9c7855684_2_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2a9c7855684_2_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2a9c7855684_2_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2a9c7855684_2_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2a9c7855684_2_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a9c7855684_2_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a9c7855684_2_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9c7855684_2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a9c7855684_2_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a9c7855684_2_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a9c7855684_2_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9c7855684_2_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a9c7855684_2_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a9c7855684_2_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2a9c7855684_2_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a9c7855684_2_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a9c7855684_2_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c7855684_2_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a9c7855684_2_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a9c7855684_2_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2a9c7855684_2_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a9c7855684_2_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a9c7855684_2_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c7855684_2_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a9c7855684_2_6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a9c7855684_2_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a9c7855684_2_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a9c7855684_2_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9c7855684_2_6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a9c7855684_2_6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a9c7855684_2_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a9c7855684_2_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a9c7855684_2_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c7855684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2a9c7855684_2_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a9c7855684_2_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a9c7855684_2_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a9c7855684_2_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16143612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0" name="Google Shape;160;p1"/>
          <p:cNvGrpSpPr/>
          <p:nvPr/>
        </p:nvGrpSpPr>
        <p:grpSpPr>
          <a:xfrm>
            <a:off x="-514350" y="-578780"/>
            <a:ext cx="3086100" cy="11372230"/>
            <a:chOff x="0" y="-19050"/>
            <a:chExt cx="812800" cy="2995155"/>
          </a:xfrm>
        </p:grpSpPr>
        <p:sp>
          <p:nvSpPr>
            <p:cNvPr id="161" name="Google Shape;161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62" name="Google Shape;162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"/>
          <p:cNvGrpSpPr/>
          <p:nvPr/>
        </p:nvGrpSpPr>
        <p:grpSpPr>
          <a:xfrm>
            <a:off x="15055900" y="7315200"/>
            <a:ext cx="3086120" cy="4047306"/>
            <a:chOff x="0" y="0"/>
            <a:chExt cx="812800" cy="2976179"/>
          </a:xfrm>
        </p:grpSpPr>
        <p:sp>
          <p:nvSpPr>
            <p:cNvPr id="164" name="Google Shape;164;p1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65" name="Google Shape;165;p1"/>
            <p:cNvSpPr txBox="1"/>
            <p:nvPr/>
          </p:nvSpPr>
          <p:spPr>
            <a:xfrm>
              <a:off x="0" y="2035679"/>
              <a:ext cx="812700" cy="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167" name="Google Shape;167;p1"/>
            <p:cNvSpPr/>
            <p:nvPr/>
          </p:nvSpPr>
          <p:spPr>
            <a:xfrm>
              <a:off x="0" y="0"/>
              <a:ext cx="26312" cy="672855"/>
            </a:xfrm>
            <a:custGeom>
              <a:rect b="b" l="l" r="r" t="t"/>
              <a:pathLst>
                <a:path extrusionOk="0"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8" name="Google Shape;168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"/>
          <p:cNvGrpSpPr/>
          <p:nvPr/>
        </p:nvGrpSpPr>
        <p:grpSpPr>
          <a:xfrm>
            <a:off x="3095537" y="2770555"/>
            <a:ext cx="8468681" cy="649298"/>
            <a:chOff x="0" y="-19050"/>
            <a:chExt cx="2021355" cy="154978"/>
          </a:xfrm>
        </p:grpSpPr>
        <p:sp>
          <p:nvSpPr>
            <p:cNvPr id="170" name="Google Shape;170;p1"/>
            <p:cNvSpPr/>
            <p:nvPr/>
          </p:nvSpPr>
          <p:spPr>
            <a:xfrm>
              <a:off x="0" y="0"/>
              <a:ext cx="2021355" cy="135928"/>
            </a:xfrm>
            <a:custGeom>
              <a:rect b="b" l="l" r="r" t="t"/>
              <a:pathLst>
                <a:path extrusionOk="0" h="135928" w="2021355">
                  <a:moveTo>
                    <a:pt x="16455" y="0"/>
                  </a:moveTo>
                  <a:lnTo>
                    <a:pt x="2004900" y="0"/>
                  </a:lnTo>
                  <a:cubicBezTo>
                    <a:pt x="2009264" y="0"/>
                    <a:pt x="2013450" y="1734"/>
                    <a:pt x="2016536" y="4820"/>
                  </a:cubicBezTo>
                  <a:cubicBezTo>
                    <a:pt x="2019622" y="7906"/>
                    <a:pt x="2021355" y="12091"/>
                    <a:pt x="2021355" y="16455"/>
                  </a:cubicBezTo>
                  <a:lnTo>
                    <a:pt x="2021355" y="119473"/>
                  </a:lnTo>
                  <a:cubicBezTo>
                    <a:pt x="2021355" y="128561"/>
                    <a:pt x="2013988" y="135928"/>
                    <a:pt x="2004900" y="135928"/>
                  </a:cubicBezTo>
                  <a:lnTo>
                    <a:pt x="16455" y="135928"/>
                  </a:lnTo>
                  <a:cubicBezTo>
                    <a:pt x="7367" y="135928"/>
                    <a:pt x="0" y="128561"/>
                    <a:pt x="0" y="119473"/>
                  </a:cubicBezTo>
                  <a:lnTo>
                    <a:pt x="0" y="16455"/>
                  </a:lnTo>
                  <a:cubicBezTo>
                    <a:pt x="0" y="7367"/>
                    <a:pt x="7367" y="0"/>
                    <a:pt x="16455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"/>
            <p:cNvSpPr txBox="1"/>
            <p:nvPr/>
          </p:nvSpPr>
          <p:spPr>
            <a:xfrm>
              <a:off x="0" y="-19050"/>
              <a:ext cx="2021355" cy="154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1"/>
          <p:cNvSpPr txBox="1"/>
          <p:nvPr/>
        </p:nvSpPr>
        <p:spPr>
          <a:xfrm>
            <a:off x="3095537" y="3835347"/>
            <a:ext cx="11436623" cy="2776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62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 IN NLP MODELS FOR FINANCIAL SENTIMENT ANALYSIS</a:t>
            </a:r>
            <a:endParaRPr/>
          </a:p>
        </p:txBody>
      </p:sp>
      <p:sp>
        <p:nvSpPr>
          <p:cNvPr id="173" name="Google Shape;173;p1"/>
          <p:cNvSpPr/>
          <p:nvPr/>
        </p:nvSpPr>
        <p:spPr>
          <a:xfrm>
            <a:off x="-2777871" y="-207071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1"/>
          <p:cNvSpPr/>
          <p:nvPr/>
        </p:nvSpPr>
        <p:spPr>
          <a:xfrm>
            <a:off x="17259300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5" name="Google Shape;175;p1"/>
          <p:cNvGrpSpPr/>
          <p:nvPr/>
        </p:nvGrpSpPr>
        <p:grpSpPr>
          <a:xfrm>
            <a:off x="6820882" y="7097059"/>
            <a:ext cx="9486672" cy="127440"/>
            <a:chOff x="0" y="-19050"/>
            <a:chExt cx="2264335" cy="30417"/>
          </a:xfrm>
        </p:grpSpPr>
        <p:sp>
          <p:nvSpPr>
            <p:cNvPr id="176" name="Google Shape;176;p1"/>
            <p:cNvSpPr/>
            <p:nvPr/>
          </p:nvSpPr>
          <p:spPr>
            <a:xfrm>
              <a:off x="0" y="0"/>
              <a:ext cx="2264335" cy="11367"/>
            </a:xfrm>
            <a:custGeom>
              <a:rect b="b" l="l" r="r" t="t"/>
              <a:pathLst>
                <a:path extrusionOk="0" h="11367" w="2264335">
                  <a:moveTo>
                    <a:pt x="5684" y="0"/>
                  </a:moveTo>
                  <a:lnTo>
                    <a:pt x="2258652" y="0"/>
                  </a:lnTo>
                  <a:cubicBezTo>
                    <a:pt x="2260159" y="0"/>
                    <a:pt x="2261605" y="599"/>
                    <a:pt x="2262671" y="1665"/>
                  </a:cubicBezTo>
                  <a:cubicBezTo>
                    <a:pt x="2263737" y="2731"/>
                    <a:pt x="2264335" y="4176"/>
                    <a:pt x="2264335" y="5684"/>
                  </a:cubicBezTo>
                  <a:lnTo>
                    <a:pt x="2264335" y="5684"/>
                  </a:lnTo>
                  <a:cubicBezTo>
                    <a:pt x="2264335" y="8823"/>
                    <a:pt x="2261791" y="11367"/>
                    <a:pt x="2258652" y="11367"/>
                  </a:cubicBezTo>
                  <a:lnTo>
                    <a:pt x="5684" y="11367"/>
                  </a:lnTo>
                  <a:cubicBezTo>
                    <a:pt x="4176" y="11367"/>
                    <a:pt x="2731" y="10769"/>
                    <a:pt x="1665" y="9703"/>
                  </a:cubicBezTo>
                  <a:cubicBezTo>
                    <a:pt x="599" y="8637"/>
                    <a:pt x="0" y="7191"/>
                    <a:pt x="0" y="5684"/>
                  </a:cubicBezTo>
                  <a:lnTo>
                    <a:pt x="0" y="5684"/>
                  </a:lnTo>
                  <a:cubicBezTo>
                    <a:pt x="0" y="4176"/>
                    <a:pt x="599" y="2731"/>
                    <a:pt x="1665" y="1665"/>
                  </a:cubicBezTo>
                  <a:cubicBezTo>
                    <a:pt x="2731" y="599"/>
                    <a:pt x="4176" y="0"/>
                    <a:pt x="5684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"/>
            <p:cNvSpPr txBox="1"/>
            <p:nvPr/>
          </p:nvSpPr>
          <p:spPr>
            <a:xfrm>
              <a:off x="0" y="-19050"/>
              <a:ext cx="2264335" cy="3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"/>
          <p:cNvSpPr txBox="1"/>
          <p:nvPr/>
        </p:nvSpPr>
        <p:spPr>
          <a:xfrm>
            <a:off x="6269625" y="7694250"/>
            <a:ext cx="87660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Md Moin Nadim Srabon (20101140)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Md Nafiz Mahfuz (20301365)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5739"/>
                </a:solidFill>
                <a:highlight>
                  <a:srgbClr val="FFFFFF"/>
                </a:highlight>
              </a:rPr>
              <a:t>Mariea Anjuman Shrestha(20101064)</a:t>
            </a:r>
            <a:endParaRPr sz="3600">
              <a:solidFill>
                <a:srgbClr val="1C5739"/>
              </a:solidFill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1" name="Google Shape;391;p5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392" name="Google Shape;392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5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5" name="Google Shape;395;p5"/>
          <p:cNvGrpSpPr/>
          <p:nvPr/>
        </p:nvGrpSpPr>
        <p:grpSpPr>
          <a:xfrm rot="-1582145">
            <a:off x="-3425239" y="1225508"/>
            <a:ext cx="7261161" cy="7261161"/>
            <a:chOff x="0" y="0"/>
            <a:chExt cx="812800" cy="812800"/>
          </a:xfrm>
        </p:grpSpPr>
        <p:sp>
          <p:nvSpPr>
            <p:cNvPr id="396" name="Google Shape;39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5"/>
          <p:cNvSpPr/>
          <p:nvPr/>
        </p:nvSpPr>
        <p:spPr>
          <a:xfrm rot="10800000">
            <a:off x="5607698" y="556277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"/>
          <p:cNvSpPr/>
          <p:nvPr/>
        </p:nvSpPr>
        <p:spPr>
          <a:xfrm rot="10800000">
            <a:off x="5554633" y="1007068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"/>
          <p:cNvSpPr txBox="1"/>
          <p:nvPr/>
        </p:nvSpPr>
        <p:spPr>
          <a:xfrm>
            <a:off x="205341" y="4141566"/>
            <a:ext cx="3274877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401" name="Google Shape;401;p5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 txBox="1"/>
          <p:nvPr/>
        </p:nvSpPr>
        <p:spPr>
          <a:xfrm>
            <a:off x="5960077" y="923925"/>
            <a:ext cx="165522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BERT:</a:t>
            </a:r>
            <a:endParaRPr/>
          </a:p>
        </p:txBody>
      </p:sp>
      <p:sp>
        <p:nvSpPr>
          <p:cNvPr id="403" name="Google Shape;403;p5"/>
          <p:cNvSpPr txBox="1"/>
          <p:nvPr/>
        </p:nvSpPr>
        <p:spPr>
          <a:xfrm>
            <a:off x="5894053" y="1590194"/>
            <a:ext cx="3815658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83.49%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Precision: 86.66%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Recall: 83.49%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F1 Score: 83.58%</a:t>
            </a:r>
            <a:endParaRPr/>
          </a:p>
        </p:txBody>
      </p:sp>
      <p:sp>
        <p:nvSpPr>
          <p:cNvPr id="404" name="Google Shape;404;p5"/>
          <p:cNvSpPr/>
          <p:nvPr/>
        </p:nvSpPr>
        <p:spPr>
          <a:xfrm>
            <a:off x="5568238" y="3238705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Unmasking Model Performances</a:t>
            </a:r>
            <a:endParaRPr/>
          </a:p>
        </p:txBody>
      </p:sp>
      <p:sp>
        <p:nvSpPr>
          <p:cNvPr id="406" name="Google Shape;406;p5"/>
          <p:cNvSpPr txBox="1"/>
          <p:nvPr/>
        </p:nvSpPr>
        <p:spPr>
          <a:xfrm>
            <a:off x="5960077" y="3312314"/>
            <a:ext cx="270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FINBERT: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5894053" y="3908204"/>
            <a:ext cx="3766631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99.08%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Precision: 99.09%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Recall: 99.08%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F1 Score: 99.08%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6036277" y="5580120"/>
            <a:ext cx="215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XLNET:</a:t>
            </a:r>
            <a:endParaRPr/>
          </a:p>
        </p:txBody>
      </p:sp>
      <p:sp>
        <p:nvSpPr>
          <p:cNvPr id="409" name="Google Shape;409;p5"/>
          <p:cNvSpPr txBox="1"/>
          <p:nvPr/>
        </p:nvSpPr>
        <p:spPr>
          <a:xfrm>
            <a:off x="5894053" y="6145905"/>
            <a:ext cx="3600597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Accuracy: 50%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Precision: 48%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Recall: 50%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F1 Score: 40%</a:t>
            </a:r>
            <a:endParaRPr/>
          </a:p>
        </p:txBody>
      </p:sp>
      <p:sp>
        <p:nvSpPr>
          <p:cNvPr id="410" name="Google Shape;410;p5"/>
          <p:cNvSpPr/>
          <p:nvPr/>
        </p:nvSpPr>
        <p:spPr>
          <a:xfrm>
            <a:off x="5568238" y="7994441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"/>
          <p:cNvSpPr txBox="1"/>
          <p:nvPr/>
        </p:nvSpPr>
        <p:spPr>
          <a:xfrm>
            <a:off x="5947118" y="7915650"/>
            <a:ext cx="611285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Comparative Analysis: </a:t>
            </a:r>
            <a:endParaRPr/>
          </a:p>
        </p:txBody>
      </p:sp>
      <p:sp>
        <p:nvSpPr>
          <p:cNvPr id="412" name="Google Shape;412;p5"/>
          <p:cNvSpPr txBox="1"/>
          <p:nvPr/>
        </p:nvSpPr>
        <p:spPr>
          <a:xfrm>
            <a:off x="5894053" y="8831580"/>
            <a:ext cx="10780109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     Visual representation of accuracy rates.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18" name="Google Shape;418;p6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419" name="Google Shape;419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p6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2" name="Google Shape;422;p6"/>
          <p:cNvGrpSpPr/>
          <p:nvPr/>
        </p:nvGrpSpPr>
        <p:grpSpPr>
          <a:xfrm rot="-1582145">
            <a:off x="-2659030" y="1297376"/>
            <a:ext cx="7261161" cy="7261161"/>
            <a:chOff x="0" y="0"/>
            <a:chExt cx="812800" cy="812800"/>
          </a:xfrm>
        </p:grpSpPr>
        <p:sp>
          <p:nvSpPr>
            <p:cNvPr id="423" name="Google Shape;423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6"/>
          <p:cNvSpPr/>
          <p:nvPr/>
        </p:nvSpPr>
        <p:spPr>
          <a:xfrm rot="10800000">
            <a:off x="5554633" y="7121137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"/>
          <p:cNvSpPr/>
          <p:nvPr/>
        </p:nvSpPr>
        <p:spPr>
          <a:xfrm rot="10800000">
            <a:off x="5554633" y="1683921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"/>
          <p:cNvSpPr txBox="1"/>
          <p:nvPr/>
        </p:nvSpPr>
        <p:spPr>
          <a:xfrm>
            <a:off x="0" y="4256966"/>
            <a:ext cx="4614391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428" name="Google Shape;428;p6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"/>
          <p:cNvSpPr txBox="1"/>
          <p:nvPr/>
        </p:nvSpPr>
        <p:spPr>
          <a:xfrm>
            <a:off x="5947118" y="1598391"/>
            <a:ext cx="5664681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Summary of Findings:</a:t>
            </a:r>
            <a:endParaRPr/>
          </a:p>
        </p:txBody>
      </p:sp>
      <p:sp>
        <p:nvSpPr>
          <p:cNvPr id="430" name="Google Shape;430;p6"/>
          <p:cNvSpPr txBox="1"/>
          <p:nvPr/>
        </p:nvSpPr>
        <p:spPr>
          <a:xfrm>
            <a:off x="5996145" y="2516601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All models demonstrated good accuracy in financial sentiment analysis.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Identified challenges, including potential bias in training data, interpretability issues, and computational complexities.</a:t>
            </a:r>
            <a:endParaRPr/>
          </a:p>
        </p:txBody>
      </p:sp>
      <p:sp>
        <p:nvSpPr>
          <p:cNvPr id="431" name="Google Shape;431;p6"/>
          <p:cNvSpPr/>
          <p:nvPr/>
        </p:nvSpPr>
        <p:spPr>
          <a:xfrm>
            <a:off x="5568238" y="4527397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Illuminating Insights</a:t>
            </a:r>
            <a:endParaRPr/>
          </a:p>
        </p:txBody>
      </p:sp>
      <p:sp>
        <p:nvSpPr>
          <p:cNvPr id="433" name="Google Shape;433;p6"/>
          <p:cNvSpPr txBox="1"/>
          <p:nvPr/>
        </p:nvSpPr>
        <p:spPr>
          <a:xfrm>
            <a:off x="5943080" y="4448606"/>
            <a:ext cx="6843407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Significance of the Study:</a:t>
            </a:r>
            <a:endParaRPr/>
          </a:p>
        </p:txBody>
      </p:sp>
      <p:sp>
        <p:nvSpPr>
          <p:cNvPr id="434" name="Google Shape;434;p6"/>
          <p:cNvSpPr txBox="1"/>
          <p:nvPr/>
        </p:nvSpPr>
        <p:spPr>
          <a:xfrm>
            <a:off x="5943080" y="547397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Helps practitioners choose models based on specific needs.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Stresses the importance of continuous efforts to eliminate bias for fair and reliable predictions.</a:t>
            </a:r>
            <a:endParaRPr/>
          </a:p>
        </p:txBody>
      </p:sp>
      <p:sp>
        <p:nvSpPr>
          <p:cNvPr id="435" name="Google Shape;435;p6"/>
          <p:cNvSpPr txBox="1"/>
          <p:nvPr/>
        </p:nvSpPr>
        <p:spPr>
          <a:xfrm>
            <a:off x="5943080" y="7060747"/>
            <a:ext cx="544311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Future Work: </a:t>
            </a:r>
            <a:endParaRPr/>
          </a:p>
        </p:txBody>
      </p:sp>
      <p:sp>
        <p:nvSpPr>
          <p:cNvPr id="436" name="Google Shape;436;p6"/>
          <p:cNvSpPr txBox="1"/>
          <p:nvPr/>
        </p:nvSpPr>
        <p:spPr>
          <a:xfrm>
            <a:off x="5894053" y="7966806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refining bias mitigation strategies.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Focus on improving the interpretability of complex NLP models.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442" name="Google Shape;442;p7"/>
          <p:cNvSpPr txBox="1"/>
          <p:nvPr/>
        </p:nvSpPr>
        <p:spPr>
          <a:xfrm>
            <a:off x="7026737" y="4131493"/>
            <a:ext cx="5435861" cy="210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174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grpSp>
        <p:nvGrpSpPr>
          <p:cNvPr id="443" name="Google Shape;443;p7"/>
          <p:cNvGrpSpPr/>
          <p:nvPr/>
        </p:nvGrpSpPr>
        <p:grpSpPr>
          <a:xfrm rot="826432">
            <a:off x="-18344493" y="-3638449"/>
            <a:ext cx="21026341" cy="12904251"/>
            <a:chOff x="0" y="-19050"/>
            <a:chExt cx="5537802" cy="3398651"/>
          </a:xfrm>
        </p:grpSpPr>
        <p:sp>
          <p:nvSpPr>
            <p:cNvPr id="444" name="Google Shape;444;p7"/>
            <p:cNvSpPr/>
            <p:nvPr/>
          </p:nvSpPr>
          <p:spPr>
            <a:xfrm>
              <a:off x="0" y="0"/>
              <a:ext cx="5537802" cy="3379601"/>
            </a:xfrm>
            <a:custGeom>
              <a:rect b="b" l="l" r="r" t="t"/>
              <a:pathLst>
                <a:path extrusionOk="0"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445" name="Google Shape;445;p7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7"/>
          <p:cNvGrpSpPr/>
          <p:nvPr/>
        </p:nvGrpSpPr>
        <p:grpSpPr>
          <a:xfrm rot="773821">
            <a:off x="17357554" y="4662172"/>
            <a:ext cx="313833" cy="8554679"/>
            <a:chOff x="0" y="-19050"/>
            <a:chExt cx="82656" cy="2253084"/>
          </a:xfrm>
        </p:grpSpPr>
        <p:sp>
          <p:nvSpPr>
            <p:cNvPr id="447" name="Google Shape;447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448" name="Google Shape;448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7"/>
          <p:cNvGrpSpPr/>
          <p:nvPr/>
        </p:nvGrpSpPr>
        <p:grpSpPr>
          <a:xfrm rot="773821">
            <a:off x="3749644" y="-4905431"/>
            <a:ext cx="313833" cy="8554679"/>
            <a:chOff x="0" y="-19050"/>
            <a:chExt cx="82656" cy="2253084"/>
          </a:xfrm>
        </p:grpSpPr>
        <p:sp>
          <p:nvSpPr>
            <p:cNvPr id="450" name="Google Shape;450;p7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451" name="Google Shape;451;p7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9c7855684_2_75"/>
          <p:cNvSpPr/>
          <p:nvPr/>
        </p:nvSpPr>
        <p:spPr>
          <a:xfrm>
            <a:off x="16143612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4" name="Google Shape;184;g2a9c7855684_2_75"/>
          <p:cNvGrpSpPr/>
          <p:nvPr/>
        </p:nvGrpSpPr>
        <p:grpSpPr>
          <a:xfrm>
            <a:off x="-514350" y="-578780"/>
            <a:ext cx="3086100" cy="11372230"/>
            <a:chOff x="0" y="-19050"/>
            <a:chExt cx="812800" cy="2995155"/>
          </a:xfrm>
        </p:grpSpPr>
        <p:sp>
          <p:nvSpPr>
            <p:cNvPr id="185" name="Google Shape;185;g2a9c7855684_2_75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86" name="Google Shape;186;g2a9c7855684_2_7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g2a9c7855684_2_75"/>
          <p:cNvGrpSpPr/>
          <p:nvPr/>
        </p:nvGrpSpPr>
        <p:grpSpPr>
          <a:xfrm>
            <a:off x="15055900" y="7315200"/>
            <a:ext cx="3086120" cy="4047306"/>
            <a:chOff x="0" y="0"/>
            <a:chExt cx="812800" cy="2976179"/>
          </a:xfrm>
        </p:grpSpPr>
        <p:sp>
          <p:nvSpPr>
            <p:cNvPr id="188" name="Google Shape;188;g2a9c7855684_2_75"/>
            <p:cNvSpPr/>
            <p:nvPr/>
          </p:nvSpPr>
          <p:spPr>
            <a:xfrm>
              <a:off x="0" y="0"/>
              <a:ext cx="812800" cy="2976105"/>
            </a:xfrm>
            <a:custGeom>
              <a:rect b="b" l="l" r="r" t="t"/>
              <a:pathLst>
                <a:path extrusionOk="0"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89" name="Google Shape;189;g2a9c7855684_2_75"/>
            <p:cNvSpPr txBox="1"/>
            <p:nvPr/>
          </p:nvSpPr>
          <p:spPr>
            <a:xfrm>
              <a:off x="0" y="2035679"/>
              <a:ext cx="812700" cy="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g2a9c7855684_2_75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191" name="Google Shape;191;g2a9c7855684_2_75"/>
            <p:cNvSpPr/>
            <p:nvPr/>
          </p:nvSpPr>
          <p:spPr>
            <a:xfrm>
              <a:off x="0" y="0"/>
              <a:ext cx="26312" cy="672855"/>
            </a:xfrm>
            <a:custGeom>
              <a:rect b="b" l="l" r="r" t="t"/>
              <a:pathLst>
                <a:path extrusionOk="0"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2" name="Google Shape;192;g2a9c7855684_2_75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g2a9c7855684_2_75"/>
          <p:cNvGrpSpPr/>
          <p:nvPr/>
        </p:nvGrpSpPr>
        <p:grpSpPr>
          <a:xfrm>
            <a:off x="3095537" y="2770555"/>
            <a:ext cx="8468681" cy="649298"/>
            <a:chOff x="0" y="-19050"/>
            <a:chExt cx="2021355" cy="154978"/>
          </a:xfrm>
        </p:grpSpPr>
        <p:sp>
          <p:nvSpPr>
            <p:cNvPr id="194" name="Google Shape;194;g2a9c7855684_2_75"/>
            <p:cNvSpPr/>
            <p:nvPr/>
          </p:nvSpPr>
          <p:spPr>
            <a:xfrm>
              <a:off x="0" y="0"/>
              <a:ext cx="2021355" cy="135928"/>
            </a:xfrm>
            <a:custGeom>
              <a:rect b="b" l="l" r="r" t="t"/>
              <a:pathLst>
                <a:path extrusionOk="0" h="135928" w="2021355">
                  <a:moveTo>
                    <a:pt x="16455" y="0"/>
                  </a:moveTo>
                  <a:lnTo>
                    <a:pt x="2004900" y="0"/>
                  </a:lnTo>
                  <a:cubicBezTo>
                    <a:pt x="2009264" y="0"/>
                    <a:pt x="2013450" y="1734"/>
                    <a:pt x="2016536" y="4820"/>
                  </a:cubicBezTo>
                  <a:cubicBezTo>
                    <a:pt x="2019622" y="7906"/>
                    <a:pt x="2021355" y="12091"/>
                    <a:pt x="2021355" y="16455"/>
                  </a:cubicBezTo>
                  <a:lnTo>
                    <a:pt x="2021355" y="119473"/>
                  </a:lnTo>
                  <a:cubicBezTo>
                    <a:pt x="2021355" y="128561"/>
                    <a:pt x="2013988" y="135928"/>
                    <a:pt x="2004900" y="135928"/>
                  </a:cubicBezTo>
                  <a:lnTo>
                    <a:pt x="16455" y="135928"/>
                  </a:lnTo>
                  <a:cubicBezTo>
                    <a:pt x="7367" y="135928"/>
                    <a:pt x="0" y="128561"/>
                    <a:pt x="0" y="119473"/>
                  </a:cubicBezTo>
                  <a:lnTo>
                    <a:pt x="0" y="16455"/>
                  </a:lnTo>
                  <a:cubicBezTo>
                    <a:pt x="0" y="7367"/>
                    <a:pt x="7367" y="0"/>
                    <a:pt x="16455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2a9c7855684_2_75"/>
            <p:cNvSpPr txBox="1"/>
            <p:nvPr/>
          </p:nvSpPr>
          <p:spPr>
            <a:xfrm>
              <a:off x="0" y="-19050"/>
              <a:ext cx="2021355" cy="154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g2a9c7855684_2_75"/>
          <p:cNvSpPr txBox="1"/>
          <p:nvPr/>
        </p:nvSpPr>
        <p:spPr>
          <a:xfrm>
            <a:off x="3095537" y="3835347"/>
            <a:ext cx="114366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62"/>
              <a:buFont typeface="Arial"/>
              <a:buNone/>
            </a:pPr>
            <a:r>
              <a:rPr b="0" i="0" lang="en-US" sz="7162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 IN NLP MODELS FOR FINANCIAL SENTIMENT ANALYSIS (1st draft)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a9c7855684_2_75"/>
          <p:cNvSpPr/>
          <p:nvPr/>
        </p:nvSpPr>
        <p:spPr>
          <a:xfrm>
            <a:off x="-2777871" y="-207071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g2a9c7855684_2_75"/>
          <p:cNvSpPr/>
          <p:nvPr/>
        </p:nvSpPr>
        <p:spPr>
          <a:xfrm>
            <a:off x="17259300" y="8473813"/>
            <a:ext cx="3806571" cy="2083232"/>
          </a:xfrm>
          <a:custGeom>
            <a:rect b="b" l="l" r="r" t="t"/>
            <a:pathLst>
              <a:path extrusionOk="0"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9" name="Google Shape;199;g2a9c7855684_2_75"/>
          <p:cNvGrpSpPr/>
          <p:nvPr/>
        </p:nvGrpSpPr>
        <p:grpSpPr>
          <a:xfrm>
            <a:off x="6820882" y="7097059"/>
            <a:ext cx="9486672" cy="127440"/>
            <a:chOff x="0" y="-19050"/>
            <a:chExt cx="2264335" cy="30417"/>
          </a:xfrm>
        </p:grpSpPr>
        <p:sp>
          <p:nvSpPr>
            <p:cNvPr id="200" name="Google Shape;200;g2a9c7855684_2_75"/>
            <p:cNvSpPr/>
            <p:nvPr/>
          </p:nvSpPr>
          <p:spPr>
            <a:xfrm>
              <a:off x="0" y="0"/>
              <a:ext cx="2264335" cy="11367"/>
            </a:xfrm>
            <a:custGeom>
              <a:rect b="b" l="l" r="r" t="t"/>
              <a:pathLst>
                <a:path extrusionOk="0" h="11367" w="2264335">
                  <a:moveTo>
                    <a:pt x="5684" y="0"/>
                  </a:moveTo>
                  <a:lnTo>
                    <a:pt x="2258652" y="0"/>
                  </a:lnTo>
                  <a:cubicBezTo>
                    <a:pt x="2260159" y="0"/>
                    <a:pt x="2261605" y="599"/>
                    <a:pt x="2262671" y="1665"/>
                  </a:cubicBezTo>
                  <a:cubicBezTo>
                    <a:pt x="2263737" y="2731"/>
                    <a:pt x="2264335" y="4176"/>
                    <a:pt x="2264335" y="5684"/>
                  </a:cubicBezTo>
                  <a:lnTo>
                    <a:pt x="2264335" y="5684"/>
                  </a:lnTo>
                  <a:cubicBezTo>
                    <a:pt x="2264335" y="8823"/>
                    <a:pt x="2261791" y="11367"/>
                    <a:pt x="2258652" y="11367"/>
                  </a:cubicBezTo>
                  <a:lnTo>
                    <a:pt x="5684" y="11367"/>
                  </a:lnTo>
                  <a:cubicBezTo>
                    <a:pt x="4176" y="11367"/>
                    <a:pt x="2731" y="10769"/>
                    <a:pt x="1665" y="9703"/>
                  </a:cubicBezTo>
                  <a:cubicBezTo>
                    <a:pt x="599" y="8637"/>
                    <a:pt x="0" y="7191"/>
                    <a:pt x="0" y="5684"/>
                  </a:cubicBezTo>
                  <a:lnTo>
                    <a:pt x="0" y="5684"/>
                  </a:lnTo>
                  <a:cubicBezTo>
                    <a:pt x="0" y="4176"/>
                    <a:pt x="599" y="2731"/>
                    <a:pt x="1665" y="1665"/>
                  </a:cubicBezTo>
                  <a:cubicBezTo>
                    <a:pt x="2731" y="599"/>
                    <a:pt x="4176" y="0"/>
                    <a:pt x="5684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2a9c7855684_2_75"/>
            <p:cNvSpPr txBox="1"/>
            <p:nvPr/>
          </p:nvSpPr>
          <p:spPr>
            <a:xfrm>
              <a:off x="0" y="-19050"/>
              <a:ext cx="2264335" cy="30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050" lIns="56050" spcFirstLastPara="1" rIns="56050" wrap="square" tIns="5605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g2a9c7855684_2_75"/>
          <p:cNvSpPr txBox="1"/>
          <p:nvPr/>
        </p:nvSpPr>
        <p:spPr>
          <a:xfrm>
            <a:off x="6269625" y="7694250"/>
            <a:ext cx="87660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Md Moin Nadim Srabon (20101140)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Md Nafiz Mahfuz (20301365)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Mariea Anjuman Shrestha(20101064)</a:t>
            </a:r>
            <a:endParaRPr b="0" i="0" sz="36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9c7855684_2_99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8" name="Google Shape;208;g2a9c7855684_2_99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209" name="Google Shape;209;g2a9c7855684_2_9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2a9c7855684_2_9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g2a9c7855684_2_99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2" name="Google Shape;212;g2a9c7855684_2_99"/>
          <p:cNvGrpSpPr/>
          <p:nvPr/>
        </p:nvGrpSpPr>
        <p:grpSpPr>
          <a:xfrm rot="-1582145">
            <a:off x="-2797583" y="1048554"/>
            <a:ext cx="8502180" cy="8502180"/>
            <a:chOff x="0" y="0"/>
            <a:chExt cx="812800" cy="812800"/>
          </a:xfrm>
        </p:grpSpPr>
        <p:sp>
          <p:nvSpPr>
            <p:cNvPr id="213" name="Google Shape;213;g2a9c7855684_2_9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a9c7855684_2_9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g2a9c7855684_2_99"/>
          <p:cNvSpPr/>
          <p:nvPr/>
        </p:nvSpPr>
        <p:spPr>
          <a:xfrm>
            <a:off x="6373520" y="28189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a9c7855684_2_99"/>
          <p:cNvSpPr/>
          <p:nvPr/>
        </p:nvSpPr>
        <p:spPr>
          <a:xfrm rot="10800000">
            <a:off x="6359915" y="7108303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a9c7855684_2_99"/>
          <p:cNvSpPr/>
          <p:nvPr/>
        </p:nvSpPr>
        <p:spPr>
          <a:xfrm>
            <a:off x="4598915" y="6086814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a9c7855684_2_99"/>
          <p:cNvSpPr/>
          <p:nvPr/>
        </p:nvSpPr>
        <p:spPr>
          <a:xfrm rot="10800000">
            <a:off x="6359915" y="228348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a9c7855684_2_99"/>
          <p:cNvSpPr txBox="1"/>
          <p:nvPr/>
        </p:nvSpPr>
        <p:spPr>
          <a:xfrm>
            <a:off x="205341" y="4665588"/>
            <a:ext cx="5123233" cy="1043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a9c7855684_2_99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a9c7855684_2_99"/>
          <p:cNvSpPr txBox="1"/>
          <p:nvPr/>
        </p:nvSpPr>
        <p:spPr>
          <a:xfrm>
            <a:off x="6536428" y="155103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a9c7855684_2_99"/>
          <p:cNvSpPr txBox="1"/>
          <p:nvPr/>
        </p:nvSpPr>
        <p:spPr>
          <a:xfrm>
            <a:off x="6536428" y="94186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Financial sentiment analysis's pivotal role in decision-making.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Integration of Natural Language Processing (NLP) models for enhanced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a9c7855684_2_99"/>
          <p:cNvSpPr txBox="1"/>
          <p:nvPr/>
        </p:nvSpPr>
        <p:spPr>
          <a:xfrm>
            <a:off x="6536428" y="2136999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Concerns: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a9c7855684_2_99"/>
          <p:cNvSpPr txBox="1"/>
          <p:nvPr/>
        </p:nvSpPr>
        <p:spPr>
          <a:xfrm>
            <a:off x="6536428" y="3019014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Escalating worries about biases embedded in advanced NLP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Potential repercussions of biased financial sentiment analysis on decision outcomes.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a9c7855684_2_99"/>
          <p:cNvSpPr/>
          <p:nvPr/>
        </p:nvSpPr>
        <p:spPr>
          <a:xfrm>
            <a:off x="6373520" y="4509316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a9c7855684_2_99"/>
          <p:cNvSpPr txBox="1"/>
          <p:nvPr/>
        </p:nvSpPr>
        <p:spPr>
          <a:xfrm>
            <a:off x="6536428" y="4429178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a9c7855684_2_99"/>
          <p:cNvSpPr txBox="1"/>
          <p:nvPr/>
        </p:nvSpPr>
        <p:spPr>
          <a:xfrm>
            <a:off x="6536428" y="5367655"/>
            <a:ext cx="10780109" cy="16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and mitigate biases in key NLP models (BERT, FINBERT, XLNET) for financial sentiment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Enhance accuracy and fairness for reliable decision-making.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1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a9c7855684_2_99"/>
          <p:cNvSpPr txBox="1"/>
          <p:nvPr/>
        </p:nvSpPr>
        <p:spPr>
          <a:xfrm>
            <a:off x="6699336" y="6904663"/>
            <a:ext cx="3843014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a9c7855684_2_99"/>
          <p:cNvSpPr txBox="1"/>
          <p:nvPr/>
        </p:nvSpPr>
        <p:spPr>
          <a:xfrm>
            <a:off x="6536428" y="7778807"/>
            <a:ext cx="10780109" cy="18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Accurate financial sentiment analysis crucial for informed financial decisions.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260" lvl="1" marL="604519" marR="0" rtl="0" algn="l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Addressing biases contributes to robust and equitable market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9c7855684_2_125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5" name="Google Shape;235;g2a9c7855684_2_125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236" name="Google Shape;236;g2a9c7855684_2_1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a9c7855684_2_1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2a9c7855684_2_125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9" name="Google Shape;239;g2a9c7855684_2_125"/>
          <p:cNvGrpSpPr/>
          <p:nvPr/>
        </p:nvGrpSpPr>
        <p:grpSpPr>
          <a:xfrm rot="-1582145">
            <a:off x="-2601880" y="1287230"/>
            <a:ext cx="7261161" cy="7261161"/>
            <a:chOff x="0" y="0"/>
            <a:chExt cx="812800" cy="812800"/>
          </a:xfrm>
        </p:grpSpPr>
        <p:sp>
          <p:nvSpPr>
            <p:cNvPr id="240" name="Google Shape;240;g2a9c7855684_2_1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a9c7855684_2_1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g2a9c7855684_2_125"/>
          <p:cNvSpPr/>
          <p:nvPr/>
        </p:nvSpPr>
        <p:spPr>
          <a:xfrm rot="10800000">
            <a:off x="5554633" y="4278156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a9c7855684_2_125"/>
          <p:cNvSpPr/>
          <p:nvPr/>
        </p:nvSpPr>
        <p:spPr>
          <a:xfrm rot="10800000">
            <a:off x="5554633" y="80937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a9c7855684_2_125"/>
          <p:cNvSpPr txBox="1"/>
          <p:nvPr/>
        </p:nvSpPr>
        <p:spPr>
          <a:xfrm>
            <a:off x="419655" y="3810243"/>
            <a:ext cx="3408723" cy="202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a9c7855684_2_125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a9c7855684_2_125"/>
          <p:cNvSpPr txBox="1"/>
          <p:nvPr/>
        </p:nvSpPr>
        <p:spPr>
          <a:xfrm>
            <a:off x="5894053" y="721944"/>
            <a:ext cx="357512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Araci (2019):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a9c7855684_2_125"/>
          <p:cNvSpPr txBox="1"/>
          <p:nvPr/>
        </p:nvSpPr>
        <p:spPr>
          <a:xfrm>
            <a:off x="5894053" y="1440129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FINBERT model for financial sentiment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Demonstrated the effectiveness of pre-trained language models in capturing financial details.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a9c7855684_2_125"/>
          <p:cNvSpPr/>
          <p:nvPr/>
        </p:nvSpPr>
        <p:spPr>
          <a:xfrm>
            <a:off x="5568238" y="2621915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a9c7855684_2_125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Insights from Prior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a9c7855684_2_125"/>
          <p:cNvSpPr txBox="1"/>
          <p:nvPr/>
        </p:nvSpPr>
        <p:spPr>
          <a:xfrm>
            <a:off x="5894053" y="256613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Daudert et al. (2021):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a9c7855684_2_125"/>
          <p:cNvSpPr txBox="1"/>
          <p:nvPr/>
        </p:nvSpPr>
        <p:spPr>
          <a:xfrm>
            <a:off x="5894053" y="3114771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Emphasized the need to consider textual and relational information for fine-grained financial sentiment analysis.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Acknowledged the existence of biases requiring further exploration.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a9c7855684_2_125"/>
          <p:cNvSpPr txBox="1"/>
          <p:nvPr/>
        </p:nvSpPr>
        <p:spPr>
          <a:xfrm>
            <a:off x="5779157" y="426539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Mishev et al. (2020):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a9c7855684_2_125"/>
          <p:cNvSpPr txBox="1"/>
          <p:nvPr/>
        </p:nvSpPr>
        <p:spPr>
          <a:xfrm>
            <a:off x="5894053" y="4861282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Provided an overview of sentiment analysis methodologies in finance.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Explored the transition from traditional lexicon-based approaches to transformer-based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a9c7855684_2_125"/>
          <p:cNvSpPr/>
          <p:nvPr/>
        </p:nvSpPr>
        <p:spPr>
          <a:xfrm>
            <a:off x="5568238" y="6283241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a9c7855684_2_125"/>
          <p:cNvSpPr txBox="1"/>
          <p:nvPr/>
        </p:nvSpPr>
        <p:spPr>
          <a:xfrm>
            <a:off x="5894053" y="6272530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Yang et al. (2020):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a9c7855684_2_125"/>
          <p:cNvSpPr txBox="1"/>
          <p:nvPr/>
        </p:nvSpPr>
        <p:spPr>
          <a:xfrm>
            <a:off x="5947118" y="684796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Recognized biases in financial language models and advocated for fine-tuning models for specific domains.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Stressed the importance of a nuanced approach to bias reduction.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a9c7855684_2_125"/>
          <p:cNvSpPr/>
          <p:nvPr/>
        </p:nvSpPr>
        <p:spPr>
          <a:xfrm rot="10800000">
            <a:off x="5554633" y="807980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a9c7855684_2_125"/>
          <p:cNvSpPr txBox="1"/>
          <p:nvPr/>
        </p:nvSpPr>
        <p:spPr>
          <a:xfrm>
            <a:off x="5947118" y="7998585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Zhang et al. (2023):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a9c7855684_2_125"/>
          <p:cNvSpPr txBox="1"/>
          <p:nvPr/>
        </p:nvSpPr>
        <p:spPr>
          <a:xfrm>
            <a:off x="5894053" y="8586210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retrieval-augmented models for improved financial sentiment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Highlighted the necessity for continued work to reduce biases inherent in large language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9c7855684_2_154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5" name="Google Shape;265;g2a9c7855684_2_154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266" name="Google Shape;266;g2a9c7855684_2_15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a9c7855684_2_15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g2a9c7855684_2_154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9" name="Google Shape;269;g2a9c7855684_2_154"/>
          <p:cNvGrpSpPr/>
          <p:nvPr/>
        </p:nvGrpSpPr>
        <p:grpSpPr>
          <a:xfrm rot="-1582145">
            <a:off x="-2092885" y="1297376"/>
            <a:ext cx="7261161" cy="7261161"/>
            <a:chOff x="0" y="0"/>
            <a:chExt cx="812800" cy="812800"/>
          </a:xfrm>
        </p:grpSpPr>
        <p:sp>
          <p:nvSpPr>
            <p:cNvPr id="270" name="Google Shape;270;g2a9c7855684_2_15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2a9c7855684_2_15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g2a9c7855684_2_154"/>
          <p:cNvSpPr/>
          <p:nvPr/>
        </p:nvSpPr>
        <p:spPr>
          <a:xfrm rot="10800000">
            <a:off x="5554633" y="509911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a9c7855684_2_154"/>
          <p:cNvSpPr/>
          <p:nvPr/>
        </p:nvSpPr>
        <p:spPr>
          <a:xfrm rot="10800000">
            <a:off x="5554633" y="1683921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a9c7855684_2_154"/>
          <p:cNvSpPr txBox="1"/>
          <p:nvPr/>
        </p:nvSpPr>
        <p:spPr>
          <a:xfrm>
            <a:off x="0" y="4141566"/>
            <a:ext cx="5364436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a9c7855684_2_154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a9c7855684_2_154"/>
          <p:cNvSpPr txBox="1"/>
          <p:nvPr/>
        </p:nvSpPr>
        <p:spPr>
          <a:xfrm>
            <a:off x="5947118" y="1598391"/>
            <a:ext cx="5664681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Dataset Description: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a9c7855684_2_154"/>
          <p:cNvSpPr txBox="1"/>
          <p:nvPr/>
        </p:nvSpPr>
        <p:spPr>
          <a:xfrm>
            <a:off x="5943080" y="2392776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Merged FiQA and Financial PhraseBank datasets for diversity.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Rigorous preprocessing to ensure data consistency.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a9c7855684_2_154"/>
          <p:cNvSpPr/>
          <p:nvPr/>
        </p:nvSpPr>
        <p:spPr>
          <a:xfrm>
            <a:off x="5617265" y="3422162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a9c7855684_2_154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Unveiling the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a9c7855684_2_154"/>
          <p:cNvSpPr txBox="1"/>
          <p:nvPr/>
        </p:nvSpPr>
        <p:spPr>
          <a:xfrm>
            <a:off x="5947118" y="3343371"/>
            <a:ext cx="346791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NLP Models: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a9c7855684_2_154"/>
          <p:cNvSpPr txBox="1"/>
          <p:nvPr/>
        </p:nvSpPr>
        <p:spPr>
          <a:xfrm>
            <a:off x="5943080" y="4110712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Selected BERT, FINBERT, and XLNET with specific variations.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Described each model's architecture, strengths, and limitations.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a9c7855684_2_154"/>
          <p:cNvSpPr txBox="1"/>
          <p:nvPr/>
        </p:nvSpPr>
        <p:spPr>
          <a:xfrm>
            <a:off x="5947118" y="5054061"/>
            <a:ext cx="4057328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a9c7855684_2_154"/>
          <p:cNvSpPr txBox="1"/>
          <p:nvPr/>
        </p:nvSpPr>
        <p:spPr>
          <a:xfrm>
            <a:off x="5894053" y="583628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Employed diverse strategies including data preprocessing, balanced sampling, and evaluation metrics.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Ethical considerations prioritized throughout the study.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a9c7855684_2_154"/>
          <p:cNvSpPr/>
          <p:nvPr/>
        </p:nvSpPr>
        <p:spPr>
          <a:xfrm>
            <a:off x="5568238" y="716658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a9c7855684_2_154"/>
          <p:cNvSpPr txBox="1"/>
          <p:nvPr/>
        </p:nvSpPr>
        <p:spPr>
          <a:xfrm>
            <a:off x="5943080" y="7060747"/>
            <a:ext cx="544311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Experimental 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a9c7855684_2_154"/>
          <p:cNvSpPr txBox="1"/>
          <p:nvPr/>
        </p:nvSpPr>
        <p:spPr>
          <a:xfrm>
            <a:off x="5894053" y="7966806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Conducted experiments in a GPU-enabled computational environment.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Used a validation set for monitoring model generalization.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9c7855684_2_180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1"/>
            </a:stretch>
          </a:blipFill>
          <a:ln>
            <a:noFill/>
          </a:ln>
        </p:spPr>
      </p:sp>
      <p:sp>
        <p:nvSpPr>
          <p:cNvPr id="292" name="Google Shape;292;g2a9c7855684_2_180"/>
          <p:cNvSpPr txBox="1"/>
          <p:nvPr/>
        </p:nvSpPr>
        <p:spPr>
          <a:xfrm>
            <a:off x="7026737" y="4131493"/>
            <a:ext cx="5435861" cy="210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74"/>
              <a:buFont typeface="Arial"/>
              <a:buNone/>
            </a:pPr>
            <a:r>
              <a:rPr b="0" i="0" lang="en-US" sz="8174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g2a9c7855684_2_180"/>
          <p:cNvGrpSpPr/>
          <p:nvPr/>
        </p:nvGrpSpPr>
        <p:grpSpPr>
          <a:xfrm rot="826432">
            <a:off x="-18344493" y="-3638449"/>
            <a:ext cx="21026341" cy="12904251"/>
            <a:chOff x="0" y="-19050"/>
            <a:chExt cx="5537802" cy="3398651"/>
          </a:xfrm>
        </p:grpSpPr>
        <p:sp>
          <p:nvSpPr>
            <p:cNvPr id="294" name="Google Shape;294;g2a9c7855684_2_180"/>
            <p:cNvSpPr/>
            <p:nvPr/>
          </p:nvSpPr>
          <p:spPr>
            <a:xfrm>
              <a:off x="0" y="0"/>
              <a:ext cx="5537802" cy="3379601"/>
            </a:xfrm>
            <a:custGeom>
              <a:rect b="b" l="l" r="r" t="t"/>
              <a:pathLst>
                <a:path extrusionOk="0"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95" name="Google Shape;295;g2a9c7855684_2_180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g2a9c7855684_2_180"/>
          <p:cNvGrpSpPr/>
          <p:nvPr/>
        </p:nvGrpSpPr>
        <p:grpSpPr>
          <a:xfrm rot="773821">
            <a:off x="17357554" y="4662172"/>
            <a:ext cx="313833" cy="8554679"/>
            <a:chOff x="0" y="-19050"/>
            <a:chExt cx="82656" cy="2253084"/>
          </a:xfrm>
        </p:grpSpPr>
        <p:sp>
          <p:nvSpPr>
            <p:cNvPr id="297" name="Google Shape;297;g2a9c7855684_2_180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98" name="Google Shape;298;g2a9c7855684_2_180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g2a9c7855684_2_180"/>
          <p:cNvGrpSpPr/>
          <p:nvPr/>
        </p:nvGrpSpPr>
        <p:grpSpPr>
          <a:xfrm rot="773821">
            <a:off x="3749644" y="-4905431"/>
            <a:ext cx="313833" cy="8554679"/>
            <a:chOff x="0" y="-19050"/>
            <a:chExt cx="82656" cy="2253084"/>
          </a:xfrm>
        </p:grpSpPr>
        <p:sp>
          <p:nvSpPr>
            <p:cNvPr id="300" name="Google Shape;300;g2a9c7855684_2_180"/>
            <p:cNvSpPr/>
            <p:nvPr/>
          </p:nvSpPr>
          <p:spPr>
            <a:xfrm>
              <a:off x="0" y="0"/>
              <a:ext cx="82656" cy="2234034"/>
            </a:xfrm>
            <a:custGeom>
              <a:rect b="b" l="l" r="r" t="t"/>
              <a:pathLst>
                <a:path extrusionOk="0"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301" name="Google Shape;301;g2a9c7855684_2_180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7" name="Google Shape;307;p2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308" name="Google Shape;30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1" name="Google Shape;311;p2"/>
          <p:cNvGrpSpPr/>
          <p:nvPr/>
        </p:nvGrpSpPr>
        <p:grpSpPr>
          <a:xfrm rot="-1582145">
            <a:off x="-2797583" y="1048554"/>
            <a:ext cx="8502180" cy="8502180"/>
            <a:chOff x="0" y="0"/>
            <a:chExt cx="812800" cy="812800"/>
          </a:xfrm>
        </p:grpSpPr>
        <p:sp>
          <p:nvSpPr>
            <p:cNvPr id="312" name="Google Shape;312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"/>
          <p:cNvSpPr/>
          <p:nvPr/>
        </p:nvSpPr>
        <p:spPr>
          <a:xfrm>
            <a:off x="6373520" y="28189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6359915" y="7108303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4598915" y="6086814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6359915" y="228348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"/>
          <p:cNvSpPr txBox="1"/>
          <p:nvPr/>
        </p:nvSpPr>
        <p:spPr>
          <a:xfrm>
            <a:off x="205341" y="4665588"/>
            <a:ext cx="5123233" cy="1043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319" name="Google Shape;319;p2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"/>
          <p:cNvSpPr txBox="1"/>
          <p:nvPr/>
        </p:nvSpPr>
        <p:spPr>
          <a:xfrm>
            <a:off x="6536428" y="155103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/>
          </a:p>
        </p:txBody>
      </p:sp>
      <p:sp>
        <p:nvSpPr>
          <p:cNvPr id="321" name="Google Shape;321;p2"/>
          <p:cNvSpPr txBox="1"/>
          <p:nvPr/>
        </p:nvSpPr>
        <p:spPr>
          <a:xfrm>
            <a:off x="6536428" y="941868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Financial sentiment analysis's pivotal role in decision-making.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Integration of Natural Language Processing (NLP) models for enhanced insights.</a:t>
            </a:r>
            <a:endParaRPr/>
          </a:p>
        </p:txBody>
      </p:sp>
      <p:sp>
        <p:nvSpPr>
          <p:cNvPr id="322" name="Google Shape;322;p2"/>
          <p:cNvSpPr txBox="1"/>
          <p:nvPr/>
        </p:nvSpPr>
        <p:spPr>
          <a:xfrm>
            <a:off x="6536428" y="2136999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Concerns:</a:t>
            </a:r>
            <a:endParaRPr/>
          </a:p>
        </p:txBody>
      </p:sp>
      <p:sp>
        <p:nvSpPr>
          <p:cNvPr id="323" name="Google Shape;323;p2"/>
          <p:cNvSpPr txBox="1"/>
          <p:nvPr/>
        </p:nvSpPr>
        <p:spPr>
          <a:xfrm>
            <a:off x="6536428" y="3019014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Escalating worries about biases embedded in advanced NLP models.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Potential repercussions of biased financial sentiment analysis on decision outcomes.</a:t>
            </a:r>
            <a:endParaRPr/>
          </a:p>
        </p:txBody>
      </p:sp>
      <p:sp>
        <p:nvSpPr>
          <p:cNvPr id="324" name="Google Shape;324;p2"/>
          <p:cNvSpPr/>
          <p:nvPr/>
        </p:nvSpPr>
        <p:spPr>
          <a:xfrm>
            <a:off x="6373520" y="4509316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"/>
          <p:cNvSpPr txBox="1"/>
          <p:nvPr/>
        </p:nvSpPr>
        <p:spPr>
          <a:xfrm>
            <a:off x="6536428" y="4429178"/>
            <a:ext cx="357512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</p:txBody>
      </p:sp>
      <p:sp>
        <p:nvSpPr>
          <p:cNvPr id="326" name="Google Shape;326;p2"/>
          <p:cNvSpPr txBox="1"/>
          <p:nvPr/>
        </p:nvSpPr>
        <p:spPr>
          <a:xfrm>
            <a:off x="6536428" y="5367655"/>
            <a:ext cx="10780109" cy="16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Investigate and mitigate biases in key NLP models (BERT, FINBERT, XLNET) for financial sentiment analysis.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Enhance accuracy and fairness for reliable decision-making.</a:t>
            </a:r>
            <a:endParaRPr/>
          </a:p>
          <a:p>
            <a:pPr indent="0" lvl="0" marL="0" marR="0" rtl="0" algn="l">
              <a:lnSpc>
                <a:spcPct val="151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 txBox="1"/>
          <p:nvPr/>
        </p:nvSpPr>
        <p:spPr>
          <a:xfrm>
            <a:off x="6699336" y="6904663"/>
            <a:ext cx="3843014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endParaRPr/>
          </a:p>
        </p:txBody>
      </p:sp>
      <p:sp>
        <p:nvSpPr>
          <p:cNvPr id="328" name="Google Shape;328;p2"/>
          <p:cNvSpPr txBox="1"/>
          <p:nvPr/>
        </p:nvSpPr>
        <p:spPr>
          <a:xfrm>
            <a:off x="6536428" y="7778807"/>
            <a:ext cx="10780109" cy="18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Accurate financial sentiment analysis crucial for informed financial decisions. </a:t>
            </a:r>
            <a:endParaRPr/>
          </a:p>
          <a:p>
            <a:pPr indent="-302260" lvl="1" marL="604519" marR="0" rtl="0" algn="l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Addressing biases contributes to robust and equitable market insights.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4" name="Google Shape;334;p3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335" name="Google Shape;33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3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8" name="Google Shape;338;p3"/>
          <p:cNvGrpSpPr/>
          <p:nvPr/>
        </p:nvGrpSpPr>
        <p:grpSpPr>
          <a:xfrm rot="-1582145">
            <a:off x="-2601880" y="1287230"/>
            <a:ext cx="7261161" cy="7261161"/>
            <a:chOff x="0" y="0"/>
            <a:chExt cx="812800" cy="812800"/>
          </a:xfrm>
        </p:grpSpPr>
        <p:sp>
          <p:nvSpPr>
            <p:cNvPr id="339" name="Google Shape;339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3"/>
          <p:cNvSpPr/>
          <p:nvPr/>
        </p:nvSpPr>
        <p:spPr>
          <a:xfrm rot="10800000">
            <a:off x="5554633" y="4278156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"/>
          <p:cNvSpPr/>
          <p:nvPr/>
        </p:nvSpPr>
        <p:spPr>
          <a:xfrm rot="10800000">
            <a:off x="5554633" y="809379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"/>
          <p:cNvSpPr txBox="1"/>
          <p:nvPr/>
        </p:nvSpPr>
        <p:spPr>
          <a:xfrm>
            <a:off x="419655" y="3810243"/>
            <a:ext cx="3408723" cy="202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Related Works</a:t>
            </a:r>
            <a:endParaRPr/>
          </a:p>
        </p:txBody>
      </p:sp>
      <p:sp>
        <p:nvSpPr>
          <p:cNvPr id="344" name="Google Shape;344;p3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"/>
          <p:cNvSpPr txBox="1"/>
          <p:nvPr/>
        </p:nvSpPr>
        <p:spPr>
          <a:xfrm>
            <a:off x="5894053" y="721944"/>
            <a:ext cx="357512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Araci (2019):</a:t>
            </a:r>
            <a:endParaRPr/>
          </a:p>
        </p:txBody>
      </p:sp>
      <p:sp>
        <p:nvSpPr>
          <p:cNvPr id="346" name="Google Shape;346;p3"/>
          <p:cNvSpPr txBox="1"/>
          <p:nvPr/>
        </p:nvSpPr>
        <p:spPr>
          <a:xfrm>
            <a:off x="5894053" y="1440129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FINBERT model for financial sentiment analysis.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Demonstrated the effectiveness of pre-trained language models in capturing financial details.</a:t>
            </a:r>
            <a:endParaRPr/>
          </a:p>
        </p:txBody>
      </p:sp>
      <p:sp>
        <p:nvSpPr>
          <p:cNvPr id="347" name="Google Shape;347;p3"/>
          <p:cNvSpPr/>
          <p:nvPr/>
        </p:nvSpPr>
        <p:spPr>
          <a:xfrm>
            <a:off x="5568238" y="2621915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Insights from Prior Research</a:t>
            </a:r>
            <a:endParaRPr/>
          </a:p>
        </p:txBody>
      </p:sp>
      <p:sp>
        <p:nvSpPr>
          <p:cNvPr id="349" name="Google Shape;349;p3"/>
          <p:cNvSpPr txBox="1"/>
          <p:nvPr/>
        </p:nvSpPr>
        <p:spPr>
          <a:xfrm>
            <a:off x="5894053" y="256613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Daudert et al. (2021):</a:t>
            </a:r>
            <a:endParaRPr/>
          </a:p>
        </p:txBody>
      </p:sp>
      <p:sp>
        <p:nvSpPr>
          <p:cNvPr id="350" name="Google Shape;350;p3"/>
          <p:cNvSpPr txBox="1"/>
          <p:nvPr/>
        </p:nvSpPr>
        <p:spPr>
          <a:xfrm>
            <a:off x="5894053" y="3114771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Emphasized the need to consider textual and relational information for fine-grained financial sentiment analysis.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Acknowledged the existence of biases requiring further exploration.</a:t>
            </a:r>
            <a:endParaRPr/>
          </a:p>
        </p:txBody>
      </p:sp>
      <p:sp>
        <p:nvSpPr>
          <p:cNvPr id="351" name="Google Shape;351;p3"/>
          <p:cNvSpPr txBox="1"/>
          <p:nvPr/>
        </p:nvSpPr>
        <p:spPr>
          <a:xfrm>
            <a:off x="5779157" y="4265391"/>
            <a:ext cx="574504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Mishev et al. (2020):</a:t>
            </a:r>
            <a:endParaRPr/>
          </a:p>
        </p:txBody>
      </p:sp>
      <p:sp>
        <p:nvSpPr>
          <p:cNvPr id="352" name="Google Shape;352;p3"/>
          <p:cNvSpPr txBox="1"/>
          <p:nvPr/>
        </p:nvSpPr>
        <p:spPr>
          <a:xfrm>
            <a:off x="5894053" y="4861282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Provided an overview of sentiment analysis methodologies in finance.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Explored the transition from traditional lexicon-based approaches to transformer-based models.</a:t>
            </a:r>
            <a:endParaRPr/>
          </a:p>
        </p:txBody>
      </p:sp>
      <p:sp>
        <p:nvSpPr>
          <p:cNvPr id="353" name="Google Shape;353;p3"/>
          <p:cNvSpPr/>
          <p:nvPr/>
        </p:nvSpPr>
        <p:spPr>
          <a:xfrm>
            <a:off x="5568238" y="6283241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"/>
          <p:cNvSpPr txBox="1"/>
          <p:nvPr/>
        </p:nvSpPr>
        <p:spPr>
          <a:xfrm>
            <a:off x="5894053" y="6272530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Yang et al. (2020):</a:t>
            </a:r>
            <a:endParaRPr/>
          </a:p>
        </p:txBody>
      </p:sp>
      <p:sp>
        <p:nvSpPr>
          <p:cNvPr id="355" name="Google Shape;355;p3"/>
          <p:cNvSpPr txBox="1"/>
          <p:nvPr/>
        </p:nvSpPr>
        <p:spPr>
          <a:xfrm>
            <a:off x="5947118" y="684796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Recognized biases in financial language models and advocated for fine-tuning models for specific domains.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Stressed the importance of a nuanced approach to bias reduction.</a:t>
            </a:r>
            <a:endParaRPr/>
          </a:p>
        </p:txBody>
      </p:sp>
      <p:sp>
        <p:nvSpPr>
          <p:cNvPr id="356" name="Google Shape;356;p3"/>
          <p:cNvSpPr/>
          <p:nvPr/>
        </p:nvSpPr>
        <p:spPr>
          <a:xfrm rot="10800000">
            <a:off x="5554633" y="807980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"/>
          <p:cNvSpPr txBox="1"/>
          <p:nvPr/>
        </p:nvSpPr>
        <p:spPr>
          <a:xfrm>
            <a:off x="5947118" y="7998585"/>
            <a:ext cx="518247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Zhang et al. (2023):</a:t>
            </a:r>
            <a:endParaRPr/>
          </a:p>
        </p:txBody>
      </p:sp>
      <p:sp>
        <p:nvSpPr>
          <p:cNvPr id="358" name="Google Shape;358;p3"/>
          <p:cNvSpPr txBox="1"/>
          <p:nvPr/>
        </p:nvSpPr>
        <p:spPr>
          <a:xfrm>
            <a:off x="5894053" y="8586210"/>
            <a:ext cx="10780109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Introduced retrieval-augmented models for improved financial sentiment analysis.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 Highlighted the necessity for continued work to reduce biases inherent in large language models.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/>
          <p:nvPr/>
        </p:nvSpPr>
        <p:spPr>
          <a:xfrm>
            <a:off x="16727227" y="865288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64" name="Google Shape;364;p4"/>
          <p:cNvGrpSpPr/>
          <p:nvPr/>
        </p:nvGrpSpPr>
        <p:grpSpPr>
          <a:xfrm>
            <a:off x="16727227" y="-625930"/>
            <a:ext cx="2085109" cy="2085109"/>
            <a:chOff x="0" y="0"/>
            <a:chExt cx="812800" cy="812800"/>
          </a:xfrm>
        </p:grpSpPr>
        <p:sp>
          <p:nvSpPr>
            <p:cNvPr id="365" name="Google Shape;365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4"/>
          <p:cNvSpPr/>
          <p:nvPr/>
        </p:nvSpPr>
        <p:spPr>
          <a:xfrm>
            <a:off x="-2138319" y="6309225"/>
            <a:ext cx="4687320" cy="4687320"/>
          </a:xfrm>
          <a:custGeom>
            <a:rect b="b" l="l" r="r" t="t"/>
            <a:pathLst>
              <a:path extrusionOk="0"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68" name="Google Shape;368;p4"/>
          <p:cNvGrpSpPr/>
          <p:nvPr/>
        </p:nvGrpSpPr>
        <p:grpSpPr>
          <a:xfrm rot="-1582145">
            <a:off x="-2092885" y="1297376"/>
            <a:ext cx="7261161" cy="7261161"/>
            <a:chOff x="0" y="0"/>
            <a:chExt cx="812800" cy="812800"/>
          </a:xfrm>
        </p:grpSpPr>
        <p:sp>
          <p:nvSpPr>
            <p:cNvPr id="369" name="Google Shape;369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4"/>
          <p:cNvSpPr/>
          <p:nvPr/>
        </p:nvSpPr>
        <p:spPr>
          <a:xfrm rot="10800000">
            <a:off x="5554633" y="5099115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"/>
          <p:cNvSpPr/>
          <p:nvPr/>
        </p:nvSpPr>
        <p:spPr>
          <a:xfrm rot="10800000">
            <a:off x="5554633" y="1683921"/>
            <a:ext cx="358883" cy="675784"/>
          </a:xfrm>
          <a:custGeom>
            <a:rect b="b" l="l" r="r" t="t"/>
            <a:pathLst>
              <a:path extrusionOk="0" h="842264" w="447294">
                <a:moveTo>
                  <a:pt x="96901" y="596138"/>
                </a:moveTo>
                <a:lnTo>
                  <a:pt x="281940" y="781304"/>
                </a:lnTo>
                <a:cubicBezTo>
                  <a:pt x="342900" y="842264"/>
                  <a:pt x="447294" y="799338"/>
                  <a:pt x="447294" y="712851"/>
                </a:cubicBezTo>
                <a:lnTo>
                  <a:pt x="447294" y="129413"/>
                </a:lnTo>
                <a:cubicBezTo>
                  <a:pt x="447294" y="42926"/>
                  <a:pt x="342900" y="0"/>
                  <a:pt x="281940" y="60960"/>
                </a:cubicBezTo>
                <a:lnTo>
                  <a:pt x="96901" y="246126"/>
                </a:lnTo>
                <a:cubicBezTo>
                  <a:pt x="0" y="343027"/>
                  <a:pt x="0" y="499237"/>
                  <a:pt x="96901" y="596138"/>
                </a:cubicBezTo>
                <a:close/>
              </a:path>
            </a:pathLst>
          </a:custGeom>
          <a:solidFill>
            <a:srgbClr val="397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"/>
          <p:cNvSpPr txBox="1"/>
          <p:nvPr/>
        </p:nvSpPr>
        <p:spPr>
          <a:xfrm>
            <a:off x="0" y="4141566"/>
            <a:ext cx="5364436" cy="101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374" name="Google Shape;374;p4"/>
          <p:cNvSpPr txBox="1"/>
          <p:nvPr/>
        </p:nvSpPr>
        <p:spPr>
          <a:xfrm>
            <a:off x="8651681" y="4827513"/>
            <a:ext cx="12959" cy="482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 txBox="1"/>
          <p:nvPr/>
        </p:nvSpPr>
        <p:spPr>
          <a:xfrm>
            <a:off x="5947118" y="1598391"/>
            <a:ext cx="5664681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Dataset Description:</a:t>
            </a:r>
            <a:endParaRPr/>
          </a:p>
        </p:txBody>
      </p:sp>
      <p:sp>
        <p:nvSpPr>
          <p:cNvPr id="376" name="Google Shape;376;p4"/>
          <p:cNvSpPr txBox="1"/>
          <p:nvPr/>
        </p:nvSpPr>
        <p:spPr>
          <a:xfrm>
            <a:off x="5943080" y="2392776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Merged FiQA and Financial PhraseBank datasets for diversity.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Rigorous preprocessing to ensure data consistency.</a:t>
            </a:r>
            <a:endParaRPr/>
          </a:p>
        </p:txBody>
      </p:sp>
      <p:sp>
        <p:nvSpPr>
          <p:cNvPr id="377" name="Google Shape;377;p4"/>
          <p:cNvSpPr/>
          <p:nvPr/>
        </p:nvSpPr>
        <p:spPr>
          <a:xfrm>
            <a:off x="5617265" y="3422162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"/>
          <p:cNvSpPr txBox="1"/>
          <p:nvPr/>
        </p:nvSpPr>
        <p:spPr>
          <a:xfrm>
            <a:off x="4319657" y="-71368"/>
            <a:ext cx="10780109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Unveiling the Approach</a:t>
            </a:r>
            <a:endParaRPr/>
          </a:p>
        </p:txBody>
      </p:sp>
      <p:sp>
        <p:nvSpPr>
          <p:cNvPr id="379" name="Google Shape;379;p4"/>
          <p:cNvSpPr txBox="1"/>
          <p:nvPr/>
        </p:nvSpPr>
        <p:spPr>
          <a:xfrm>
            <a:off x="5947118" y="3343371"/>
            <a:ext cx="3467912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NLP Models:</a:t>
            </a:r>
            <a:endParaRPr/>
          </a:p>
        </p:txBody>
      </p:sp>
      <p:sp>
        <p:nvSpPr>
          <p:cNvPr id="380" name="Google Shape;380;p4"/>
          <p:cNvSpPr txBox="1"/>
          <p:nvPr/>
        </p:nvSpPr>
        <p:spPr>
          <a:xfrm>
            <a:off x="5943080" y="4110712"/>
            <a:ext cx="10780109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Selected BERT, FINBERT, and XLNET with specific variations.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Described each model's architecture, strengths, and limitations.</a:t>
            </a:r>
            <a:endParaRPr/>
          </a:p>
        </p:txBody>
      </p:sp>
      <p:sp>
        <p:nvSpPr>
          <p:cNvPr id="381" name="Google Shape;381;p4"/>
          <p:cNvSpPr txBox="1"/>
          <p:nvPr/>
        </p:nvSpPr>
        <p:spPr>
          <a:xfrm>
            <a:off x="5947118" y="5054061"/>
            <a:ext cx="4057328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Handling Bias:</a:t>
            </a:r>
            <a:endParaRPr/>
          </a:p>
        </p:txBody>
      </p:sp>
      <p:sp>
        <p:nvSpPr>
          <p:cNvPr id="382" name="Google Shape;382;p4"/>
          <p:cNvSpPr txBox="1"/>
          <p:nvPr/>
        </p:nvSpPr>
        <p:spPr>
          <a:xfrm>
            <a:off x="5894053" y="5836285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Employed diverse strategies including data preprocessing, balanced sampling, and evaluation metrics.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Ethical considerations prioritized throughout the study.</a:t>
            </a: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5568238" y="7166583"/>
            <a:ext cx="358373" cy="675682"/>
          </a:xfrm>
          <a:custGeom>
            <a:rect b="b" l="l" r="r" t="t"/>
            <a:pathLst>
              <a:path extrusionOk="0" h="842137" w="446659">
                <a:moveTo>
                  <a:pt x="350393" y="246126"/>
                </a:moveTo>
                <a:lnTo>
                  <a:pt x="165354" y="60960"/>
                </a:lnTo>
                <a:cubicBezTo>
                  <a:pt x="104394" y="0"/>
                  <a:pt x="0" y="42926"/>
                  <a:pt x="0" y="129413"/>
                </a:cubicBezTo>
                <a:lnTo>
                  <a:pt x="0" y="712724"/>
                </a:lnTo>
                <a:cubicBezTo>
                  <a:pt x="0" y="799211"/>
                  <a:pt x="104394" y="842137"/>
                  <a:pt x="165354" y="781177"/>
                </a:cubicBezTo>
                <a:lnTo>
                  <a:pt x="350393" y="596138"/>
                </a:lnTo>
                <a:cubicBezTo>
                  <a:pt x="446659" y="499237"/>
                  <a:pt x="446659" y="342519"/>
                  <a:pt x="350393" y="246126"/>
                </a:cubicBezTo>
                <a:close/>
              </a:path>
            </a:pathLst>
          </a:custGeom>
          <a:solidFill>
            <a:srgbClr val="1C5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"/>
          <p:cNvSpPr txBox="1"/>
          <p:nvPr/>
        </p:nvSpPr>
        <p:spPr>
          <a:xfrm>
            <a:off x="5943080" y="7060747"/>
            <a:ext cx="5443119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Experimental Setup:</a:t>
            </a:r>
            <a:endParaRPr/>
          </a:p>
        </p:txBody>
      </p:sp>
      <p:sp>
        <p:nvSpPr>
          <p:cNvPr id="385" name="Google Shape;385;p4"/>
          <p:cNvSpPr txBox="1"/>
          <p:nvPr/>
        </p:nvSpPr>
        <p:spPr>
          <a:xfrm>
            <a:off x="5894053" y="7966806"/>
            <a:ext cx="1078010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Conducted experiments in a GPU-enabled computational environment. </a:t>
            </a:r>
            <a:endParaRPr/>
          </a:p>
          <a:p>
            <a:pPr indent="-2590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73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C5739"/>
                </a:solidFill>
                <a:latin typeface="Arial"/>
                <a:ea typeface="Arial"/>
                <a:cs typeface="Arial"/>
                <a:sym typeface="Arial"/>
              </a:rPr>
              <a:t>Used a validation set for monitoring model generalization.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