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4" r:id="rId8"/>
    <p:sldId id="265" r:id="rId9"/>
    <p:sldId id="261" r:id="rId10"/>
    <p:sldId id="269" r:id="rId11"/>
    <p:sldId id="262" r:id="rId12"/>
    <p:sldId id="266" r:id="rId13"/>
    <p:sldId id="267" r:id="rId14"/>
    <p:sldId id="271" r:id="rId15"/>
    <p:sldId id="270" r:id="rId16"/>
    <p:sldId id="268"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660"/>
  </p:normalViewPr>
  <p:slideViewPr>
    <p:cSldViewPr>
      <p:cViewPr varScale="1">
        <p:scale>
          <a:sx n="69" d="100"/>
          <a:sy n="69" d="100"/>
        </p:scale>
        <p:origin x="-54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553AA67-5EFE-4F4E-98B1-327A9D53A45E}" type="datetimeFigureOut">
              <a:rPr lang="id-ID" smtClean="0"/>
              <a:t>15/03/2017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203EFC3-D060-48A1-A6C6-1CDBB9836AD6}"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53AA67-5EFE-4F4E-98B1-327A9D53A45E}" type="datetimeFigureOut">
              <a:rPr lang="id-ID" smtClean="0"/>
              <a:t>15/03/2017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203EFC3-D060-48A1-A6C6-1CDBB9836AD6}"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53AA67-5EFE-4F4E-98B1-327A9D53A45E}" type="datetimeFigureOut">
              <a:rPr lang="id-ID" smtClean="0"/>
              <a:t>15/03/2017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203EFC3-D060-48A1-A6C6-1CDBB9836AD6}"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53AA67-5EFE-4F4E-98B1-327A9D53A45E}" type="datetimeFigureOut">
              <a:rPr lang="id-ID" smtClean="0"/>
              <a:t>15/03/2017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203EFC3-D060-48A1-A6C6-1CDBB9836AD6}"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53AA67-5EFE-4F4E-98B1-327A9D53A45E}" type="datetimeFigureOut">
              <a:rPr lang="id-ID" smtClean="0"/>
              <a:t>15/03/2017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203EFC3-D060-48A1-A6C6-1CDBB9836AD6}"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553AA67-5EFE-4F4E-98B1-327A9D53A45E}" type="datetimeFigureOut">
              <a:rPr lang="id-ID" smtClean="0"/>
              <a:t>15/03/2017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203EFC3-D060-48A1-A6C6-1CDBB9836AD6}"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53AA67-5EFE-4F4E-98B1-327A9D53A45E}" type="datetimeFigureOut">
              <a:rPr lang="id-ID" smtClean="0"/>
              <a:t>15/03/2017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C203EFC3-D060-48A1-A6C6-1CDBB9836AD6}"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53AA67-5EFE-4F4E-98B1-327A9D53A45E}" type="datetimeFigureOut">
              <a:rPr lang="id-ID" smtClean="0"/>
              <a:t>15/03/2017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C203EFC3-D060-48A1-A6C6-1CDBB9836AD6}"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53AA67-5EFE-4F4E-98B1-327A9D53A45E}" type="datetimeFigureOut">
              <a:rPr lang="id-ID" smtClean="0"/>
              <a:t>15/03/2017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C203EFC3-D060-48A1-A6C6-1CDBB9836AD6}"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53AA67-5EFE-4F4E-98B1-327A9D53A45E}" type="datetimeFigureOut">
              <a:rPr lang="id-ID" smtClean="0"/>
              <a:t>15/03/2017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203EFC3-D060-48A1-A6C6-1CDBB9836AD6}" type="slidenum">
              <a:rPr lang="id-ID" smtClean="0"/>
              <a:t>‹#›</a:t>
            </a:fld>
            <a:endParaRPr lang="id-ID"/>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553AA67-5EFE-4F4E-98B1-327A9D53A45E}" type="datetimeFigureOut">
              <a:rPr lang="id-ID" smtClean="0"/>
              <a:t>15/03/2017</a:t>
            </a:fld>
            <a:endParaRPr lang="id-ID"/>
          </a:p>
        </p:txBody>
      </p:sp>
      <p:sp>
        <p:nvSpPr>
          <p:cNvPr id="9" name="Slide Number Placeholder 8"/>
          <p:cNvSpPr>
            <a:spLocks noGrp="1"/>
          </p:cNvSpPr>
          <p:nvPr>
            <p:ph type="sldNum" sz="quarter" idx="11"/>
          </p:nvPr>
        </p:nvSpPr>
        <p:spPr/>
        <p:txBody>
          <a:bodyPr/>
          <a:lstStyle/>
          <a:p>
            <a:fld id="{C203EFC3-D060-48A1-A6C6-1CDBB9836AD6}" type="slidenum">
              <a:rPr lang="id-ID" smtClean="0"/>
              <a:t>‹#›</a:t>
            </a:fld>
            <a:endParaRPr lang="id-ID"/>
          </a:p>
        </p:txBody>
      </p:sp>
      <p:sp>
        <p:nvSpPr>
          <p:cNvPr id="10" name="Footer Placeholder 9"/>
          <p:cNvSpPr>
            <a:spLocks noGrp="1"/>
          </p:cNvSpPr>
          <p:nvPr>
            <p:ph type="ftr" sz="quarter" idx="12"/>
          </p:nvPr>
        </p:nvSpPr>
        <p:spPr/>
        <p:txBody>
          <a:bodyPr/>
          <a:lstStyle/>
          <a:p>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203EFC3-D060-48A1-A6C6-1CDBB9836AD6}" type="slidenum">
              <a:rPr lang="id-ID" smtClean="0"/>
              <a:t>‹#›</a:t>
            </a:fld>
            <a:endParaRPr lang="id-ID"/>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id-ID"/>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553AA67-5EFE-4F4E-98B1-327A9D53A45E}" type="datetimeFigureOut">
              <a:rPr lang="id-ID" smtClean="0"/>
              <a:t>15/03/2017</a:t>
            </a:fld>
            <a:endParaRPr lang="id-ID"/>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5.emf"/></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9.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1. PENGENALAN </a:t>
            </a:r>
            <a:br>
              <a:rPr lang="id-ID" dirty="0" smtClean="0"/>
            </a:br>
            <a:r>
              <a:rPr lang="id-ID" dirty="0" smtClean="0"/>
              <a:t>PENGOLAHAN CITRA DIGITAL</a:t>
            </a:r>
            <a:endParaRPr lang="id-ID" dirty="0"/>
          </a:p>
        </p:txBody>
      </p:sp>
      <p:sp>
        <p:nvSpPr>
          <p:cNvPr id="3" name="Subtitle 2"/>
          <p:cNvSpPr>
            <a:spLocks noGrp="1"/>
          </p:cNvSpPr>
          <p:nvPr>
            <p:ph type="subTitle" idx="1"/>
          </p:nvPr>
        </p:nvSpPr>
        <p:spPr/>
        <p:txBody>
          <a:bodyPr/>
          <a:lstStyle/>
          <a:p>
            <a:r>
              <a:rPr lang="id-ID" dirty="0" smtClean="0"/>
              <a:t>Rastri Prathivi, M.Kom.</a:t>
            </a:r>
            <a:endParaRPr lang="id-ID" dirty="0"/>
          </a:p>
        </p:txBody>
      </p:sp>
    </p:spTree>
    <p:extLst>
      <p:ext uri="{BB962C8B-B14F-4D97-AF65-F5344CB8AC3E}">
        <p14:creationId xmlns:p14="http://schemas.microsoft.com/office/powerpoint/2010/main" val="9886045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5416"/>
            <a:ext cx="7620000" cy="1143000"/>
          </a:xfrm>
        </p:spPr>
        <p:txBody>
          <a:bodyPr/>
          <a:lstStyle/>
          <a:p>
            <a:r>
              <a:rPr lang="id-ID" dirty="0" smtClean="0"/>
              <a:t>Image Segmentation</a:t>
            </a:r>
            <a:endParaRPr lang="id-ID" dirty="0"/>
          </a:p>
        </p:txBody>
      </p:sp>
      <p:sp>
        <p:nvSpPr>
          <p:cNvPr id="3" name="Content Placeholder 2"/>
          <p:cNvSpPr>
            <a:spLocks noGrp="1"/>
          </p:cNvSpPr>
          <p:nvPr>
            <p:ph idx="1"/>
          </p:nvPr>
        </p:nvSpPr>
        <p:spPr/>
        <p:txBody>
          <a:bodyPr/>
          <a:lstStyle/>
          <a:p>
            <a:endParaRPr lang="id-ID"/>
          </a:p>
        </p:txBody>
      </p:sp>
      <p:pic>
        <p:nvPicPr>
          <p:cNvPr id="4098" name="Picture 2" descr="http://cvn.ecp.fr/personnel/pawan/research/region-selection/segmentation-exampl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8680"/>
            <a:ext cx="9144000" cy="6120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69883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9392"/>
            <a:ext cx="7620000" cy="1143000"/>
          </a:xfrm>
        </p:spPr>
        <p:txBody>
          <a:bodyPr/>
          <a:lstStyle/>
          <a:p>
            <a:r>
              <a:rPr lang="id-ID" dirty="0" smtClean="0"/>
              <a:t>OPERASI PENGOLAHAN CITRA</a:t>
            </a:r>
            <a:endParaRPr lang="id-ID" dirty="0"/>
          </a:p>
        </p:txBody>
      </p:sp>
      <p:sp>
        <p:nvSpPr>
          <p:cNvPr id="3" name="Content Placeholder 2"/>
          <p:cNvSpPr>
            <a:spLocks noGrp="1"/>
          </p:cNvSpPr>
          <p:nvPr>
            <p:ph idx="1"/>
          </p:nvPr>
        </p:nvSpPr>
        <p:spPr>
          <a:xfrm>
            <a:off x="457200" y="980728"/>
            <a:ext cx="7620000" cy="5760640"/>
          </a:xfrm>
        </p:spPr>
        <p:txBody>
          <a:bodyPr>
            <a:normAutofit lnSpcReduction="10000"/>
          </a:bodyPr>
          <a:lstStyle/>
          <a:p>
            <a:pPr marL="114300" indent="0">
              <a:buNone/>
            </a:pPr>
            <a:r>
              <a:rPr lang="id-ID" b="1" dirty="0"/>
              <a:t>Perbaikan kualitas citra(image enhancemen</a:t>
            </a:r>
            <a:r>
              <a:rPr lang="id-ID" dirty="0"/>
              <a:t>t), tujuannya: memperbaiki kualitas citra dg memanipulasi parameter-parameter citra, yg terdiri dari :</a:t>
            </a:r>
          </a:p>
          <a:p>
            <a:pPr marL="114300" indent="0">
              <a:buNone/>
            </a:pPr>
            <a:r>
              <a:rPr lang="id-ID" dirty="0"/>
              <a:t>Aspek Radiometrik :</a:t>
            </a:r>
          </a:p>
          <a:p>
            <a:pPr marL="114300" indent="0">
              <a:buNone/>
            </a:pPr>
            <a:r>
              <a:rPr lang="id-ID" dirty="0"/>
              <a:t> </a:t>
            </a:r>
            <a:r>
              <a:rPr lang="id-ID" dirty="0" smtClean="0"/>
              <a:t>•</a:t>
            </a:r>
            <a:r>
              <a:rPr lang="id-ID" dirty="0"/>
              <a:t>Perbaikan kontras gelap/terang</a:t>
            </a:r>
          </a:p>
          <a:p>
            <a:pPr marL="114300" indent="0">
              <a:buNone/>
            </a:pPr>
            <a:r>
              <a:rPr lang="id-ID" dirty="0"/>
              <a:t> </a:t>
            </a:r>
            <a:r>
              <a:rPr lang="id-ID" dirty="0" smtClean="0"/>
              <a:t>•</a:t>
            </a:r>
            <a:r>
              <a:rPr lang="id-ID" dirty="0"/>
              <a:t>Perbaikan tepian objek (edge enhancement)</a:t>
            </a:r>
          </a:p>
          <a:p>
            <a:pPr marL="114300" indent="0">
              <a:buNone/>
            </a:pPr>
            <a:r>
              <a:rPr lang="id-ID" dirty="0"/>
              <a:t> </a:t>
            </a:r>
            <a:r>
              <a:rPr lang="id-ID" dirty="0" smtClean="0"/>
              <a:t>•</a:t>
            </a:r>
            <a:r>
              <a:rPr lang="id-ID" dirty="0"/>
              <a:t>Penajaman (sharpening)</a:t>
            </a:r>
          </a:p>
          <a:p>
            <a:pPr marL="114300" indent="0">
              <a:buNone/>
            </a:pPr>
            <a:r>
              <a:rPr lang="id-ID" dirty="0"/>
              <a:t> </a:t>
            </a:r>
            <a:r>
              <a:rPr lang="id-ID" dirty="0" smtClean="0"/>
              <a:t>•</a:t>
            </a:r>
            <a:r>
              <a:rPr lang="id-ID" dirty="0"/>
              <a:t>Pemberian warna semu(pseudocoloring)</a:t>
            </a:r>
          </a:p>
          <a:p>
            <a:pPr marL="114300" indent="0">
              <a:buNone/>
            </a:pPr>
            <a:r>
              <a:rPr lang="id-ID" dirty="0"/>
              <a:t> </a:t>
            </a:r>
            <a:r>
              <a:rPr lang="id-ID" dirty="0" smtClean="0"/>
              <a:t>•</a:t>
            </a:r>
            <a:r>
              <a:rPr lang="id-ID" dirty="0"/>
              <a:t>Penapisan derau (noise filtering)</a:t>
            </a:r>
          </a:p>
          <a:p>
            <a:pPr marL="114300" indent="0">
              <a:buNone/>
            </a:pPr>
            <a:r>
              <a:rPr lang="id-ID" dirty="0"/>
              <a:t/>
            </a:r>
            <a:br>
              <a:rPr lang="id-ID" dirty="0"/>
            </a:br>
            <a:r>
              <a:rPr lang="id-ID" dirty="0"/>
              <a:t>Aspek Geometrik :</a:t>
            </a:r>
          </a:p>
          <a:p>
            <a:pPr marL="114300" indent="0">
              <a:buNone/>
            </a:pPr>
            <a:r>
              <a:rPr lang="id-ID" dirty="0"/>
              <a:t> </a:t>
            </a:r>
            <a:r>
              <a:rPr lang="id-ID" dirty="0" smtClean="0"/>
              <a:t>• </a:t>
            </a:r>
            <a:r>
              <a:rPr lang="id-ID" dirty="0"/>
              <a:t>Rotasi</a:t>
            </a:r>
          </a:p>
          <a:p>
            <a:pPr marL="114300" indent="0">
              <a:buNone/>
            </a:pPr>
            <a:r>
              <a:rPr lang="id-ID" dirty="0"/>
              <a:t> </a:t>
            </a:r>
            <a:r>
              <a:rPr lang="id-ID" dirty="0" smtClean="0"/>
              <a:t>• </a:t>
            </a:r>
            <a:r>
              <a:rPr lang="id-ID" dirty="0"/>
              <a:t>Translasi</a:t>
            </a:r>
          </a:p>
          <a:p>
            <a:pPr marL="114300" indent="0">
              <a:buNone/>
            </a:pPr>
            <a:r>
              <a:rPr lang="id-ID" dirty="0"/>
              <a:t> </a:t>
            </a:r>
            <a:r>
              <a:rPr lang="id-ID" dirty="0" smtClean="0"/>
              <a:t>• </a:t>
            </a:r>
            <a:r>
              <a:rPr lang="id-ID" dirty="0"/>
              <a:t>Penskalaan</a:t>
            </a:r>
          </a:p>
          <a:p>
            <a:pPr marL="114300" indent="0">
              <a:buNone/>
            </a:pPr>
            <a:r>
              <a:rPr lang="id-ID" dirty="0"/>
              <a:t> </a:t>
            </a:r>
            <a:r>
              <a:rPr lang="id-ID" dirty="0" smtClean="0"/>
              <a:t>• </a:t>
            </a:r>
            <a:r>
              <a:rPr lang="id-ID" dirty="0"/>
              <a:t>Transformasi Geometrik</a:t>
            </a:r>
          </a:p>
          <a:p>
            <a:pPr marL="114300" indent="0">
              <a:buNone/>
            </a:pPr>
            <a:endParaRPr lang="id-ID" dirty="0"/>
          </a:p>
        </p:txBody>
      </p:sp>
    </p:spTree>
    <p:extLst>
      <p:ext uri="{BB962C8B-B14F-4D97-AF65-F5344CB8AC3E}">
        <p14:creationId xmlns:p14="http://schemas.microsoft.com/office/powerpoint/2010/main" val="18804409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7620000" cy="6480720"/>
          </a:xfrm>
        </p:spPr>
        <p:txBody>
          <a:bodyPr>
            <a:normAutofit lnSpcReduction="10000"/>
          </a:bodyPr>
          <a:lstStyle/>
          <a:p>
            <a:pPr marL="114300" indent="0">
              <a:buNone/>
            </a:pPr>
            <a:r>
              <a:rPr lang="id-ID" sz="2300" b="1" dirty="0"/>
              <a:t>Pemugaran citra (image restoration</a:t>
            </a:r>
            <a:r>
              <a:rPr lang="id-ID" sz="2300" dirty="0"/>
              <a:t>), menghilangkan cacat pada citra Perbedaannya dg perbaikan citra : penyebab degradasi citra diketahui. Operasi pemugaran citra :</a:t>
            </a:r>
          </a:p>
          <a:p>
            <a:pPr marL="114300" indent="0">
              <a:buNone/>
            </a:pPr>
            <a:r>
              <a:rPr lang="id-ID" sz="2300" dirty="0"/>
              <a:t>• Penghilangan kesamaran (deblurring)</a:t>
            </a:r>
          </a:p>
          <a:p>
            <a:pPr marL="114300" indent="0">
              <a:buNone/>
            </a:pPr>
            <a:r>
              <a:rPr lang="id-ID" sz="2300" dirty="0"/>
              <a:t> </a:t>
            </a:r>
            <a:r>
              <a:rPr lang="id-ID" sz="2300" dirty="0" smtClean="0"/>
              <a:t>• </a:t>
            </a:r>
            <a:r>
              <a:rPr lang="id-ID" sz="2300" dirty="0"/>
              <a:t>Penghilangan derau (noise)</a:t>
            </a:r>
          </a:p>
          <a:p>
            <a:pPr marL="114300" indent="0">
              <a:buNone/>
            </a:pPr>
            <a:r>
              <a:rPr lang="id-ID" sz="2300" b="1" dirty="0" smtClean="0"/>
              <a:t>Pemampatan </a:t>
            </a:r>
            <a:r>
              <a:rPr lang="id-ID" sz="2300" b="1" dirty="0"/>
              <a:t>Citra (images compression</a:t>
            </a:r>
            <a:r>
              <a:rPr lang="id-ID" sz="2300" b="1" dirty="0" smtClean="0"/>
              <a:t>),</a:t>
            </a:r>
          </a:p>
          <a:p>
            <a:pPr marL="114300" indent="0">
              <a:buNone/>
            </a:pPr>
            <a:r>
              <a:rPr lang="id-ID" sz="2300" b="1" dirty="0" smtClean="0"/>
              <a:t> </a:t>
            </a:r>
            <a:r>
              <a:rPr lang="id-ID" sz="2300" dirty="0"/>
              <a:t>citra direpresentasikan dlm bentuk lebih kompak, sehingga keperluan memori lebih sedikit namun dg tetap mempertahankan kualitas gambar (misal dari .BMP menjadi .JPG)</a:t>
            </a:r>
          </a:p>
          <a:p>
            <a:pPr marL="114300" indent="0">
              <a:buNone/>
            </a:pPr>
            <a:r>
              <a:rPr lang="id-ID" sz="2300" b="1" dirty="0"/>
              <a:t>Segmentasi Citra (image segmentation)</a:t>
            </a:r>
            <a:r>
              <a:rPr lang="id-ID" sz="2300" dirty="0"/>
              <a:t>, untuk memecah citra ke dalam beberapa segmen dg suatu kriteria tertentu.</a:t>
            </a:r>
          </a:p>
          <a:p>
            <a:pPr marL="114300" indent="0">
              <a:buNone/>
            </a:pPr>
            <a:r>
              <a:rPr lang="id-ID" sz="2300" b="1" dirty="0"/>
              <a:t>Analisa citra (image analysis), </a:t>
            </a:r>
            <a:r>
              <a:rPr lang="id-ID" sz="2300" dirty="0"/>
              <a:t>menghitung besaran kuantitatif citra untuk menghasilkan diskripsi(ciri-ciri tertentu), terdiri dari operasi :</a:t>
            </a:r>
          </a:p>
          <a:p>
            <a:pPr marL="114300" indent="0">
              <a:buNone/>
            </a:pPr>
            <a:r>
              <a:rPr lang="id-ID" sz="2300" dirty="0"/>
              <a:t>• Pendeteksian tepi objek (edge detection</a:t>
            </a:r>
            <a:r>
              <a:rPr lang="id-ID" sz="2300" dirty="0" smtClean="0"/>
              <a:t>)</a:t>
            </a:r>
            <a:endParaRPr lang="id-ID" sz="2300" dirty="0"/>
          </a:p>
          <a:p>
            <a:pPr marL="114300" indent="0">
              <a:buNone/>
            </a:pPr>
            <a:r>
              <a:rPr lang="id-ID" sz="2300" dirty="0"/>
              <a:t>• Ekstraksi batas (boundary)</a:t>
            </a:r>
          </a:p>
          <a:p>
            <a:pPr marL="114300" indent="0">
              <a:buNone/>
            </a:pPr>
            <a:r>
              <a:rPr lang="id-ID" sz="2300" dirty="0"/>
              <a:t> </a:t>
            </a:r>
            <a:r>
              <a:rPr lang="id-ID" sz="2300" dirty="0" smtClean="0"/>
              <a:t>• </a:t>
            </a:r>
            <a:r>
              <a:rPr lang="id-ID" sz="2300" dirty="0"/>
              <a:t>Representasi daerah (region)</a:t>
            </a:r>
          </a:p>
          <a:p>
            <a:pPr marL="114300" indent="0">
              <a:buNone/>
            </a:pPr>
            <a:endParaRPr lang="id-ID" dirty="0"/>
          </a:p>
        </p:txBody>
      </p:sp>
    </p:spTree>
    <p:extLst>
      <p:ext uri="{BB962C8B-B14F-4D97-AF65-F5344CB8AC3E}">
        <p14:creationId xmlns:p14="http://schemas.microsoft.com/office/powerpoint/2010/main" val="35236947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7620000" cy="6140152"/>
          </a:xfrm>
        </p:spPr>
        <p:txBody>
          <a:bodyPr/>
          <a:lstStyle/>
          <a:p>
            <a:pPr marL="114300" indent="0">
              <a:buNone/>
            </a:pPr>
            <a:r>
              <a:rPr lang="id-ID" b="1" dirty="0"/>
              <a:t>Rekontruksi Citra</a:t>
            </a:r>
            <a:r>
              <a:rPr lang="id-ID" dirty="0"/>
              <a:t>, membentuk ulang objek dari beberapa citra hasil proyeksi. Operasi rekonstruksi citra banyak digunakan dlm bidang medis. Ex. beberapa foto rontgen dg sinar X digunakan untuk membentuk ulang gambar organ tubuh.</a:t>
            </a:r>
          </a:p>
          <a:p>
            <a:pPr marL="114300" indent="0">
              <a:buNone/>
            </a:pPr>
            <a:endParaRPr lang="id-ID" dirty="0"/>
          </a:p>
        </p:txBody>
      </p:sp>
      <p:pic>
        <p:nvPicPr>
          <p:cNvPr id="5124" name="Picture 4" descr="http://media.isnet.org/iptek/100/NailedHimsel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700808"/>
            <a:ext cx="5688632" cy="4761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6408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7620000" cy="1143000"/>
          </a:xfrm>
        </p:spPr>
        <p:txBody>
          <a:bodyPr/>
          <a:lstStyle/>
          <a:p>
            <a:r>
              <a:rPr lang="id-ID" dirty="0" smtClean="0"/>
              <a:t>Foto X</a:t>
            </a:r>
            <a:endParaRPr lang="id-ID" dirty="0"/>
          </a:p>
        </p:txBody>
      </p:sp>
      <p:sp>
        <p:nvSpPr>
          <p:cNvPr id="3" name="Content Placeholder 2"/>
          <p:cNvSpPr>
            <a:spLocks noGrp="1"/>
          </p:cNvSpPr>
          <p:nvPr>
            <p:ph idx="1"/>
          </p:nvPr>
        </p:nvSpPr>
        <p:spPr/>
        <p:txBody>
          <a:bodyPr/>
          <a:lstStyle/>
          <a:p>
            <a:endParaRPr lang="id-ID"/>
          </a:p>
        </p:txBody>
      </p:sp>
      <p:pic>
        <p:nvPicPr>
          <p:cNvPr id="7170" name="Picture 2" descr="http://www.pustakasekolah.com/wp-content/uploads/2012/09/sinar-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836712"/>
            <a:ext cx="6389993" cy="5572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4274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7620000" cy="1143000"/>
          </a:xfrm>
        </p:spPr>
        <p:txBody>
          <a:bodyPr/>
          <a:lstStyle/>
          <a:p>
            <a:r>
              <a:rPr lang="id-ID" dirty="0" smtClean="0"/>
              <a:t>Image Watermarking</a:t>
            </a:r>
            <a:endParaRPr lang="id-ID" dirty="0"/>
          </a:p>
        </p:txBody>
      </p:sp>
      <p:sp>
        <p:nvSpPr>
          <p:cNvPr id="3" name="Content Placeholder 2"/>
          <p:cNvSpPr>
            <a:spLocks noGrp="1"/>
          </p:cNvSpPr>
          <p:nvPr>
            <p:ph idx="1"/>
          </p:nvPr>
        </p:nvSpPr>
        <p:spPr/>
        <p:txBody>
          <a:bodyPr/>
          <a:lstStyle/>
          <a:p>
            <a:endParaRPr lang="id-ID" dirty="0"/>
          </a:p>
        </p:txBody>
      </p:sp>
      <p:pic>
        <p:nvPicPr>
          <p:cNvPr id="4" name="Picture 2" descr="http://www.tipsotricks.com/wp-content/uploads/2012/01/watermarking-stam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64704"/>
            <a:ext cx="4078591" cy="3058943"/>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http://1.bp.blogspot.com/_y8y_ZpVbpsk/SIVRbq9zROI/AAAAAAAAAv4/9DZuhUadfvs/s400/2000+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1988840"/>
            <a:ext cx="4392488" cy="4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0689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7620000" cy="1143000"/>
          </a:xfrm>
        </p:spPr>
        <p:txBody>
          <a:bodyPr/>
          <a:lstStyle/>
          <a:p>
            <a:r>
              <a:rPr lang="id-ID" dirty="0" smtClean="0"/>
              <a:t>CONTOH APLIKASI PCD</a:t>
            </a:r>
            <a:endParaRPr lang="id-ID" dirty="0"/>
          </a:p>
        </p:txBody>
      </p:sp>
      <p:sp>
        <p:nvSpPr>
          <p:cNvPr id="3" name="Content Placeholder 2"/>
          <p:cNvSpPr>
            <a:spLocks noGrp="1"/>
          </p:cNvSpPr>
          <p:nvPr>
            <p:ph idx="1"/>
          </p:nvPr>
        </p:nvSpPr>
        <p:spPr>
          <a:xfrm>
            <a:off x="457200" y="692696"/>
            <a:ext cx="7620000" cy="5976664"/>
          </a:xfrm>
        </p:spPr>
        <p:txBody>
          <a:bodyPr>
            <a:normAutofit/>
          </a:bodyPr>
          <a:lstStyle/>
          <a:p>
            <a:r>
              <a:rPr lang="id-ID" sz="2800" dirty="0" smtClean="0"/>
              <a:t>Bidang Kedokteran</a:t>
            </a:r>
          </a:p>
          <a:p>
            <a:r>
              <a:rPr lang="id-ID" sz="2800" dirty="0" smtClean="0"/>
              <a:t>Biometrik </a:t>
            </a:r>
            <a:r>
              <a:rPr lang="id-ID" sz="2800" dirty="0" smtClean="0">
                <a:sym typeface="Wingdings" pitchFamily="2" charset="2"/>
              </a:rPr>
              <a:t> metode untuk mengenali seseorang berdasarkan karakteristik fisik, contoh:</a:t>
            </a:r>
          </a:p>
          <a:p>
            <a:pPr lvl="1"/>
            <a:r>
              <a:rPr lang="id-ID" sz="2800" dirty="0" smtClean="0">
                <a:sym typeface="Wingdings" pitchFamily="2" charset="2"/>
              </a:rPr>
              <a:t>Fingerprints</a:t>
            </a:r>
          </a:p>
          <a:p>
            <a:pPr lvl="1"/>
            <a:r>
              <a:rPr lang="id-ID" sz="2800" dirty="0" smtClean="0">
                <a:sym typeface="Wingdings" pitchFamily="2" charset="2"/>
              </a:rPr>
              <a:t>Voiceprints</a:t>
            </a:r>
          </a:p>
          <a:p>
            <a:pPr lvl="1"/>
            <a:r>
              <a:rPr lang="id-ID" sz="2800" dirty="0" smtClean="0">
                <a:sym typeface="Wingdings" pitchFamily="2" charset="2"/>
              </a:rPr>
              <a:t>Facial features</a:t>
            </a:r>
          </a:p>
          <a:p>
            <a:pPr lvl="1"/>
            <a:r>
              <a:rPr lang="id-ID" sz="2800" dirty="0" smtClean="0">
                <a:sym typeface="Wingdings" pitchFamily="2" charset="2"/>
              </a:rPr>
              <a:t>Retinal pattern</a:t>
            </a:r>
          </a:p>
          <a:p>
            <a:r>
              <a:rPr lang="id-ID" sz="2800" dirty="0" smtClean="0"/>
              <a:t>CBIR ( Content Based Image Retrieval ) </a:t>
            </a:r>
            <a:r>
              <a:rPr lang="id-ID" sz="2800" dirty="0" smtClean="0">
                <a:sym typeface="Wingdings" pitchFamily="2" charset="2"/>
              </a:rPr>
              <a:t> mencari gambar berdasarkan informasi yang ada pada gambar tersebut. Implemetasinya untuk image searching, video content, image registration.</a:t>
            </a:r>
            <a:endParaRPr lang="id-ID" sz="2800" dirty="0" smtClean="0"/>
          </a:p>
        </p:txBody>
      </p:sp>
    </p:spTree>
    <p:extLst>
      <p:ext uri="{BB962C8B-B14F-4D97-AF65-F5344CB8AC3E}">
        <p14:creationId xmlns:p14="http://schemas.microsoft.com/office/powerpoint/2010/main" val="42429306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43408"/>
            <a:ext cx="7620000" cy="1143000"/>
          </a:xfrm>
        </p:spPr>
        <p:txBody>
          <a:bodyPr/>
          <a:lstStyle/>
          <a:p>
            <a:r>
              <a:rPr lang="id-ID" dirty="0" smtClean="0"/>
              <a:t>CBIR</a:t>
            </a:r>
            <a:endParaRPr lang="id-ID" dirty="0"/>
          </a:p>
        </p:txBody>
      </p:sp>
      <p:sp>
        <p:nvSpPr>
          <p:cNvPr id="3" name="Content Placeholder 2"/>
          <p:cNvSpPr>
            <a:spLocks noGrp="1"/>
          </p:cNvSpPr>
          <p:nvPr>
            <p:ph idx="1"/>
          </p:nvPr>
        </p:nvSpPr>
        <p:spPr/>
        <p:txBody>
          <a:bodyPr/>
          <a:lstStyle/>
          <a:p>
            <a:endParaRPr lang="id-ID"/>
          </a:p>
        </p:txBody>
      </p:sp>
      <p:pic>
        <p:nvPicPr>
          <p:cNvPr id="8194" name="Picture 2" descr="http://www.wiz.cs.waseda.ac.jp/rim/images/ir_intr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638823"/>
            <a:ext cx="8892480" cy="6174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7495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pic>
        <p:nvPicPr>
          <p:cNvPr id="9218" name="Picture 2" descr="http://digital.cs.usu.edu/graphics/Retriev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88640"/>
            <a:ext cx="8568952" cy="6480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8249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lvl="0"/>
            <a:r>
              <a:rPr lang="id-ID" dirty="0" smtClean="0"/>
              <a:t>2. Pengenalan Dasar Citra</a:t>
            </a:r>
            <a:br>
              <a:rPr lang="id-ID" dirty="0" smtClean="0"/>
            </a:br>
            <a:r>
              <a:rPr lang="id-ID" dirty="0" smtClean="0"/>
              <a:t>(presentasi)</a:t>
            </a:r>
            <a:br>
              <a:rPr lang="id-ID" dirty="0" smtClean="0"/>
            </a:br>
            <a:r>
              <a:rPr lang="id-ID" dirty="0"/>
              <a:t/>
            </a:r>
            <a:br>
              <a:rPr lang="id-ID" dirty="0"/>
            </a:br>
            <a:endParaRPr lang="id-ID" dirty="0"/>
          </a:p>
        </p:txBody>
      </p:sp>
      <p:sp>
        <p:nvSpPr>
          <p:cNvPr id="3" name="Subtitle 2"/>
          <p:cNvSpPr>
            <a:spLocks noGrp="1"/>
          </p:cNvSpPr>
          <p:nvPr>
            <p:ph type="subTitle" idx="1"/>
          </p:nvPr>
        </p:nvSpPr>
        <p:spPr/>
        <p:txBody>
          <a:bodyPr>
            <a:normAutofit lnSpcReduction="10000"/>
          </a:bodyPr>
          <a:lstStyle/>
          <a:p>
            <a:pPr marL="514350" indent="-514350" algn="l">
              <a:buFont typeface="+mj-lt"/>
              <a:buAutoNum type="arabicPeriod"/>
            </a:pPr>
            <a:r>
              <a:rPr lang="en-US" dirty="0" err="1" smtClean="0">
                <a:solidFill>
                  <a:srgbClr val="FF0000"/>
                </a:solidFill>
              </a:rPr>
              <a:t>Representasi</a:t>
            </a:r>
            <a:r>
              <a:rPr lang="en-US" dirty="0" smtClean="0">
                <a:solidFill>
                  <a:srgbClr val="FF0000"/>
                </a:solidFill>
              </a:rPr>
              <a:t> </a:t>
            </a:r>
            <a:r>
              <a:rPr lang="en-US" dirty="0" err="1" smtClean="0">
                <a:solidFill>
                  <a:srgbClr val="FF0000"/>
                </a:solidFill>
              </a:rPr>
              <a:t>citra</a:t>
            </a:r>
            <a:r>
              <a:rPr lang="en-US" dirty="0" smtClean="0">
                <a:solidFill>
                  <a:srgbClr val="FF0000"/>
                </a:solidFill>
              </a:rPr>
              <a:t> digital</a:t>
            </a:r>
            <a:endParaRPr lang="id-ID" dirty="0">
              <a:solidFill>
                <a:srgbClr val="FF0000"/>
              </a:solidFill>
            </a:endParaRPr>
          </a:p>
          <a:p>
            <a:pPr marL="514350" indent="-514350" algn="l">
              <a:buFont typeface="+mj-lt"/>
              <a:buAutoNum type="arabicPeriod"/>
            </a:pPr>
            <a:r>
              <a:rPr lang="en-US" dirty="0" err="1" smtClean="0">
                <a:solidFill>
                  <a:srgbClr val="FF0000"/>
                </a:solidFill>
              </a:rPr>
              <a:t>Kuantisasi</a:t>
            </a:r>
            <a:r>
              <a:rPr lang="en-US" dirty="0" smtClean="0">
                <a:solidFill>
                  <a:srgbClr val="FF0000"/>
                </a:solidFill>
              </a:rPr>
              <a:t> </a:t>
            </a:r>
            <a:r>
              <a:rPr lang="en-US" dirty="0" err="1" smtClean="0">
                <a:solidFill>
                  <a:srgbClr val="FF0000"/>
                </a:solidFill>
              </a:rPr>
              <a:t>citra</a:t>
            </a:r>
            <a:endParaRPr lang="id-ID" dirty="0">
              <a:solidFill>
                <a:srgbClr val="FF0000"/>
              </a:solidFill>
            </a:endParaRPr>
          </a:p>
          <a:p>
            <a:pPr marL="514350" indent="-514350" algn="l">
              <a:buFont typeface="+mj-lt"/>
              <a:buAutoNum type="arabicPeriod"/>
            </a:pPr>
            <a:r>
              <a:rPr lang="en-US" dirty="0" err="1" smtClean="0">
                <a:solidFill>
                  <a:srgbClr val="FF0000"/>
                </a:solidFill>
              </a:rPr>
              <a:t>Kualitas</a:t>
            </a:r>
            <a:r>
              <a:rPr lang="en-US" dirty="0" smtClean="0">
                <a:solidFill>
                  <a:srgbClr val="FF0000"/>
                </a:solidFill>
              </a:rPr>
              <a:t> </a:t>
            </a:r>
            <a:r>
              <a:rPr lang="en-US" dirty="0" err="1" smtClean="0">
                <a:solidFill>
                  <a:srgbClr val="FF0000"/>
                </a:solidFill>
              </a:rPr>
              <a:t>citra</a:t>
            </a:r>
            <a:endParaRPr lang="id-ID" dirty="0">
              <a:solidFill>
                <a:srgbClr val="FF0000"/>
              </a:solidFill>
            </a:endParaRPr>
          </a:p>
        </p:txBody>
      </p:sp>
    </p:spTree>
    <p:extLst>
      <p:ext uri="{BB962C8B-B14F-4D97-AF65-F5344CB8AC3E}">
        <p14:creationId xmlns:p14="http://schemas.microsoft.com/office/powerpoint/2010/main" val="11271044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Tujuan </a:t>
            </a:r>
            <a:endParaRPr lang="id-ID" dirty="0"/>
          </a:p>
        </p:txBody>
      </p:sp>
      <p:sp>
        <p:nvSpPr>
          <p:cNvPr id="3" name="Content Placeholder 2"/>
          <p:cNvSpPr>
            <a:spLocks noGrp="1"/>
          </p:cNvSpPr>
          <p:nvPr>
            <p:ph idx="1"/>
          </p:nvPr>
        </p:nvSpPr>
        <p:spPr/>
        <p:txBody>
          <a:bodyPr>
            <a:normAutofit/>
          </a:bodyPr>
          <a:lstStyle/>
          <a:p>
            <a:r>
              <a:rPr lang="id-ID" dirty="0" smtClean="0"/>
              <a:t>Memperbaiki kualitas citra dilihat dari aspek radiometrik (peningkatan kontras, transformasi warna, restorasi citra) dan dari aspek geometrik (rotasi, translasi, skala, transformasi geometrik)</a:t>
            </a:r>
          </a:p>
          <a:p>
            <a:r>
              <a:rPr lang="id-ID" dirty="0" smtClean="0"/>
              <a:t>Melakukan proses penarikan informasi atau deskripsi objek atau pengenalan objek yang terkandung pada citra</a:t>
            </a:r>
          </a:p>
          <a:p>
            <a:r>
              <a:rPr lang="id-ID" dirty="0" smtClean="0"/>
              <a:t>Melakukan kompresi atau reduksi data untuk tujuan penyimpanan data dan waktu proses data.</a:t>
            </a:r>
            <a:endParaRPr lang="id-ID" dirty="0"/>
          </a:p>
        </p:txBody>
      </p:sp>
    </p:spTree>
    <p:extLst>
      <p:ext uri="{BB962C8B-B14F-4D97-AF65-F5344CB8AC3E}">
        <p14:creationId xmlns:p14="http://schemas.microsoft.com/office/powerpoint/2010/main" val="31655542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412776"/>
            <a:ext cx="8229600" cy="4525963"/>
          </a:xfrm>
        </p:spPr>
        <p:txBody>
          <a:bodyPr/>
          <a:lstStyle/>
          <a:p>
            <a:pPr marL="514350" indent="-514350">
              <a:buAutoNum type="arabicPeriod"/>
            </a:pPr>
            <a:r>
              <a:rPr lang="id-ID" sz="4400" dirty="0" smtClean="0"/>
              <a:t>Apa yang dimaksud dengan picture elemen ( (pixel) ?</a:t>
            </a:r>
          </a:p>
          <a:p>
            <a:pPr marL="514350" indent="-514350">
              <a:buAutoNum type="arabicPeriod"/>
            </a:pPr>
            <a:endParaRPr lang="id-ID" sz="4400" dirty="0" smtClean="0"/>
          </a:p>
          <a:p>
            <a:pPr marL="514350" indent="-514350">
              <a:buAutoNum type="arabicPeriod"/>
            </a:pPr>
            <a:r>
              <a:rPr lang="id-ID" sz="4400" dirty="0" smtClean="0"/>
              <a:t>Bagaimana cara melokasikan pixel dalam sebuah gambar/image ?</a:t>
            </a:r>
          </a:p>
          <a:p>
            <a:pPr marL="514350" indent="-514350">
              <a:buAutoNum type="arabicPeriod"/>
            </a:pPr>
            <a:endParaRPr lang="id-ID" dirty="0"/>
          </a:p>
        </p:txBody>
      </p:sp>
      <p:sp>
        <p:nvSpPr>
          <p:cNvPr id="4" name="Title 1"/>
          <p:cNvSpPr>
            <a:spLocks noGrp="1"/>
          </p:cNvSpPr>
          <p:nvPr>
            <p:ph type="title"/>
          </p:nvPr>
        </p:nvSpPr>
        <p:spPr/>
        <p:txBody>
          <a:bodyPr>
            <a:normAutofit fontScale="90000"/>
          </a:bodyPr>
          <a:lstStyle/>
          <a:p>
            <a:r>
              <a:rPr lang="id-ID" b="1" dirty="0" smtClean="0"/>
              <a:t>REPRESENTASI CITRA DIGITAL</a:t>
            </a:r>
            <a:endParaRPr lang="id-ID" b="1" dirty="0"/>
          </a:p>
        </p:txBody>
      </p:sp>
    </p:spTree>
    <p:extLst>
      <p:ext uri="{BB962C8B-B14F-4D97-AF65-F5344CB8AC3E}">
        <p14:creationId xmlns:p14="http://schemas.microsoft.com/office/powerpoint/2010/main" val="9981405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210742"/>
            <a:ext cx="8229600" cy="634082"/>
          </a:xfrm>
        </p:spPr>
        <p:txBody>
          <a:bodyPr>
            <a:normAutofit fontScale="90000"/>
          </a:bodyPr>
          <a:lstStyle/>
          <a:p>
            <a:pPr lvl="0" algn="l"/>
            <a:r>
              <a:rPr lang="id-ID" b="1" dirty="0" smtClean="0"/>
              <a:t>REPRESENTASI CITRA DIGITAL</a:t>
            </a:r>
            <a:br>
              <a:rPr lang="id-ID" b="1" dirty="0" smtClean="0"/>
            </a:br>
            <a:r>
              <a:rPr lang="id-ID" dirty="0" smtClean="0">
                <a:solidFill>
                  <a:srgbClr val="FF0000"/>
                </a:solidFill>
              </a:rPr>
              <a:t>*</a:t>
            </a:r>
            <a:r>
              <a:rPr lang="id-ID" b="1" dirty="0" smtClean="0"/>
              <a:t> </a:t>
            </a:r>
            <a:r>
              <a:rPr lang="en-US" sz="3100" dirty="0" smtClean="0">
                <a:solidFill>
                  <a:srgbClr val="FF0000"/>
                </a:solidFill>
              </a:rPr>
              <a:t>x </a:t>
            </a:r>
            <a:r>
              <a:rPr lang="en-US" sz="3100" dirty="0" err="1">
                <a:solidFill>
                  <a:srgbClr val="FF0000"/>
                </a:solidFill>
              </a:rPr>
              <a:t>menyatakan</a:t>
            </a:r>
            <a:r>
              <a:rPr lang="en-US" sz="3100" dirty="0">
                <a:solidFill>
                  <a:srgbClr val="FF0000"/>
                </a:solidFill>
              </a:rPr>
              <a:t> </a:t>
            </a:r>
            <a:r>
              <a:rPr lang="en-US" sz="3100" dirty="0" err="1">
                <a:solidFill>
                  <a:srgbClr val="FF0000"/>
                </a:solidFill>
              </a:rPr>
              <a:t>posisi</a:t>
            </a:r>
            <a:r>
              <a:rPr lang="en-US" sz="3100" dirty="0">
                <a:solidFill>
                  <a:srgbClr val="FF0000"/>
                </a:solidFill>
              </a:rPr>
              <a:t> </a:t>
            </a:r>
            <a:r>
              <a:rPr lang="en-US" sz="3100" dirty="0" err="1" smtClean="0">
                <a:solidFill>
                  <a:srgbClr val="FF0000"/>
                </a:solidFill>
              </a:rPr>
              <a:t>kolom</a:t>
            </a:r>
            <a:r>
              <a:rPr lang="en-US" sz="3100" dirty="0" smtClean="0">
                <a:solidFill>
                  <a:srgbClr val="FF0000"/>
                </a:solidFill>
              </a:rPr>
              <a:t>;</a:t>
            </a:r>
            <a:r>
              <a:rPr lang="id-ID" sz="3100" dirty="0" smtClean="0">
                <a:solidFill>
                  <a:srgbClr val="FF0000"/>
                </a:solidFill>
              </a:rPr>
              <a:t>                        </a:t>
            </a:r>
            <a:br>
              <a:rPr lang="id-ID" sz="3100" dirty="0" smtClean="0">
                <a:solidFill>
                  <a:srgbClr val="FF0000"/>
                </a:solidFill>
              </a:rPr>
            </a:br>
            <a:r>
              <a:rPr lang="id-ID" sz="3100" dirty="0" smtClean="0">
                <a:solidFill>
                  <a:srgbClr val="FF0000"/>
                </a:solidFill>
              </a:rPr>
              <a:t>* </a:t>
            </a:r>
            <a:r>
              <a:rPr lang="en-US" sz="3100" dirty="0" smtClean="0">
                <a:solidFill>
                  <a:srgbClr val="FF0000"/>
                </a:solidFill>
              </a:rPr>
              <a:t>y </a:t>
            </a:r>
            <a:r>
              <a:rPr lang="en-US" sz="3100" dirty="0" err="1">
                <a:solidFill>
                  <a:srgbClr val="FF0000"/>
                </a:solidFill>
              </a:rPr>
              <a:t>menyatakan</a:t>
            </a:r>
            <a:r>
              <a:rPr lang="en-US" sz="3100" dirty="0">
                <a:solidFill>
                  <a:srgbClr val="FF0000"/>
                </a:solidFill>
              </a:rPr>
              <a:t> </a:t>
            </a:r>
            <a:r>
              <a:rPr lang="en-US" sz="3100" dirty="0" err="1">
                <a:solidFill>
                  <a:srgbClr val="FF0000"/>
                </a:solidFill>
              </a:rPr>
              <a:t>posisi</a:t>
            </a:r>
            <a:r>
              <a:rPr lang="en-US" sz="3100" dirty="0">
                <a:solidFill>
                  <a:srgbClr val="FF0000"/>
                </a:solidFill>
              </a:rPr>
              <a:t> </a:t>
            </a:r>
            <a:r>
              <a:rPr lang="en-US" sz="3100" dirty="0" err="1">
                <a:solidFill>
                  <a:srgbClr val="FF0000"/>
                </a:solidFill>
              </a:rPr>
              <a:t>baris</a:t>
            </a:r>
            <a:r>
              <a:rPr lang="en-US" sz="3100" dirty="0" smtClean="0">
                <a:solidFill>
                  <a:srgbClr val="FF0000"/>
                </a:solidFill>
              </a:rPr>
              <a:t>;</a:t>
            </a:r>
            <a:r>
              <a:rPr lang="id-ID" sz="3100" dirty="0" smtClean="0">
                <a:solidFill>
                  <a:srgbClr val="FF0000"/>
                </a:solidFill>
              </a:rPr>
              <a:t/>
            </a:r>
            <a:br>
              <a:rPr lang="id-ID" sz="3100" dirty="0" smtClean="0">
                <a:solidFill>
                  <a:srgbClr val="FF0000"/>
                </a:solidFill>
              </a:rPr>
            </a:br>
            <a:r>
              <a:rPr lang="id-ID" sz="3100" dirty="0" smtClean="0">
                <a:solidFill>
                  <a:srgbClr val="FF0000"/>
                </a:solidFill>
              </a:rPr>
              <a:t>* </a:t>
            </a:r>
            <a:r>
              <a:rPr lang="en-US" sz="2800" dirty="0" err="1" smtClean="0">
                <a:solidFill>
                  <a:srgbClr val="FF0000"/>
                </a:solidFill>
              </a:rPr>
              <a:t>piksel</a:t>
            </a:r>
            <a:r>
              <a:rPr lang="en-US" sz="2800" dirty="0" smtClean="0">
                <a:solidFill>
                  <a:srgbClr val="FF0000"/>
                </a:solidFill>
              </a:rPr>
              <a:t> </a:t>
            </a:r>
            <a:r>
              <a:rPr lang="en-US" sz="2800" dirty="0" err="1">
                <a:solidFill>
                  <a:srgbClr val="FF0000"/>
                </a:solidFill>
              </a:rPr>
              <a:t>pojok</a:t>
            </a:r>
            <a:r>
              <a:rPr lang="en-US" sz="2800" dirty="0">
                <a:solidFill>
                  <a:srgbClr val="FF0000"/>
                </a:solidFill>
              </a:rPr>
              <a:t> </a:t>
            </a:r>
            <a:r>
              <a:rPr lang="en-US" sz="2800" dirty="0" err="1">
                <a:solidFill>
                  <a:srgbClr val="FF0000"/>
                </a:solidFill>
              </a:rPr>
              <a:t>kiri-atas</a:t>
            </a:r>
            <a:r>
              <a:rPr lang="en-US" sz="2800" dirty="0">
                <a:solidFill>
                  <a:srgbClr val="FF0000"/>
                </a:solidFill>
              </a:rPr>
              <a:t> </a:t>
            </a:r>
            <a:r>
              <a:rPr lang="en-US" sz="2800" dirty="0" err="1">
                <a:solidFill>
                  <a:srgbClr val="FF0000"/>
                </a:solidFill>
              </a:rPr>
              <a:t>mempunyai</a:t>
            </a:r>
            <a:r>
              <a:rPr lang="en-US" sz="2800" dirty="0">
                <a:solidFill>
                  <a:srgbClr val="FF0000"/>
                </a:solidFill>
              </a:rPr>
              <a:t> </a:t>
            </a:r>
            <a:r>
              <a:rPr lang="en-US" sz="2800" dirty="0" err="1">
                <a:solidFill>
                  <a:srgbClr val="FF0000"/>
                </a:solidFill>
              </a:rPr>
              <a:t>koordinat</a:t>
            </a:r>
            <a:r>
              <a:rPr lang="en-US" sz="2800" dirty="0">
                <a:solidFill>
                  <a:srgbClr val="FF0000"/>
                </a:solidFill>
              </a:rPr>
              <a:t> (0, 0) </a:t>
            </a:r>
            <a:r>
              <a:rPr lang="en-US" sz="2800" dirty="0" err="1">
                <a:solidFill>
                  <a:srgbClr val="FF0000"/>
                </a:solidFill>
              </a:rPr>
              <a:t>dan</a:t>
            </a:r>
            <a:r>
              <a:rPr lang="en-US" sz="2800" dirty="0">
                <a:solidFill>
                  <a:srgbClr val="FF0000"/>
                </a:solidFill>
              </a:rPr>
              <a:t> </a:t>
            </a:r>
            <a:r>
              <a:rPr lang="en-US" sz="2800" dirty="0" err="1">
                <a:solidFill>
                  <a:srgbClr val="FF0000"/>
                </a:solidFill>
              </a:rPr>
              <a:t>piksel</a:t>
            </a:r>
            <a:r>
              <a:rPr lang="en-US" sz="2800" dirty="0">
                <a:solidFill>
                  <a:srgbClr val="FF0000"/>
                </a:solidFill>
              </a:rPr>
              <a:t> </a:t>
            </a:r>
            <a:r>
              <a:rPr lang="en-US" sz="2800" dirty="0" err="1">
                <a:solidFill>
                  <a:srgbClr val="FF0000"/>
                </a:solidFill>
              </a:rPr>
              <a:t>pada</a:t>
            </a:r>
            <a:r>
              <a:rPr lang="en-US" sz="2800" dirty="0">
                <a:solidFill>
                  <a:srgbClr val="FF0000"/>
                </a:solidFill>
              </a:rPr>
              <a:t> </a:t>
            </a:r>
            <a:r>
              <a:rPr lang="en-US" sz="2800" dirty="0" err="1">
                <a:solidFill>
                  <a:srgbClr val="FF0000"/>
                </a:solidFill>
              </a:rPr>
              <a:t>pojok</a:t>
            </a:r>
            <a:r>
              <a:rPr lang="en-US" sz="2800" dirty="0">
                <a:solidFill>
                  <a:srgbClr val="FF0000"/>
                </a:solidFill>
              </a:rPr>
              <a:t> </a:t>
            </a:r>
            <a:r>
              <a:rPr lang="en-US" sz="2800" dirty="0" err="1">
                <a:solidFill>
                  <a:srgbClr val="FF0000"/>
                </a:solidFill>
              </a:rPr>
              <a:t>kanan-bawah</a:t>
            </a:r>
            <a:r>
              <a:rPr lang="en-US" sz="2800" dirty="0">
                <a:solidFill>
                  <a:srgbClr val="FF0000"/>
                </a:solidFill>
              </a:rPr>
              <a:t> </a:t>
            </a:r>
            <a:r>
              <a:rPr lang="en-US" sz="2800" dirty="0" err="1">
                <a:solidFill>
                  <a:srgbClr val="FF0000"/>
                </a:solidFill>
              </a:rPr>
              <a:t>mempunyai</a:t>
            </a:r>
            <a:r>
              <a:rPr lang="en-US" sz="2800" dirty="0">
                <a:solidFill>
                  <a:srgbClr val="FF0000"/>
                </a:solidFill>
              </a:rPr>
              <a:t> </a:t>
            </a:r>
            <a:r>
              <a:rPr lang="en-US" sz="2800" dirty="0" err="1">
                <a:solidFill>
                  <a:srgbClr val="FF0000"/>
                </a:solidFill>
              </a:rPr>
              <a:t>koordinat</a:t>
            </a:r>
            <a:r>
              <a:rPr lang="en-US" sz="2800" dirty="0">
                <a:solidFill>
                  <a:srgbClr val="FF0000"/>
                </a:solidFill>
              </a:rPr>
              <a:t> (N-1, M-1).</a:t>
            </a:r>
            <a:r>
              <a:rPr lang="id-ID" sz="2800" dirty="0">
                <a:solidFill>
                  <a:srgbClr val="FF0000"/>
                </a:solidFill>
              </a:rPr>
              <a:t/>
            </a:r>
            <a:br>
              <a:rPr lang="id-ID" sz="2800" dirty="0">
                <a:solidFill>
                  <a:srgbClr val="FF0000"/>
                </a:solidFill>
              </a:rPr>
            </a:br>
            <a:r>
              <a:rPr lang="id-ID" sz="3100" dirty="0">
                <a:solidFill>
                  <a:srgbClr val="FF0000"/>
                </a:solidFill>
              </a:rPr>
              <a:t/>
            </a:r>
            <a:br>
              <a:rPr lang="id-ID" sz="3100" dirty="0">
                <a:solidFill>
                  <a:srgbClr val="FF0000"/>
                </a:solidFill>
              </a:rPr>
            </a:br>
            <a:endParaRPr lang="id-ID" sz="3100" b="1" dirty="0">
              <a:solidFill>
                <a:srgbClr val="FF0000"/>
              </a:solidFill>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pic>
        <p:nvPicPr>
          <p:cNvPr id="1031" name="Picture 7" descr="http://image.slidesharecdn.com/2pengolahancitra-131026091053-phpapp02/95/2-pengolahancitra-15-638.jpg?cb=1382779219"/>
          <p:cNvPicPr>
            <a:picLocks noChangeAspect="1" noChangeArrowheads="1"/>
          </p:cNvPicPr>
          <p:nvPr/>
        </p:nvPicPr>
        <p:blipFill rotWithShape="1">
          <a:blip r:embed="rId2">
            <a:extLst>
              <a:ext uri="{28A0092B-C50C-407E-A947-70E740481C1C}">
                <a14:useLocalDpi xmlns:a14="http://schemas.microsoft.com/office/drawing/2010/main" val="0"/>
              </a:ext>
            </a:extLst>
          </a:blip>
          <a:srcRect l="9808" t="5382" r="9721" b="2586"/>
          <a:stretch/>
        </p:blipFill>
        <p:spPr bwMode="auto">
          <a:xfrm>
            <a:off x="1763688" y="2348880"/>
            <a:ext cx="5112568" cy="4389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3188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a:xfrm>
            <a:off x="457200" y="5445224"/>
            <a:ext cx="8229600" cy="680939"/>
          </a:xfrm>
        </p:spPr>
        <p:txBody>
          <a:bodyPr/>
          <a:lstStyle/>
          <a:p>
            <a:endParaRPr lang="id-ID" dirty="0" smtClean="0"/>
          </a:p>
          <a:p>
            <a:endParaRPr lang="id-ID" dirty="0"/>
          </a:p>
          <a:p>
            <a:endParaRPr lang="id-ID" dirty="0" smtClean="0"/>
          </a:p>
          <a:p>
            <a:endParaRPr lang="id-ID" dirty="0"/>
          </a:p>
          <a:p>
            <a:endParaRPr lang="id-ID" dirty="0" smtClean="0"/>
          </a:p>
          <a:p>
            <a:endParaRPr lang="id-ID" dirty="0"/>
          </a:p>
          <a:p>
            <a:endParaRPr lang="id-ID" dirty="0" smtClean="0"/>
          </a:p>
          <a:p>
            <a:endParaRPr lang="id-ID"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graphicFrame>
        <p:nvGraphicFramePr>
          <p:cNvPr id="5" name="Object 4"/>
          <p:cNvGraphicFramePr>
            <a:graphicFrameLocks noChangeAspect="1"/>
          </p:cNvGraphicFramePr>
          <p:nvPr>
            <p:extLst>
              <p:ext uri="{D42A27DB-BD31-4B8C-83A1-F6EECF244321}">
                <p14:modId xmlns:p14="http://schemas.microsoft.com/office/powerpoint/2010/main" val="1370229854"/>
              </p:ext>
            </p:extLst>
          </p:nvPr>
        </p:nvGraphicFramePr>
        <p:xfrm>
          <a:off x="203432" y="188640"/>
          <a:ext cx="8737135" cy="5553838"/>
        </p:xfrm>
        <a:graphic>
          <a:graphicData uri="http://schemas.openxmlformats.org/presentationml/2006/ole">
            <mc:AlternateContent xmlns:mc="http://schemas.openxmlformats.org/markup-compatibility/2006">
              <mc:Choice xmlns:v="urn:schemas-microsoft-com:vml" Requires="v">
                <p:oleObj spid="_x0000_s1027" name="Document" r:id="rId3" imgW="5852160" imgH="3770063" progId="Word.Document.12">
                  <p:embed/>
                </p:oleObj>
              </mc:Choice>
              <mc:Fallback>
                <p:oleObj name="Document" r:id="rId3" imgW="5852160" imgH="3770063"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432" y="188640"/>
                        <a:ext cx="8737135" cy="5553838"/>
                      </a:xfrm>
                      <a:prstGeom prst="rect">
                        <a:avLst/>
                      </a:prstGeom>
                      <a:noFill/>
                    </p:spPr>
                  </p:pic>
                </p:oleObj>
              </mc:Fallback>
            </mc:AlternateContent>
          </a:graphicData>
        </a:graphic>
      </p:graphicFrame>
      <p:sp>
        <p:nvSpPr>
          <p:cNvPr id="6" name="Rectangle 5"/>
          <p:cNvSpPr/>
          <p:nvPr/>
        </p:nvSpPr>
        <p:spPr>
          <a:xfrm>
            <a:off x="1691680" y="5877271"/>
            <a:ext cx="6021328" cy="646331"/>
          </a:xfrm>
          <a:prstGeom prst="rect">
            <a:avLst/>
          </a:prstGeom>
        </p:spPr>
        <p:txBody>
          <a:bodyPr wrap="none">
            <a:spAutoFit/>
          </a:bodyPr>
          <a:lstStyle/>
          <a:p>
            <a:r>
              <a:rPr lang="en-US" sz="3600" b="1" dirty="0"/>
              <a:t>Citra </a:t>
            </a:r>
            <a:r>
              <a:rPr lang="en-US" sz="3600" b="1" dirty="0" err="1"/>
              <a:t>dan</a:t>
            </a:r>
            <a:r>
              <a:rPr lang="en-US" sz="3600" b="1" dirty="0"/>
              <a:t> </a:t>
            </a:r>
            <a:r>
              <a:rPr lang="en-US" sz="3600" b="1" dirty="0" err="1"/>
              <a:t>nilai</a:t>
            </a:r>
            <a:r>
              <a:rPr lang="en-US" sz="3600" b="1" dirty="0"/>
              <a:t> </a:t>
            </a:r>
            <a:r>
              <a:rPr lang="en-US" sz="3600" b="1" dirty="0" err="1"/>
              <a:t>penyusun</a:t>
            </a:r>
            <a:r>
              <a:rPr lang="en-US" sz="3600" b="1" dirty="0"/>
              <a:t> </a:t>
            </a:r>
            <a:r>
              <a:rPr lang="en-US" sz="3600" b="1" dirty="0" err="1"/>
              <a:t>piksel</a:t>
            </a:r>
            <a:endParaRPr lang="id-ID" sz="3600" dirty="0"/>
          </a:p>
        </p:txBody>
      </p:sp>
    </p:spTree>
    <p:extLst>
      <p:ext uri="{BB962C8B-B14F-4D97-AF65-F5344CB8AC3E}">
        <p14:creationId xmlns:p14="http://schemas.microsoft.com/office/powerpoint/2010/main" val="14913371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591"/>
            <a:ext cx="8229600" cy="4525963"/>
          </a:xfrm>
        </p:spPr>
        <p:txBody>
          <a:bodyPr/>
          <a:lstStyle/>
          <a:p>
            <a:pPr marL="0" indent="0" algn="ctr">
              <a:buNone/>
            </a:pPr>
            <a:r>
              <a:rPr lang="en-US" b="1" dirty="0" err="1"/>
              <a:t>Notasi</a:t>
            </a:r>
            <a:r>
              <a:rPr lang="en-US" b="1" dirty="0"/>
              <a:t> </a:t>
            </a:r>
            <a:r>
              <a:rPr lang="en-US" b="1" dirty="0" err="1"/>
              <a:t>piksel</a:t>
            </a:r>
            <a:r>
              <a:rPr lang="en-US" b="1" dirty="0"/>
              <a:t> </a:t>
            </a:r>
            <a:r>
              <a:rPr lang="en-US" b="1" dirty="0" err="1"/>
              <a:t>dalam</a:t>
            </a:r>
            <a:r>
              <a:rPr lang="en-US" b="1" dirty="0"/>
              <a:t> </a:t>
            </a:r>
            <a:r>
              <a:rPr lang="en-US" b="1" dirty="0" err="1"/>
              <a:t>citra</a:t>
            </a:r>
            <a:endParaRPr lang="id-ID" dirty="0"/>
          </a:p>
          <a:p>
            <a:endParaRPr lang="id-ID" dirty="0"/>
          </a:p>
          <a:p>
            <a:pPr marL="0" indent="0">
              <a:buNone/>
            </a:pPr>
            <a:endParaRPr lang="id-ID"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graphicFrame>
        <p:nvGraphicFramePr>
          <p:cNvPr id="5" name="Object 4"/>
          <p:cNvGraphicFramePr>
            <a:graphicFrameLocks noChangeAspect="1"/>
          </p:cNvGraphicFramePr>
          <p:nvPr>
            <p:extLst>
              <p:ext uri="{D42A27DB-BD31-4B8C-83A1-F6EECF244321}">
                <p14:modId xmlns:p14="http://schemas.microsoft.com/office/powerpoint/2010/main" val="1596183406"/>
              </p:ext>
            </p:extLst>
          </p:nvPr>
        </p:nvGraphicFramePr>
        <p:xfrm>
          <a:off x="539552" y="764704"/>
          <a:ext cx="8136904" cy="5987182"/>
        </p:xfrm>
        <a:graphic>
          <a:graphicData uri="http://schemas.openxmlformats.org/presentationml/2006/ole">
            <mc:AlternateContent xmlns:mc="http://schemas.openxmlformats.org/markup-compatibility/2006">
              <mc:Choice xmlns:v="urn:schemas-microsoft-com:vml" Requires="v">
                <p:oleObj spid="_x0000_s2051" name="Document" r:id="rId3" imgW="5051452" imgH="4272281" progId="Word.Document.12">
                  <p:embed/>
                </p:oleObj>
              </mc:Choice>
              <mc:Fallback>
                <p:oleObj name="Document" r:id="rId3" imgW="5051452" imgH="4272281"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764704"/>
                        <a:ext cx="8136904" cy="5987182"/>
                      </a:xfrm>
                      <a:prstGeom prst="rect">
                        <a:avLst/>
                      </a:prstGeom>
                      <a:noFill/>
                    </p:spPr>
                  </p:pic>
                </p:oleObj>
              </mc:Fallback>
            </mc:AlternateContent>
          </a:graphicData>
        </a:graphic>
      </p:graphicFrame>
    </p:spTree>
    <p:extLst>
      <p:ext uri="{BB962C8B-B14F-4D97-AF65-F5344CB8AC3E}">
        <p14:creationId xmlns:p14="http://schemas.microsoft.com/office/powerpoint/2010/main" val="14225740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b="1" dirty="0" err="1"/>
              <a:t>Kuantisasi</a:t>
            </a:r>
            <a:r>
              <a:rPr lang="en-US" sz="5400" b="1" dirty="0"/>
              <a:t> Citra</a:t>
            </a:r>
            <a:r>
              <a:rPr lang="id-ID" sz="5400" b="1" dirty="0"/>
              <a:t/>
            </a:r>
            <a:br>
              <a:rPr lang="id-ID" sz="5400" b="1" dirty="0"/>
            </a:br>
            <a:endParaRPr lang="id-ID" sz="5400" dirty="0"/>
          </a:p>
        </p:txBody>
      </p:sp>
      <p:sp>
        <p:nvSpPr>
          <p:cNvPr id="3" name="Content Placeholder 2"/>
          <p:cNvSpPr>
            <a:spLocks noGrp="1"/>
          </p:cNvSpPr>
          <p:nvPr>
            <p:ph idx="1"/>
          </p:nvPr>
        </p:nvSpPr>
        <p:spPr>
          <a:xfrm>
            <a:off x="457200" y="980728"/>
            <a:ext cx="8229600" cy="5145435"/>
          </a:xfrm>
        </p:spPr>
        <p:txBody>
          <a:bodyPr/>
          <a:lstStyle/>
          <a:p>
            <a:r>
              <a:rPr lang="en-US" dirty="0"/>
              <a:t>Citra digital </a:t>
            </a:r>
            <a:r>
              <a:rPr lang="en-US" dirty="0" err="1"/>
              <a:t>sesungguhnya</a:t>
            </a:r>
            <a:r>
              <a:rPr lang="en-US" dirty="0"/>
              <a:t> </a:t>
            </a:r>
            <a:r>
              <a:rPr lang="en-US" dirty="0" err="1"/>
              <a:t>dibentuk</a:t>
            </a:r>
            <a:r>
              <a:rPr lang="en-US" dirty="0"/>
              <a:t> </a:t>
            </a:r>
            <a:r>
              <a:rPr lang="en-US" dirty="0" err="1"/>
              <a:t>melalui</a:t>
            </a:r>
            <a:r>
              <a:rPr lang="en-US" dirty="0"/>
              <a:t> </a:t>
            </a:r>
            <a:r>
              <a:rPr lang="en-US" dirty="0" err="1"/>
              <a:t>pendekatan</a:t>
            </a:r>
            <a:r>
              <a:rPr lang="en-US" dirty="0"/>
              <a:t> yang </a:t>
            </a:r>
            <a:r>
              <a:rPr lang="en-US" dirty="0" err="1"/>
              <a:t>dinamakan</a:t>
            </a:r>
            <a:r>
              <a:rPr lang="en-US" dirty="0"/>
              <a:t> </a:t>
            </a:r>
            <a:r>
              <a:rPr lang="en-US" dirty="0" err="1" smtClean="0"/>
              <a:t>kuantisasi</a:t>
            </a:r>
            <a:r>
              <a:rPr lang="en-US" dirty="0" smtClean="0"/>
              <a:t>.</a:t>
            </a:r>
            <a:endParaRPr lang="id-ID" dirty="0" smtClean="0"/>
          </a:p>
          <a:p>
            <a:r>
              <a:rPr lang="en-US" dirty="0" err="1" smtClean="0"/>
              <a:t>Kuantisasi</a:t>
            </a:r>
            <a:r>
              <a:rPr lang="en-US" dirty="0" smtClean="0"/>
              <a:t> </a:t>
            </a:r>
            <a:r>
              <a:rPr lang="en-US" dirty="0" err="1"/>
              <a:t>adalah</a:t>
            </a:r>
            <a:r>
              <a:rPr lang="en-US" dirty="0"/>
              <a:t> </a:t>
            </a:r>
            <a:r>
              <a:rPr lang="en-US" dirty="0" err="1"/>
              <a:t>prosedur</a:t>
            </a:r>
            <a:r>
              <a:rPr lang="en-US" dirty="0"/>
              <a:t> yang </a:t>
            </a:r>
            <a:r>
              <a:rPr lang="en-US" dirty="0" err="1"/>
              <a:t>dipakai</a:t>
            </a:r>
            <a:r>
              <a:rPr lang="en-US" dirty="0"/>
              <a:t> </a:t>
            </a:r>
            <a:r>
              <a:rPr lang="en-US" dirty="0" err="1"/>
              <a:t>untuk</a:t>
            </a:r>
            <a:r>
              <a:rPr lang="en-US" dirty="0"/>
              <a:t> </a:t>
            </a:r>
            <a:r>
              <a:rPr lang="en-US" dirty="0" err="1"/>
              <a:t>membuat</a:t>
            </a:r>
            <a:r>
              <a:rPr lang="en-US" dirty="0"/>
              <a:t> </a:t>
            </a:r>
            <a:r>
              <a:rPr lang="en-US" dirty="0" err="1"/>
              <a:t>suatu</a:t>
            </a:r>
            <a:r>
              <a:rPr lang="en-US" dirty="0"/>
              <a:t> </a:t>
            </a:r>
            <a:r>
              <a:rPr lang="en-US" dirty="0" err="1"/>
              <a:t>isyarat</a:t>
            </a:r>
            <a:r>
              <a:rPr lang="en-US" dirty="0"/>
              <a:t> yang </a:t>
            </a:r>
            <a:r>
              <a:rPr lang="en-US" dirty="0" err="1"/>
              <a:t>bersifat</a:t>
            </a:r>
            <a:r>
              <a:rPr lang="en-US" dirty="0"/>
              <a:t> </a:t>
            </a:r>
            <a:r>
              <a:rPr lang="en-US" dirty="0" err="1"/>
              <a:t>kontinu</a:t>
            </a:r>
            <a:r>
              <a:rPr lang="en-US" dirty="0"/>
              <a:t> </a:t>
            </a:r>
            <a:r>
              <a:rPr lang="en-US" dirty="0" err="1"/>
              <a:t>ke</a:t>
            </a:r>
            <a:r>
              <a:rPr lang="en-US" dirty="0"/>
              <a:t> </a:t>
            </a:r>
            <a:r>
              <a:rPr lang="en-US" dirty="0" err="1"/>
              <a:t>dalam</a:t>
            </a:r>
            <a:r>
              <a:rPr lang="en-US" dirty="0"/>
              <a:t> </a:t>
            </a:r>
            <a:r>
              <a:rPr lang="en-US" dirty="0" err="1"/>
              <a:t>bentuk</a:t>
            </a:r>
            <a:r>
              <a:rPr lang="en-US" dirty="0"/>
              <a:t> </a:t>
            </a:r>
            <a:r>
              <a:rPr lang="en-US" dirty="0" err="1"/>
              <a:t>diskret</a:t>
            </a:r>
            <a:r>
              <a:rPr lang="en-US" dirty="0"/>
              <a:t>. </a:t>
            </a:r>
            <a:endParaRPr lang="id-ID"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pic>
        <p:nvPicPr>
          <p:cNvPr id="5124" name="Picture 4" descr="http://1.bp.blogspot.com/-IhQj7-KGmbQ/Ve2VrKrG39I/AAAAAAAAACo/I3oeYYOPkyA/s1600/4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604136"/>
            <a:ext cx="6192688" cy="3036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0898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6016" y="2719414"/>
            <a:ext cx="4330824" cy="1143000"/>
          </a:xfrm>
        </p:spPr>
        <p:txBody>
          <a:bodyPr>
            <a:normAutofit fontScale="90000"/>
          </a:bodyPr>
          <a:lstStyle/>
          <a:p>
            <a:pPr algn="l"/>
            <a:r>
              <a:rPr lang="en-US" sz="2700" b="1" dirty="0" err="1" smtClean="0"/>
              <a:t>Perbandingan</a:t>
            </a:r>
            <a:r>
              <a:rPr lang="en-US" sz="2700" b="1" dirty="0" smtClean="0"/>
              <a:t> </a:t>
            </a:r>
            <a:r>
              <a:rPr lang="en-US" sz="2700" b="1" dirty="0" err="1"/>
              <a:t>isyarat</a:t>
            </a:r>
            <a:r>
              <a:rPr lang="en-US" sz="2700" b="1" dirty="0"/>
              <a:t> analog </a:t>
            </a:r>
            <a:r>
              <a:rPr lang="en-US" sz="2700" b="1" dirty="0" err="1"/>
              <a:t>dan</a:t>
            </a:r>
            <a:r>
              <a:rPr lang="en-US" sz="2700" b="1" dirty="0"/>
              <a:t> </a:t>
            </a:r>
            <a:r>
              <a:rPr lang="en-US" sz="2700" b="1" dirty="0" err="1"/>
              <a:t>isyarat</a:t>
            </a:r>
            <a:r>
              <a:rPr lang="en-US" sz="2700" b="1" dirty="0"/>
              <a:t> </a:t>
            </a:r>
            <a:r>
              <a:rPr lang="en-US" sz="2700" b="1" dirty="0" err="1" smtClean="0"/>
              <a:t>diskret</a:t>
            </a:r>
            <a:r>
              <a:rPr lang="id-ID" sz="2700" b="1" dirty="0" smtClean="0"/>
              <a:t/>
            </a:r>
            <a:br>
              <a:rPr lang="id-ID" sz="2700" b="1" dirty="0" smtClean="0"/>
            </a:br>
            <a:r>
              <a:rPr lang="id-ID" sz="2700" dirty="0"/>
              <a:t/>
            </a:r>
            <a:br>
              <a:rPr lang="id-ID" sz="2700" dirty="0"/>
            </a:br>
            <a:r>
              <a:rPr lang="en-US" sz="2000" dirty="0" err="1" smtClean="0"/>
              <a:t>Pada</a:t>
            </a:r>
            <a:r>
              <a:rPr lang="en-US" sz="2000" dirty="0" smtClean="0"/>
              <a:t> </a:t>
            </a:r>
            <a:r>
              <a:rPr lang="en-US" sz="2000" dirty="0" err="1"/>
              <a:t>isyarat</a:t>
            </a:r>
            <a:r>
              <a:rPr lang="en-US" sz="2000" dirty="0"/>
              <a:t> digital, </a:t>
            </a:r>
            <a:r>
              <a:rPr lang="en-US" sz="2000" dirty="0" err="1"/>
              <a:t>nilai</a:t>
            </a:r>
            <a:r>
              <a:rPr lang="en-US" sz="2000" dirty="0"/>
              <a:t> </a:t>
            </a:r>
            <a:r>
              <a:rPr lang="en-US" sz="2000" dirty="0" err="1"/>
              <a:t>intensitas</a:t>
            </a:r>
            <a:r>
              <a:rPr lang="en-US" sz="2000" dirty="0"/>
              <a:t> </a:t>
            </a:r>
            <a:r>
              <a:rPr lang="en-US" sz="2000" dirty="0" err="1"/>
              <a:t>citra</a:t>
            </a:r>
            <a:r>
              <a:rPr lang="en-US" sz="2000" dirty="0"/>
              <a:t> </a:t>
            </a:r>
            <a:r>
              <a:rPr lang="en-US" sz="2000" dirty="0" err="1"/>
              <a:t>dibuat</a:t>
            </a:r>
            <a:r>
              <a:rPr lang="en-US" sz="2000" dirty="0"/>
              <a:t> </a:t>
            </a:r>
            <a:r>
              <a:rPr lang="en-US" sz="2000" dirty="0" err="1"/>
              <a:t>diskret</a:t>
            </a:r>
            <a:r>
              <a:rPr lang="en-US" sz="2000" dirty="0"/>
              <a:t> </a:t>
            </a:r>
            <a:r>
              <a:rPr lang="en-US" sz="2000" dirty="0" err="1"/>
              <a:t>atau</a:t>
            </a:r>
            <a:r>
              <a:rPr lang="en-US" sz="2000" dirty="0"/>
              <a:t> </a:t>
            </a:r>
            <a:r>
              <a:rPr lang="en-US" sz="2000" dirty="0" err="1"/>
              <a:t>terkuantisasi</a:t>
            </a:r>
            <a:r>
              <a:rPr lang="en-US" sz="2000" dirty="0"/>
              <a:t> </a:t>
            </a:r>
            <a:r>
              <a:rPr lang="en-US" sz="2000" dirty="0" err="1"/>
              <a:t>dalam</a:t>
            </a:r>
            <a:r>
              <a:rPr lang="en-US" sz="2000" dirty="0"/>
              <a:t> </a:t>
            </a:r>
            <a:r>
              <a:rPr lang="en-US" sz="2000" dirty="0" err="1"/>
              <a:t>sejumlah</a:t>
            </a:r>
            <a:r>
              <a:rPr lang="en-US" sz="2000" dirty="0"/>
              <a:t> </a:t>
            </a:r>
            <a:r>
              <a:rPr lang="en-US" sz="2000" dirty="0" err="1"/>
              <a:t>nilai</a:t>
            </a:r>
            <a:r>
              <a:rPr lang="en-US" sz="2000" dirty="0"/>
              <a:t> </a:t>
            </a:r>
            <a:r>
              <a:rPr lang="en-US" sz="2000" dirty="0" err="1"/>
              <a:t>bulat</a:t>
            </a:r>
            <a:r>
              <a:rPr lang="en-US" sz="2000" dirty="0"/>
              <a:t>. </a:t>
            </a:r>
            <a:r>
              <a:rPr lang="id-ID" sz="2000" dirty="0" smtClean="0"/>
              <a:t/>
            </a:r>
            <a:br>
              <a:rPr lang="id-ID" sz="2000" dirty="0" smtClean="0"/>
            </a:br>
            <a:r>
              <a:rPr lang="en-US" sz="2000" dirty="0" err="1" smtClean="0"/>
              <a:t>Gambar</a:t>
            </a:r>
            <a:r>
              <a:rPr lang="en-US" sz="2000" dirty="0" smtClean="0"/>
              <a:t> </a:t>
            </a:r>
            <a:r>
              <a:rPr lang="id-ID" sz="2000" dirty="0" smtClean="0"/>
              <a:t>(a) </a:t>
            </a:r>
            <a:r>
              <a:rPr lang="en-US" sz="2000" dirty="0" err="1" smtClean="0"/>
              <a:t>menunjukkan</a:t>
            </a:r>
            <a:r>
              <a:rPr lang="en-US" sz="2000" dirty="0" smtClean="0"/>
              <a:t> </a:t>
            </a:r>
            <a:r>
              <a:rPr lang="en-US" sz="2000" dirty="0" err="1"/>
              <a:t>contoh</a:t>
            </a:r>
            <a:r>
              <a:rPr lang="en-US" sz="2000" dirty="0"/>
              <a:t> </a:t>
            </a:r>
            <a:r>
              <a:rPr lang="en-US" sz="2000" dirty="0" err="1"/>
              <a:t>citra</a:t>
            </a:r>
            <a:r>
              <a:rPr lang="en-US" sz="2000" dirty="0"/>
              <a:t> </a:t>
            </a:r>
            <a:r>
              <a:rPr lang="en-US" sz="2000" dirty="0" err="1"/>
              <a:t>biner</a:t>
            </a:r>
            <a:r>
              <a:rPr lang="en-US" sz="2000" dirty="0"/>
              <a:t>  </a:t>
            </a:r>
            <a:r>
              <a:rPr lang="en-US" sz="2000" dirty="0" err="1"/>
              <a:t>dua</a:t>
            </a:r>
            <a:r>
              <a:rPr lang="en-US" sz="2000" dirty="0"/>
              <a:t> </a:t>
            </a:r>
            <a:r>
              <a:rPr lang="en-US" sz="2000" dirty="0" err="1"/>
              <a:t>nilai</a:t>
            </a:r>
            <a:r>
              <a:rPr lang="en-US" sz="2000" dirty="0"/>
              <a:t> </a:t>
            </a:r>
            <a:r>
              <a:rPr lang="id-ID" sz="2000" dirty="0" smtClean="0"/>
              <a:t> </a:t>
            </a:r>
            <a:r>
              <a:rPr lang="en-US" sz="2000" dirty="0" err="1" smtClean="0"/>
              <a:t>intensitas</a:t>
            </a:r>
            <a:r>
              <a:rPr lang="en-US" sz="2000" dirty="0" smtClean="0"/>
              <a:t> </a:t>
            </a:r>
            <a:r>
              <a:rPr lang="en-US" sz="2000" dirty="0" err="1"/>
              <a:t>berupa</a:t>
            </a:r>
            <a:r>
              <a:rPr lang="en-US" sz="2000" dirty="0"/>
              <a:t> </a:t>
            </a:r>
            <a:r>
              <a:rPr lang="id-ID" sz="2000" dirty="0" smtClean="0"/>
              <a:t> </a:t>
            </a:r>
            <a:r>
              <a:rPr lang="en-US" sz="2000" dirty="0" smtClean="0"/>
              <a:t>0 </a:t>
            </a:r>
            <a:r>
              <a:rPr lang="id-ID" sz="2000" dirty="0" smtClean="0"/>
              <a:t> </a:t>
            </a:r>
            <a:r>
              <a:rPr lang="en-US" sz="2000" dirty="0" smtClean="0"/>
              <a:t>(</a:t>
            </a:r>
            <a:r>
              <a:rPr lang="en-US" sz="2000" dirty="0" err="1"/>
              <a:t>hitam</a:t>
            </a:r>
            <a:r>
              <a:rPr lang="en-US" sz="2000" dirty="0"/>
              <a:t>) </a:t>
            </a:r>
            <a:r>
              <a:rPr lang="id-ID" sz="2000" dirty="0" smtClean="0"/>
              <a:t> </a:t>
            </a:r>
            <a:r>
              <a:rPr lang="en-US" sz="2000" dirty="0" err="1" smtClean="0"/>
              <a:t>dan</a:t>
            </a:r>
            <a:r>
              <a:rPr lang="en-US" sz="2000" dirty="0" smtClean="0"/>
              <a:t> </a:t>
            </a:r>
            <a:r>
              <a:rPr lang="id-ID" sz="2000" dirty="0" smtClean="0"/>
              <a:t> </a:t>
            </a:r>
            <a:r>
              <a:rPr lang="en-US" sz="2000" dirty="0" smtClean="0"/>
              <a:t>1 </a:t>
            </a:r>
            <a:r>
              <a:rPr lang="en-US" sz="2000" dirty="0"/>
              <a:t>(</a:t>
            </a:r>
            <a:r>
              <a:rPr lang="en-US" sz="2000" dirty="0" err="1"/>
              <a:t>putih</a:t>
            </a:r>
            <a:r>
              <a:rPr lang="en-US" sz="2000" dirty="0"/>
              <a:t>). </a:t>
            </a:r>
            <a:r>
              <a:rPr lang="id-ID" sz="2000" dirty="0" smtClean="0"/>
              <a:t/>
            </a:r>
            <a:br>
              <a:rPr lang="id-ID" sz="2000" dirty="0" smtClean="0"/>
            </a:br>
            <a:r>
              <a:rPr lang="en-US" sz="2000" dirty="0" err="1" smtClean="0"/>
              <a:t>Gambar</a:t>
            </a:r>
            <a:r>
              <a:rPr lang="en-US" sz="2000" dirty="0" smtClean="0"/>
              <a:t> </a:t>
            </a:r>
            <a:r>
              <a:rPr lang="id-ID" sz="2000" dirty="0" smtClean="0"/>
              <a:t> </a:t>
            </a:r>
            <a:r>
              <a:rPr lang="en-US" sz="2000" dirty="0" smtClean="0"/>
              <a:t>(b)</a:t>
            </a:r>
            <a:r>
              <a:rPr lang="id-ID" sz="2000" dirty="0" smtClean="0"/>
              <a:t>  </a:t>
            </a:r>
            <a:r>
              <a:rPr lang="en-US" sz="2000" dirty="0" err="1" smtClean="0"/>
              <a:t>tersebut</a:t>
            </a:r>
            <a:r>
              <a:rPr lang="en-US" sz="2000" dirty="0" smtClean="0"/>
              <a:t> </a:t>
            </a:r>
            <a:r>
              <a:rPr lang="en-US" sz="2000" dirty="0" err="1"/>
              <a:t>ditumpangkan</a:t>
            </a:r>
            <a:r>
              <a:rPr lang="en-US" sz="2000" dirty="0"/>
              <a:t> </a:t>
            </a:r>
            <a:r>
              <a:rPr lang="id-ID" sz="2000" dirty="0" smtClean="0"/>
              <a:t> </a:t>
            </a:r>
            <a:r>
              <a:rPr lang="en-US" sz="2000" dirty="0" err="1" smtClean="0"/>
              <a:t>pada</a:t>
            </a:r>
            <a:r>
              <a:rPr lang="en-US" sz="2000" dirty="0" smtClean="0"/>
              <a:t> </a:t>
            </a:r>
            <a:r>
              <a:rPr lang="id-ID" sz="2000" dirty="0" smtClean="0"/>
              <a:t>  </a:t>
            </a:r>
            <a:r>
              <a:rPr lang="en-US" sz="2000" dirty="0" smtClean="0"/>
              <a:t>grid </a:t>
            </a:r>
            <a:r>
              <a:rPr lang="id-ID" sz="2000" dirty="0" smtClean="0"/>
              <a:t>  </a:t>
            </a:r>
            <a:r>
              <a:rPr lang="en-US" sz="2000" dirty="0" smtClean="0"/>
              <a:t>8x8 </a:t>
            </a:r>
            <a:r>
              <a:rPr lang="id-ID" sz="2000" dirty="0" smtClean="0"/>
              <a:t> </a:t>
            </a:r>
            <a:r>
              <a:rPr lang="en-US" sz="2000" dirty="0" err="1" smtClean="0"/>
              <a:t>seperti</a:t>
            </a:r>
            <a:r>
              <a:rPr lang="en-US" sz="2000" dirty="0" smtClean="0"/>
              <a:t> </a:t>
            </a:r>
            <a:r>
              <a:rPr lang="en-US" sz="2000" dirty="0"/>
              <a:t>yang </a:t>
            </a:r>
            <a:r>
              <a:rPr lang="en-US" sz="2000" dirty="0" err="1"/>
              <a:t>diperlihatkan</a:t>
            </a:r>
            <a:r>
              <a:rPr lang="en-US" sz="2000" dirty="0"/>
              <a:t> </a:t>
            </a:r>
            <a:r>
              <a:rPr lang="en-US" sz="2000" dirty="0" err="1"/>
              <a:t>pada</a:t>
            </a:r>
            <a:r>
              <a:rPr lang="en-US" sz="2000" dirty="0"/>
              <a:t> </a:t>
            </a:r>
            <a:r>
              <a:rPr lang="en-US" sz="2000" dirty="0" err="1" smtClean="0"/>
              <a:t>Bagian</a:t>
            </a:r>
            <a:r>
              <a:rPr lang="en-US" sz="2000" dirty="0" smtClean="0"/>
              <a:t> </a:t>
            </a:r>
            <a:r>
              <a:rPr lang="en-US" sz="2000" dirty="0" err="1"/>
              <a:t>gambar</a:t>
            </a:r>
            <a:r>
              <a:rPr lang="en-US" sz="2000" dirty="0"/>
              <a:t> yang </a:t>
            </a:r>
            <a:r>
              <a:rPr lang="en-US" sz="2000" dirty="0" err="1"/>
              <a:t>jatuh</a:t>
            </a:r>
            <a:r>
              <a:rPr lang="en-US" sz="2000" dirty="0"/>
              <a:t> </a:t>
            </a:r>
            <a:r>
              <a:rPr lang="en-US" sz="2000" dirty="0" err="1"/>
              <a:t>pada</a:t>
            </a:r>
            <a:r>
              <a:rPr lang="en-US" sz="2000" dirty="0"/>
              <a:t> </a:t>
            </a:r>
            <a:r>
              <a:rPr lang="en-US" sz="2000" dirty="0" err="1"/>
              <a:t>kotak</a:t>
            </a:r>
            <a:r>
              <a:rPr lang="en-US" sz="2000" dirty="0"/>
              <a:t> </a:t>
            </a:r>
            <a:r>
              <a:rPr lang="en-US" sz="2000" dirty="0" err="1"/>
              <a:t>kecil</a:t>
            </a:r>
            <a:r>
              <a:rPr lang="en-US" sz="2000" dirty="0"/>
              <a:t> </a:t>
            </a:r>
            <a:r>
              <a:rPr lang="en-US" sz="2000" dirty="0" err="1"/>
              <a:t>dengan</a:t>
            </a:r>
            <a:r>
              <a:rPr lang="en-US" sz="2000" dirty="0"/>
              <a:t> </a:t>
            </a:r>
            <a:r>
              <a:rPr lang="en-US" sz="2000" dirty="0" err="1"/>
              <a:t>luas</a:t>
            </a:r>
            <a:r>
              <a:rPr lang="en-US" sz="2000" dirty="0"/>
              <a:t> </a:t>
            </a:r>
            <a:r>
              <a:rPr lang="en-US" sz="2000" dirty="0" err="1"/>
              <a:t>lebih</a:t>
            </a:r>
            <a:r>
              <a:rPr lang="en-US" sz="2000" dirty="0"/>
              <a:t> </a:t>
            </a:r>
            <a:r>
              <a:rPr lang="en-US" sz="2000" dirty="0" err="1"/>
              <a:t>kecil</a:t>
            </a:r>
            <a:r>
              <a:rPr lang="en-US" sz="2000" dirty="0"/>
              <a:t> </a:t>
            </a:r>
            <a:r>
              <a:rPr lang="en-US" sz="2000" dirty="0" err="1"/>
              <a:t>dibanding</a:t>
            </a:r>
            <a:r>
              <a:rPr lang="en-US" sz="2000" dirty="0"/>
              <a:t> </a:t>
            </a:r>
            <a:r>
              <a:rPr lang="en-US" sz="2000" dirty="0" err="1"/>
              <a:t>warna</a:t>
            </a:r>
            <a:r>
              <a:rPr lang="en-US" sz="2000" dirty="0"/>
              <a:t> </a:t>
            </a:r>
            <a:r>
              <a:rPr lang="en-US" sz="2000" dirty="0" err="1"/>
              <a:t>putih</a:t>
            </a:r>
            <a:r>
              <a:rPr lang="en-US" sz="2000" dirty="0"/>
              <a:t> </a:t>
            </a:r>
            <a:r>
              <a:rPr lang="en-US" sz="2000" dirty="0" err="1"/>
              <a:t>latarbelakang</a:t>
            </a:r>
            <a:r>
              <a:rPr lang="en-US" sz="2000" dirty="0"/>
              <a:t>, </a:t>
            </a:r>
            <a:r>
              <a:rPr lang="en-US" sz="2000" dirty="0" err="1"/>
              <a:t>seluruh</a:t>
            </a:r>
            <a:r>
              <a:rPr lang="en-US" sz="2000" dirty="0"/>
              <a:t> </a:t>
            </a:r>
            <a:r>
              <a:rPr lang="en-US" sz="2000" dirty="0" err="1"/>
              <a:t>isi</a:t>
            </a:r>
            <a:r>
              <a:rPr lang="en-US" sz="2000" dirty="0"/>
              <a:t> </a:t>
            </a:r>
            <a:r>
              <a:rPr lang="en-US" sz="2000" dirty="0" err="1"/>
              <a:t>kotak</a:t>
            </a:r>
            <a:r>
              <a:rPr lang="en-US" sz="2000" dirty="0"/>
              <a:t> </a:t>
            </a:r>
            <a:r>
              <a:rPr lang="en-US" sz="2000" dirty="0" err="1"/>
              <a:t>dibuat</a:t>
            </a:r>
            <a:r>
              <a:rPr lang="en-US" sz="2000" dirty="0"/>
              <a:t> </a:t>
            </a:r>
            <a:r>
              <a:rPr lang="en-US" sz="2000" dirty="0" err="1"/>
              <a:t>putih</a:t>
            </a:r>
            <a:r>
              <a:rPr lang="en-US" sz="2000" dirty="0"/>
              <a:t>. </a:t>
            </a:r>
            <a:r>
              <a:rPr lang="id-ID" sz="2000" dirty="0" smtClean="0"/>
              <a:t/>
            </a:r>
            <a:br>
              <a:rPr lang="id-ID" sz="2000" dirty="0" smtClean="0"/>
            </a:br>
            <a:r>
              <a:rPr lang="en-US" sz="2000" dirty="0" err="1" smtClean="0"/>
              <a:t>Sebaliknya</a:t>
            </a:r>
            <a:r>
              <a:rPr lang="en-US" sz="2000" dirty="0"/>
              <a:t>, </a:t>
            </a:r>
            <a:r>
              <a:rPr lang="en-US" sz="2000" dirty="0" err="1"/>
              <a:t>jika</a:t>
            </a:r>
            <a:r>
              <a:rPr lang="en-US" sz="2000" dirty="0"/>
              <a:t> </a:t>
            </a:r>
            <a:r>
              <a:rPr lang="en-US" sz="2000" dirty="0" err="1"/>
              <a:t>mayoritas</a:t>
            </a:r>
            <a:r>
              <a:rPr lang="en-US" sz="2000" dirty="0"/>
              <a:t> </a:t>
            </a:r>
            <a:r>
              <a:rPr lang="en-US" sz="2000" dirty="0" err="1"/>
              <a:t>hitam</a:t>
            </a:r>
            <a:r>
              <a:rPr lang="en-US" sz="2000" dirty="0" smtClean="0"/>
              <a:t>,</a:t>
            </a:r>
            <a:r>
              <a:rPr lang="id-ID" sz="2000" dirty="0" smtClean="0"/>
              <a:t/>
            </a:r>
            <a:br>
              <a:rPr lang="id-ID" sz="2000" dirty="0" smtClean="0"/>
            </a:br>
            <a:r>
              <a:rPr lang="en-US" sz="2000" dirty="0" err="1" smtClean="0"/>
              <a:t>isi</a:t>
            </a:r>
            <a:r>
              <a:rPr lang="en-US" sz="2000" dirty="0" smtClean="0"/>
              <a:t> </a:t>
            </a:r>
            <a:r>
              <a:rPr lang="en-US" sz="2000" dirty="0" err="1"/>
              <a:t>kota</a:t>
            </a:r>
            <a:r>
              <a:rPr lang="id-ID" sz="2000" dirty="0"/>
              <a:t>k</a:t>
            </a:r>
            <a:r>
              <a:rPr lang="en-US" sz="2000" dirty="0"/>
              <a:t> </a:t>
            </a:r>
            <a:r>
              <a:rPr lang="en-US" sz="2000" dirty="0" err="1"/>
              <a:t>seluruhnya</a:t>
            </a:r>
            <a:r>
              <a:rPr lang="en-US" sz="2000" dirty="0"/>
              <a:t> </a:t>
            </a:r>
            <a:r>
              <a:rPr lang="en-US" sz="2000" dirty="0" err="1"/>
              <a:t>dibuat</a:t>
            </a:r>
            <a:r>
              <a:rPr lang="en-US" sz="2000" dirty="0"/>
              <a:t> </a:t>
            </a:r>
            <a:r>
              <a:rPr lang="en-US" sz="2000" dirty="0" err="1"/>
              <a:t>hitam</a:t>
            </a:r>
            <a:r>
              <a:rPr lang="en-US" sz="2000" dirty="0" smtClean="0"/>
              <a:t>.</a:t>
            </a:r>
            <a:r>
              <a:rPr lang="id-ID" sz="2000" dirty="0" smtClean="0"/>
              <a:t/>
            </a:r>
            <a:br>
              <a:rPr lang="id-ID" sz="2000" dirty="0" smtClean="0"/>
            </a:br>
            <a:r>
              <a:rPr lang="en-US" sz="1800" dirty="0" err="1"/>
              <a:t>Hasil</a:t>
            </a:r>
            <a:r>
              <a:rPr lang="en-US" sz="1800" dirty="0"/>
              <a:t> </a:t>
            </a:r>
            <a:r>
              <a:rPr lang="en-US" sz="1800" dirty="0" err="1"/>
              <a:t>pengubahan</a:t>
            </a:r>
            <a:r>
              <a:rPr lang="en-US" sz="1800" dirty="0"/>
              <a:t> </a:t>
            </a:r>
            <a:r>
              <a:rPr lang="en-US" sz="1800" dirty="0" err="1"/>
              <a:t>ke</a:t>
            </a:r>
            <a:r>
              <a:rPr lang="en-US" sz="1800" dirty="0"/>
              <a:t> </a:t>
            </a:r>
            <a:r>
              <a:rPr lang="en-US" sz="1800" dirty="0" err="1"/>
              <a:t>citra</a:t>
            </a:r>
            <a:r>
              <a:rPr lang="en-US" sz="1800" dirty="0"/>
              <a:t> digital </a:t>
            </a:r>
            <a:r>
              <a:rPr lang="en-US" sz="1800" dirty="0" err="1"/>
              <a:t>tampak</a:t>
            </a:r>
            <a:r>
              <a:rPr lang="en-US" sz="1800" dirty="0"/>
              <a:t> </a:t>
            </a:r>
            <a:r>
              <a:rPr lang="en-US" sz="1800" dirty="0" err="1"/>
              <a:t>pada</a:t>
            </a:r>
            <a:r>
              <a:rPr lang="en-US" sz="1800" dirty="0"/>
              <a:t> </a:t>
            </a:r>
            <a:r>
              <a:rPr lang="en-US" sz="2000" dirty="0" err="1"/>
              <a:t>Gambar</a:t>
            </a:r>
            <a:r>
              <a:rPr lang="en-US" sz="2000" dirty="0"/>
              <a:t> </a:t>
            </a:r>
            <a:r>
              <a:rPr lang="id-ID" sz="2000" dirty="0"/>
              <a:t> </a:t>
            </a:r>
            <a:r>
              <a:rPr lang="en-US" sz="2000" dirty="0" smtClean="0"/>
              <a:t>(c</a:t>
            </a:r>
            <a:r>
              <a:rPr lang="en-US" sz="2000" dirty="0"/>
              <a:t>). </a:t>
            </a:r>
            <a:r>
              <a:rPr lang="id-ID" sz="2000" dirty="0" smtClean="0"/>
              <a:t/>
            </a:r>
            <a:br>
              <a:rPr lang="id-ID" sz="2000" dirty="0" smtClean="0"/>
            </a:br>
            <a:r>
              <a:rPr lang="en-US" sz="2000" dirty="0" err="1" smtClean="0"/>
              <a:t>Adapun</a:t>
            </a:r>
            <a:r>
              <a:rPr lang="en-US" sz="2000" dirty="0" smtClean="0"/>
              <a:t> </a:t>
            </a:r>
            <a:r>
              <a:rPr lang="en-US" sz="2000" dirty="0" err="1"/>
              <a:t>Gambar</a:t>
            </a:r>
            <a:r>
              <a:rPr lang="en-US" sz="2000" dirty="0"/>
              <a:t> </a:t>
            </a:r>
            <a:r>
              <a:rPr lang="en-US" sz="2000" dirty="0" smtClean="0"/>
              <a:t>(d</a:t>
            </a:r>
            <a:r>
              <a:rPr lang="en-US" sz="2000" dirty="0"/>
              <a:t>) </a:t>
            </a:r>
            <a:r>
              <a:rPr lang="en-US" sz="2000" dirty="0" err="1"/>
              <a:t>memperlihatkan</a:t>
            </a:r>
            <a:r>
              <a:rPr lang="en-US" sz="2000" dirty="0"/>
              <a:t> </a:t>
            </a:r>
            <a:r>
              <a:rPr lang="en-US" sz="2000" dirty="0" err="1"/>
              <a:t>bilangan</a:t>
            </a:r>
            <a:r>
              <a:rPr lang="en-US" sz="2000" dirty="0"/>
              <a:t> yang </a:t>
            </a:r>
            <a:r>
              <a:rPr lang="en-US" sz="2000" dirty="0" err="1"/>
              <a:t>mewakili</a:t>
            </a:r>
            <a:r>
              <a:rPr lang="en-US" sz="2000" dirty="0"/>
              <a:t> </a:t>
            </a:r>
            <a:r>
              <a:rPr lang="en-US" sz="2000" dirty="0" err="1"/>
              <a:t>warna</a:t>
            </a:r>
            <a:r>
              <a:rPr lang="en-US" sz="2000" dirty="0"/>
              <a:t> </a:t>
            </a:r>
            <a:r>
              <a:rPr lang="en-US" sz="2000" dirty="0" err="1"/>
              <a:t>hitam</a:t>
            </a:r>
            <a:r>
              <a:rPr lang="en-US" sz="2000" dirty="0"/>
              <a:t> (0) </a:t>
            </a:r>
            <a:r>
              <a:rPr lang="en-US" sz="2000" dirty="0" err="1"/>
              <a:t>dan</a:t>
            </a:r>
            <a:r>
              <a:rPr lang="en-US" sz="2000" dirty="0"/>
              <a:t> </a:t>
            </a:r>
            <a:r>
              <a:rPr lang="en-US" sz="2000" dirty="0" err="1"/>
              <a:t>putih</a:t>
            </a:r>
            <a:r>
              <a:rPr lang="en-US" sz="2000" dirty="0"/>
              <a:t> (1). </a:t>
            </a:r>
            <a:r>
              <a:rPr lang="en-US" sz="2000" dirty="0" smtClean="0"/>
              <a:t> </a:t>
            </a:r>
            <a:endParaRPr lang="id-ID" sz="20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6" name="AutoShape 4" descr="http://image.slidesharecdn.com/2pengolahancitra-131026091053-phpapp02/95/2-pengolahancitra-19-638.jpg?cb=1382779219"/>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pic>
        <p:nvPicPr>
          <p:cNvPr id="6150" name="Picture 6" descr="http://image.slidesharecdn.com/2pengolahancitra-131026091053-phpapp02/95/2-pengolahancitra-19-638.jpg?cb=1382779219"/>
          <p:cNvPicPr>
            <a:picLocks noChangeAspect="1" noChangeArrowheads="1"/>
          </p:cNvPicPr>
          <p:nvPr/>
        </p:nvPicPr>
        <p:blipFill rotWithShape="1">
          <a:blip r:embed="rId2">
            <a:extLst>
              <a:ext uri="{28A0092B-C50C-407E-A947-70E740481C1C}">
                <a14:useLocalDpi xmlns:a14="http://schemas.microsoft.com/office/drawing/2010/main" val="0"/>
              </a:ext>
            </a:extLst>
          </a:blip>
          <a:srcRect l="20713" t="5937" r="20527" b="4748"/>
          <a:stretch/>
        </p:blipFill>
        <p:spPr bwMode="auto">
          <a:xfrm>
            <a:off x="0" y="332657"/>
            <a:ext cx="4729115" cy="5256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37478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476672"/>
            <a:ext cx="8712968" cy="5649491"/>
          </a:xfrm>
        </p:spPr>
        <p:txBody>
          <a:bodyPr>
            <a:normAutofit/>
          </a:bodyPr>
          <a:lstStyle/>
          <a:p>
            <a:pPr marL="0" indent="0">
              <a:buNone/>
            </a:pPr>
            <a:r>
              <a:rPr lang="en-US" dirty="0" err="1"/>
              <a:t>Bagaimana</a:t>
            </a:r>
            <a:r>
              <a:rPr lang="en-US" dirty="0"/>
              <a:t> </a:t>
            </a:r>
            <a:r>
              <a:rPr lang="en-US" dirty="0" err="1"/>
              <a:t>halnya</a:t>
            </a:r>
            <a:r>
              <a:rPr lang="en-US" dirty="0"/>
              <a:t> </a:t>
            </a:r>
            <a:r>
              <a:rPr lang="en-US" dirty="0" err="1"/>
              <a:t>kalau</a:t>
            </a:r>
            <a:r>
              <a:rPr lang="en-US" dirty="0"/>
              <a:t> </a:t>
            </a:r>
            <a:r>
              <a:rPr lang="en-US" dirty="0" err="1"/>
              <a:t>gambar</a:t>
            </a:r>
            <a:r>
              <a:rPr lang="en-US" dirty="0"/>
              <a:t> </a:t>
            </a:r>
            <a:r>
              <a:rPr lang="en-US" dirty="0" err="1"/>
              <a:t>mengandung</a:t>
            </a:r>
            <a:r>
              <a:rPr lang="en-US" dirty="0"/>
              <a:t> </a:t>
            </a:r>
            <a:r>
              <a:rPr lang="en-US" dirty="0" err="1"/>
              <a:t>unsur</a:t>
            </a:r>
            <a:r>
              <a:rPr lang="en-US" dirty="0"/>
              <a:t> </a:t>
            </a:r>
            <a:r>
              <a:rPr lang="en-US" dirty="0" err="1"/>
              <a:t>warna</a:t>
            </a:r>
            <a:r>
              <a:rPr lang="en-US" dirty="0"/>
              <a:t> (</a:t>
            </a:r>
            <a:r>
              <a:rPr lang="en-US" dirty="0" err="1"/>
              <a:t>tidak</a:t>
            </a:r>
            <a:r>
              <a:rPr lang="en-US" dirty="0"/>
              <a:t> </a:t>
            </a:r>
            <a:r>
              <a:rPr lang="en-US" dirty="0" err="1"/>
              <a:t>sekadar</a:t>
            </a:r>
            <a:r>
              <a:rPr lang="en-US" dirty="0"/>
              <a:t> </a:t>
            </a:r>
            <a:r>
              <a:rPr lang="en-US" dirty="0" err="1"/>
              <a:t>hitam</a:t>
            </a:r>
            <a:r>
              <a:rPr lang="en-US" dirty="0"/>
              <a:t> </a:t>
            </a:r>
            <a:r>
              <a:rPr lang="en-US" dirty="0" err="1"/>
              <a:t>dan</a:t>
            </a:r>
            <a:r>
              <a:rPr lang="en-US" dirty="0"/>
              <a:t> </a:t>
            </a:r>
            <a:r>
              <a:rPr lang="en-US" dirty="0" err="1"/>
              <a:t>putih</a:t>
            </a:r>
            <a:r>
              <a:rPr lang="en-US" dirty="0"/>
              <a:t>)? </a:t>
            </a:r>
            <a:endParaRPr lang="id-ID" dirty="0" smtClean="0"/>
          </a:p>
          <a:p>
            <a:pPr marL="0" indent="0">
              <a:buNone/>
            </a:pPr>
            <a:r>
              <a:rPr lang="en-US" dirty="0" err="1" smtClean="0"/>
              <a:t>Prinsipnya</a:t>
            </a:r>
            <a:r>
              <a:rPr lang="en-US" dirty="0" smtClean="0"/>
              <a:t> </a:t>
            </a:r>
            <a:r>
              <a:rPr lang="en-US" dirty="0" err="1"/>
              <a:t>sama</a:t>
            </a:r>
            <a:r>
              <a:rPr lang="en-US" dirty="0"/>
              <a:t> </a:t>
            </a:r>
            <a:r>
              <a:rPr lang="en-US" dirty="0" err="1"/>
              <a:t>saja</a:t>
            </a:r>
            <a:r>
              <a:rPr lang="en-US" dirty="0"/>
              <a:t>, </a:t>
            </a:r>
            <a:r>
              <a:rPr lang="en-US" dirty="0" err="1"/>
              <a:t>tetapi</a:t>
            </a:r>
            <a:r>
              <a:rPr lang="en-US" dirty="0"/>
              <a:t> </a:t>
            </a:r>
            <a:r>
              <a:rPr lang="en-US" dirty="0" err="1"/>
              <a:t>sebagai</a:t>
            </a:r>
            <a:r>
              <a:rPr lang="en-US" dirty="0"/>
              <a:t> </a:t>
            </a:r>
            <a:r>
              <a:rPr lang="en-US" dirty="0" err="1"/>
              <a:t>pengecualian</a:t>
            </a:r>
            <a:r>
              <a:rPr lang="en-US" dirty="0"/>
              <a:t>, </a:t>
            </a:r>
            <a:r>
              <a:rPr lang="en-US" dirty="0" err="1"/>
              <a:t>warna</a:t>
            </a:r>
            <a:r>
              <a:rPr lang="en-US" dirty="0"/>
              <a:t> </a:t>
            </a:r>
            <a:r>
              <a:rPr lang="en-US" dirty="0" err="1"/>
              <a:t>hitam</a:t>
            </a:r>
            <a:r>
              <a:rPr lang="en-US" dirty="0"/>
              <a:t> </a:t>
            </a:r>
            <a:r>
              <a:rPr lang="en-US" dirty="0" err="1"/>
              <a:t>diberikan</a:t>
            </a:r>
            <a:r>
              <a:rPr lang="en-US" dirty="0"/>
              <a:t> </a:t>
            </a:r>
            <a:r>
              <a:rPr lang="en-US" dirty="0" err="1"/>
              <a:t>tiga</a:t>
            </a:r>
            <a:r>
              <a:rPr lang="en-US" dirty="0"/>
              <a:t> </a:t>
            </a:r>
            <a:r>
              <a:rPr lang="en-US" dirty="0" err="1"/>
              <a:t>unsur</a:t>
            </a:r>
            <a:r>
              <a:rPr lang="en-US" dirty="0"/>
              <a:t> </a:t>
            </a:r>
            <a:r>
              <a:rPr lang="en-US" dirty="0" err="1"/>
              <a:t>warna</a:t>
            </a:r>
            <a:r>
              <a:rPr lang="en-US" dirty="0"/>
              <a:t> </a:t>
            </a:r>
            <a:r>
              <a:rPr lang="en-US" dirty="0" err="1"/>
              <a:t>dasar</a:t>
            </a:r>
            <a:r>
              <a:rPr lang="en-US" dirty="0"/>
              <a:t>, </a:t>
            </a:r>
            <a:r>
              <a:rPr lang="en-US" dirty="0" err="1"/>
              <a:t>yaitu</a:t>
            </a:r>
            <a:r>
              <a:rPr lang="en-US" dirty="0"/>
              <a:t> </a:t>
            </a:r>
            <a:r>
              <a:rPr lang="en-US" dirty="0" err="1"/>
              <a:t>merah</a:t>
            </a:r>
            <a:r>
              <a:rPr lang="en-US" dirty="0"/>
              <a:t> (R = </a:t>
            </a:r>
            <a:r>
              <a:rPr lang="en-US" i="1" dirty="0"/>
              <a:t>red</a:t>
            </a:r>
            <a:r>
              <a:rPr lang="en-US" dirty="0"/>
              <a:t>), </a:t>
            </a:r>
            <a:r>
              <a:rPr lang="en-US" dirty="0" err="1"/>
              <a:t>hijau</a:t>
            </a:r>
            <a:r>
              <a:rPr lang="en-US" dirty="0"/>
              <a:t> (G = </a:t>
            </a:r>
            <a:r>
              <a:rPr lang="en-US" i="1" dirty="0"/>
              <a:t>green</a:t>
            </a:r>
            <a:r>
              <a:rPr lang="en-US" dirty="0"/>
              <a:t>), </a:t>
            </a:r>
            <a:r>
              <a:rPr lang="en-US" dirty="0" err="1"/>
              <a:t>dan</a:t>
            </a:r>
            <a:r>
              <a:rPr lang="en-US" dirty="0"/>
              <a:t> </a:t>
            </a:r>
            <a:r>
              <a:rPr lang="en-US" dirty="0" err="1"/>
              <a:t>biru</a:t>
            </a:r>
            <a:r>
              <a:rPr lang="en-US" dirty="0"/>
              <a:t> (B = </a:t>
            </a:r>
            <a:r>
              <a:rPr lang="en-US" i="1" dirty="0"/>
              <a:t>blue</a:t>
            </a:r>
            <a:r>
              <a:rPr lang="en-US" dirty="0"/>
              <a:t>). </a:t>
            </a:r>
            <a:endParaRPr lang="id-ID" dirty="0" smtClean="0"/>
          </a:p>
          <a:p>
            <a:pPr marL="0" indent="0">
              <a:buNone/>
            </a:pPr>
            <a:r>
              <a:rPr lang="id-ID" dirty="0" smtClean="0"/>
              <a:t>P</a:t>
            </a:r>
            <a:r>
              <a:rPr lang="en-US" dirty="0" err="1" smtClean="0"/>
              <a:t>ada</a:t>
            </a:r>
            <a:r>
              <a:rPr lang="en-US" dirty="0" smtClean="0"/>
              <a:t> </a:t>
            </a:r>
            <a:r>
              <a:rPr lang="en-US" dirty="0" err="1"/>
              <a:t>citra</a:t>
            </a:r>
            <a:r>
              <a:rPr lang="en-US" dirty="0"/>
              <a:t> </a:t>
            </a:r>
            <a:r>
              <a:rPr lang="en-US" dirty="0" err="1"/>
              <a:t>monokrom</a:t>
            </a:r>
            <a:r>
              <a:rPr lang="en-US" dirty="0"/>
              <a:t> (</a:t>
            </a:r>
            <a:r>
              <a:rPr lang="en-US" dirty="0" err="1"/>
              <a:t>hitam-putih</a:t>
            </a:r>
            <a:r>
              <a:rPr lang="en-US" dirty="0"/>
              <a:t>) </a:t>
            </a:r>
            <a:r>
              <a:rPr lang="en-US" dirty="0" err="1"/>
              <a:t>standar</a:t>
            </a:r>
            <a:r>
              <a:rPr lang="en-US" dirty="0"/>
              <a:t>, </a:t>
            </a:r>
            <a:r>
              <a:rPr lang="en-US" dirty="0" err="1"/>
              <a:t>dengan</a:t>
            </a:r>
            <a:r>
              <a:rPr lang="en-US" dirty="0"/>
              <a:t> </a:t>
            </a:r>
            <a:r>
              <a:rPr lang="en-US" dirty="0" err="1"/>
              <a:t>variasi</a:t>
            </a:r>
            <a:r>
              <a:rPr lang="en-US" dirty="0"/>
              <a:t> </a:t>
            </a:r>
            <a:r>
              <a:rPr lang="en-US" dirty="0" err="1"/>
              <a:t>intensitas</a:t>
            </a:r>
            <a:r>
              <a:rPr lang="en-US" dirty="0"/>
              <a:t> </a:t>
            </a:r>
            <a:r>
              <a:rPr lang="en-US" dirty="0" err="1"/>
              <a:t>dari</a:t>
            </a:r>
            <a:r>
              <a:rPr lang="en-US" dirty="0"/>
              <a:t> 0 </a:t>
            </a:r>
            <a:r>
              <a:rPr lang="en-US" dirty="0" err="1"/>
              <a:t>hingga</a:t>
            </a:r>
            <a:r>
              <a:rPr lang="en-US" dirty="0"/>
              <a:t> </a:t>
            </a:r>
            <a:r>
              <a:rPr lang="en-US" dirty="0" smtClean="0"/>
              <a:t>255</a:t>
            </a:r>
            <a:r>
              <a:rPr lang="id-ID" dirty="0"/>
              <a:t>.</a:t>
            </a:r>
            <a:endParaRPr lang="id-ID" dirty="0" smtClean="0"/>
          </a:p>
          <a:p>
            <a:pPr marL="0" indent="0">
              <a:buNone/>
            </a:pPr>
            <a:r>
              <a:rPr lang="id-ID" dirty="0" smtClean="0"/>
              <a:t>P</a:t>
            </a:r>
            <a:r>
              <a:rPr lang="en-US" dirty="0" err="1" smtClean="0"/>
              <a:t>ada</a:t>
            </a:r>
            <a:r>
              <a:rPr lang="en-US" dirty="0" smtClean="0"/>
              <a:t> </a:t>
            </a:r>
            <a:r>
              <a:rPr lang="en-US" dirty="0" err="1"/>
              <a:t>citra</a:t>
            </a:r>
            <a:r>
              <a:rPr lang="en-US" dirty="0"/>
              <a:t> </a:t>
            </a:r>
            <a:r>
              <a:rPr lang="en-US" dirty="0" err="1"/>
              <a:t>berwarna</a:t>
            </a:r>
            <a:r>
              <a:rPr lang="en-US" dirty="0"/>
              <a:t> </a:t>
            </a:r>
            <a:r>
              <a:rPr lang="en-US" dirty="0" err="1"/>
              <a:t>terdapat</a:t>
            </a:r>
            <a:r>
              <a:rPr lang="en-US" dirty="0"/>
              <a:t> 16.777.216 </a:t>
            </a:r>
            <a:r>
              <a:rPr lang="en-US" dirty="0" err="1"/>
              <a:t>variasi</a:t>
            </a:r>
            <a:r>
              <a:rPr lang="en-US" dirty="0"/>
              <a:t> </a:t>
            </a:r>
            <a:r>
              <a:rPr lang="en-US" dirty="0" err="1"/>
              <a:t>warna</a:t>
            </a:r>
            <a:r>
              <a:rPr lang="en-US" dirty="0"/>
              <a:t> </a:t>
            </a:r>
            <a:r>
              <a:rPr lang="en-US" dirty="0" err="1"/>
              <a:t>apabila</a:t>
            </a:r>
            <a:r>
              <a:rPr lang="en-US" dirty="0"/>
              <a:t> </a:t>
            </a:r>
            <a:r>
              <a:rPr lang="en-US" dirty="0" err="1"/>
              <a:t>setiap</a:t>
            </a:r>
            <a:r>
              <a:rPr lang="en-US" dirty="0"/>
              <a:t> </a:t>
            </a:r>
            <a:r>
              <a:rPr lang="en-US" dirty="0" err="1"/>
              <a:t>komponen</a:t>
            </a:r>
            <a:r>
              <a:rPr lang="en-US" dirty="0"/>
              <a:t> R, G, </a:t>
            </a:r>
            <a:r>
              <a:rPr lang="en-US" dirty="0" err="1"/>
              <a:t>dan</a:t>
            </a:r>
            <a:r>
              <a:rPr lang="en-US" dirty="0"/>
              <a:t> B </a:t>
            </a:r>
            <a:r>
              <a:rPr lang="en-US" dirty="0" err="1"/>
              <a:t>mengandung</a:t>
            </a:r>
            <a:r>
              <a:rPr lang="en-US" dirty="0"/>
              <a:t> 256 </a:t>
            </a:r>
            <a:r>
              <a:rPr lang="en-US" dirty="0" err="1"/>
              <a:t>aras</a:t>
            </a:r>
            <a:r>
              <a:rPr lang="en-US" dirty="0"/>
              <a:t> </a:t>
            </a:r>
            <a:r>
              <a:rPr lang="en-US" dirty="0" err="1"/>
              <a:t>intensitas</a:t>
            </a:r>
            <a:r>
              <a:rPr lang="en-US" dirty="0"/>
              <a:t>. </a:t>
            </a:r>
            <a:endParaRPr lang="id-ID" dirty="0"/>
          </a:p>
        </p:txBody>
      </p:sp>
    </p:spTree>
    <p:extLst>
      <p:ext uri="{BB962C8B-B14F-4D97-AF65-F5344CB8AC3E}">
        <p14:creationId xmlns:p14="http://schemas.microsoft.com/office/powerpoint/2010/main" val="2829335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7170" name="Picture 2" descr="http://3.bp.blogspot.com/-UaQ02TZT208/Tv1XElBVXoI/AAAAAAAAAKM/1umKTTQAlJg/s1600/12.jpg"/>
          <p:cNvPicPr>
            <a:picLocks noChangeAspect="1" noChangeArrowheads="1"/>
          </p:cNvPicPr>
          <p:nvPr/>
        </p:nvPicPr>
        <p:blipFill rotWithShape="1">
          <a:blip r:embed="rId2">
            <a:extLst>
              <a:ext uri="{28A0092B-C50C-407E-A947-70E740481C1C}">
                <a14:useLocalDpi xmlns:a14="http://schemas.microsoft.com/office/drawing/2010/main" val="0"/>
              </a:ext>
            </a:extLst>
          </a:blip>
          <a:srcRect l="8282" t="14318" r="7058" b="10309"/>
          <a:stretch/>
        </p:blipFill>
        <p:spPr bwMode="auto">
          <a:xfrm>
            <a:off x="107504" y="190096"/>
            <a:ext cx="9005185" cy="6191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8340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67544" y="332656"/>
            <a:ext cx="8229600" cy="7200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smtClean="0"/>
              <a:t>Jangkauan nilai pada citra berwarna</a:t>
            </a:r>
            <a:endParaRPr lang="id-ID" smtClean="0"/>
          </a:p>
          <a:p>
            <a:endParaRPr lang="id-ID" dirty="0"/>
          </a:p>
        </p:txBody>
      </p:sp>
      <p:graphicFrame>
        <p:nvGraphicFramePr>
          <p:cNvPr id="5" name="Table 4"/>
          <p:cNvGraphicFramePr>
            <a:graphicFrameLocks noGrp="1"/>
          </p:cNvGraphicFramePr>
          <p:nvPr>
            <p:extLst>
              <p:ext uri="{D42A27DB-BD31-4B8C-83A1-F6EECF244321}">
                <p14:modId xmlns:p14="http://schemas.microsoft.com/office/powerpoint/2010/main" val="3930602882"/>
              </p:ext>
            </p:extLst>
          </p:nvPr>
        </p:nvGraphicFramePr>
        <p:xfrm>
          <a:off x="251520" y="1484784"/>
          <a:ext cx="8445624" cy="4032449"/>
        </p:xfrm>
        <a:graphic>
          <a:graphicData uri="http://schemas.openxmlformats.org/drawingml/2006/table">
            <a:tbl>
              <a:tblPr firstRow="1" firstCol="1" bandRow="1">
                <a:tableStyleId>{5C22544A-7EE6-4342-B048-85BDC9FD1C3A}</a:tableStyleId>
              </a:tblPr>
              <a:tblGrid>
                <a:gridCol w="1841251"/>
                <a:gridCol w="1219021"/>
                <a:gridCol w="1675863"/>
                <a:gridCol w="3709489"/>
              </a:tblGrid>
              <a:tr h="1344149">
                <a:tc>
                  <a:txBody>
                    <a:bodyPr/>
                    <a:lstStyle/>
                    <a:p>
                      <a:pPr algn="just">
                        <a:lnSpc>
                          <a:spcPct val="150000"/>
                        </a:lnSpc>
                        <a:spcAft>
                          <a:spcPts val="0"/>
                        </a:spcAft>
                        <a:tabLst>
                          <a:tab pos="270510" algn="l"/>
                        </a:tabLst>
                      </a:pPr>
                      <a:r>
                        <a:rPr lang="en-US" sz="2400" kern="50" dirty="0" err="1">
                          <a:effectLst/>
                        </a:rPr>
                        <a:t>Komponen</a:t>
                      </a:r>
                      <a:r>
                        <a:rPr lang="en-US" sz="2400" kern="50" dirty="0">
                          <a:effectLst/>
                        </a:rPr>
                        <a:t> </a:t>
                      </a:r>
                      <a:r>
                        <a:rPr lang="en-US" sz="2400" kern="50" dirty="0" err="1">
                          <a:effectLst/>
                        </a:rPr>
                        <a:t>Warna</a:t>
                      </a:r>
                      <a:endParaRPr lang="id-ID" sz="2400" kern="50" dirty="0">
                        <a:effectLst/>
                        <a:latin typeface="Times New Roman"/>
                        <a:ea typeface="Arial Unicode MS"/>
                      </a:endParaRPr>
                    </a:p>
                  </a:txBody>
                  <a:tcPr marL="68580" marR="68580" marT="0" marB="0"/>
                </a:tc>
                <a:tc>
                  <a:txBody>
                    <a:bodyPr/>
                    <a:lstStyle/>
                    <a:p>
                      <a:pPr>
                        <a:lnSpc>
                          <a:spcPct val="150000"/>
                        </a:lnSpc>
                        <a:spcAft>
                          <a:spcPts val="0"/>
                        </a:spcAft>
                        <a:tabLst>
                          <a:tab pos="270510" algn="l"/>
                        </a:tabLst>
                      </a:pPr>
                      <a:r>
                        <a:rPr lang="en-US" sz="2400" kern="50" dirty="0">
                          <a:effectLst/>
                        </a:rPr>
                        <a:t>Bit per </a:t>
                      </a:r>
                      <a:r>
                        <a:rPr lang="en-US" sz="2400" kern="50" dirty="0" err="1">
                          <a:effectLst/>
                        </a:rPr>
                        <a:t>Piksel</a:t>
                      </a:r>
                      <a:endParaRPr lang="id-ID" sz="2400" kern="50" dirty="0">
                        <a:effectLst/>
                        <a:latin typeface="Times New Roman"/>
                        <a:ea typeface="Arial Unicode MS"/>
                      </a:endParaRPr>
                    </a:p>
                  </a:txBody>
                  <a:tcPr marL="68580" marR="68580" marT="0" marB="0"/>
                </a:tc>
                <a:tc>
                  <a:txBody>
                    <a:bodyPr/>
                    <a:lstStyle/>
                    <a:p>
                      <a:pPr algn="just">
                        <a:lnSpc>
                          <a:spcPct val="150000"/>
                        </a:lnSpc>
                        <a:spcAft>
                          <a:spcPts val="0"/>
                        </a:spcAft>
                        <a:tabLst>
                          <a:tab pos="270510" algn="l"/>
                        </a:tabLst>
                      </a:pPr>
                      <a:r>
                        <a:rPr lang="en-US" sz="2400" kern="50" dirty="0" err="1">
                          <a:effectLst/>
                        </a:rPr>
                        <a:t>Jangkauan</a:t>
                      </a:r>
                      <a:endParaRPr lang="id-ID" sz="2400" kern="50" dirty="0">
                        <a:effectLst/>
                        <a:latin typeface="Times New Roman"/>
                        <a:ea typeface="Arial Unicode MS"/>
                      </a:endParaRPr>
                    </a:p>
                  </a:txBody>
                  <a:tcPr marL="68580" marR="68580" marT="0" marB="0"/>
                </a:tc>
                <a:tc>
                  <a:txBody>
                    <a:bodyPr/>
                    <a:lstStyle/>
                    <a:p>
                      <a:pPr algn="just">
                        <a:lnSpc>
                          <a:spcPct val="150000"/>
                        </a:lnSpc>
                        <a:spcAft>
                          <a:spcPts val="0"/>
                        </a:spcAft>
                        <a:tabLst>
                          <a:tab pos="270510" algn="l"/>
                        </a:tabLst>
                      </a:pPr>
                      <a:r>
                        <a:rPr lang="en-US" sz="2400" kern="50" dirty="0" err="1">
                          <a:effectLst/>
                        </a:rPr>
                        <a:t>Penggunaan</a:t>
                      </a:r>
                      <a:endParaRPr lang="id-ID" sz="2400" kern="50" dirty="0">
                        <a:effectLst/>
                        <a:latin typeface="Times New Roman"/>
                        <a:ea typeface="Arial Unicode MS"/>
                      </a:endParaRPr>
                    </a:p>
                  </a:txBody>
                  <a:tcPr marL="68580" marR="68580" marT="0" marB="0"/>
                </a:tc>
              </a:tr>
              <a:tr h="672075">
                <a:tc rowSpan="3">
                  <a:txBody>
                    <a:bodyPr/>
                    <a:lstStyle/>
                    <a:p>
                      <a:pPr algn="ctr">
                        <a:lnSpc>
                          <a:spcPct val="150000"/>
                        </a:lnSpc>
                        <a:spcAft>
                          <a:spcPts val="0"/>
                        </a:spcAft>
                        <a:tabLst>
                          <a:tab pos="270510" algn="l"/>
                        </a:tabLst>
                      </a:pPr>
                      <a:r>
                        <a:rPr lang="en-US" sz="2400" kern="50" dirty="0">
                          <a:effectLst/>
                        </a:rPr>
                        <a:t>3</a:t>
                      </a:r>
                      <a:endParaRPr lang="id-ID" sz="2400" kern="50" dirty="0">
                        <a:effectLst/>
                        <a:latin typeface="Times New Roman"/>
                        <a:ea typeface="Arial Unicode MS"/>
                      </a:endParaRPr>
                    </a:p>
                  </a:txBody>
                  <a:tcPr marL="68580" marR="68580" marT="0" marB="0"/>
                </a:tc>
                <a:tc>
                  <a:txBody>
                    <a:bodyPr/>
                    <a:lstStyle/>
                    <a:p>
                      <a:pPr>
                        <a:lnSpc>
                          <a:spcPct val="150000"/>
                        </a:lnSpc>
                        <a:spcAft>
                          <a:spcPts val="0"/>
                        </a:spcAft>
                        <a:tabLst>
                          <a:tab pos="270510" algn="l"/>
                        </a:tabLst>
                      </a:pPr>
                      <a:r>
                        <a:rPr lang="en-US" sz="2400" kern="50" dirty="0">
                          <a:effectLst/>
                        </a:rPr>
                        <a:t>24</a:t>
                      </a:r>
                      <a:endParaRPr lang="id-ID" sz="2400" kern="50" dirty="0">
                        <a:effectLst/>
                        <a:latin typeface="Times New Roman"/>
                        <a:ea typeface="Arial Unicode MS"/>
                      </a:endParaRPr>
                    </a:p>
                  </a:txBody>
                  <a:tcPr marL="68580" marR="68580" marT="0" marB="0"/>
                </a:tc>
                <a:tc>
                  <a:txBody>
                    <a:bodyPr/>
                    <a:lstStyle/>
                    <a:p>
                      <a:pPr>
                        <a:lnSpc>
                          <a:spcPct val="150000"/>
                        </a:lnSpc>
                        <a:spcAft>
                          <a:spcPts val="0"/>
                        </a:spcAft>
                        <a:tabLst>
                          <a:tab pos="270510" algn="l"/>
                        </a:tabLst>
                      </a:pPr>
                      <a:r>
                        <a:rPr lang="en-US" sz="2400" kern="50" dirty="0">
                          <a:effectLst/>
                        </a:rPr>
                        <a:t>0-1</a:t>
                      </a:r>
                      <a:endParaRPr lang="id-ID" sz="2400" kern="50" dirty="0">
                        <a:effectLst/>
                        <a:latin typeface="Times New Roman"/>
                        <a:ea typeface="Arial Unicode MS"/>
                      </a:endParaRPr>
                    </a:p>
                  </a:txBody>
                  <a:tcPr marL="68580" marR="68580" marT="0" marB="0"/>
                </a:tc>
                <a:tc>
                  <a:txBody>
                    <a:bodyPr/>
                    <a:lstStyle/>
                    <a:p>
                      <a:pPr algn="just">
                        <a:lnSpc>
                          <a:spcPct val="150000"/>
                        </a:lnSpc>
                        <a:spcAft>
                          <a:spcPts val="0"/>
                        </a:spcAft>
                        <a:tabLst>
                          <a:tab pos="270510" algn="l"/>
                        </a:tabLst>
                      </a:pPr>
                      <a:r>
                        <a:rPr lang="en-US" sz="2400" kern="50">
                          <a:effectLst/>
                        </a:rPr>
                        <a:t>RGB umum</a:t>
                      </a:r>
                      <a:endParaRPr lang="id-ID" sz="2400" kern="50">
                        <a:effectLst/>
                        <a:latin typeface="Times New Roman"/>
                        <a:ea typeface="Arial Unicode MS"/>
                      </a:endParaRPr>
                    </a:p>
                  </a:txBody>
                  <a:tcPr marL="68580" marR="68580" marT="0" marB="0"/>
                </a:tc>
              </a:tr>
              <a:tr h="672075">
                <a:tc vMerge="1">
                  <a:txBody>
                    <a:bodyPr/>
                    <a:lstStyle/>
                    <a:p>
                      <a:endParaRPr lang="id-ID"/>
                    </a:p>
                  </a:txBody>
                  <a:tcPr/>
                </a:tc>
                <a:tc>
                  <a:txBody>
                    <a:bodyPr/>
                    <a:lstStyle/>
                    <a:p>
                      <a:pPr>
                        <a:lnSpc>
                          <a:spcPct val="150000"/>
                        </a:lnSpc>
                        <a:spcAft>
                          <a:spcPts val="0"/>
                        </a:spcAft>
                        <a:tabLst>
                          <a:tab pos="270510" algn="l"/>
                        </a:tabLst>
                      </a:pPr>
                      <a:r>
                        <a:rPr lang="en-US" sz="2400" kern="50">
                          <a:effectLst/>
                        </a:rPr>
                        <a:t>36</a:t>
                      </a:r>
                      <a:endParaRPr lang="id-ID" sz="2400" kern="50">
                        <a:effectLst/>
                        <a:latin typeface="Times New Roman"/>
                        <a:ea typeface="Arial Unicode MS"/>
                      </a:endParaRPr>
                    </a:p>
                  </a:txBody>
                  <a:tcPr marL="68580" marR="68580" marT="0" marB="0"/>
                </a:tc>
                <a:tc>
                  <a:txBody>
                    <a:bodyPr/>
                    <a:lstStyle/>
                    <a:p>
                      <a:pPr>
                        <a:lnSpc>
                          <a:spcPct val="150000"/>
                        </a:lnSpc>
                        <a:spcAft>
                          <a:spcPts val="0"/>
                        </a:spcAft>
                        <a:tabLst>
                          <a:tab pos="270510" algn="l"/>
                        </a:tabLst>
                      </a:pPr>
                      <a:r>
                        <a:rPr lang="en-US" sz="2400" kern="50" dirty="0">
                          <a:effectLst/>
                        </a:rPr>
                        <a:t>0-4095</a:t>
                      </a:r>
                      <a:endParaRPr lang="id-ID" sz="2400" kern="50" dirty="0">
                        <a:effectLst/>
                        <a:latin typeface="Times New Roman"/>
                        <a:ea typeface="Arial Unicode MS"/>
                      </a:endParaRPr>
                    </a:p>
                  </a:txBody>
                  <a:tcPr marL="68580" marR="68580" marT="0" marB="0"/>
                </a:tc>
                <a:tc>
                  <a:txBody>
                    <a:bodyPr/>
                    <a:lstStyle/>
                    <a:p>
                      <a:pPr algn="just">
                        <a:lnSpc>
                          <a:spcPct val="150000"/>
                        </a:lnSpc>
                        <a:spcAft>
                          <a:spcPts val="0"/>
                        </a:spcAft>
                        <a:tabLst>
                          <a:tab pos="270510" algn="l"/>
                        </a:tabLst>
                      </a:pPr>
                      <a:r>
                        <a:rPr lang="en-US" sz="2400" kern="50" dirty="0">
                          <a:effectLst/>
                        </a:rPr>
                        <a:t>RGB </a:t>
                      </a:r>
                      <a:r>
                        <a:rPr lang="en-US" sz="2400" kern="50" dirty="0" err="1">
                          <a:effectLst/>
                        </a:rPr>
                        <a:t>kualitas</a:t>
                      </a:r>
                      <a:r>
                        <a:rPr lang="en-US" sz="2400" kern="50" dirty="0">
                          <a:effectLst/>
                        </a:rPr>
                        <a:t> </a:t>
                      </a:r>
                      <a:r>
                        <a:rPr lang="en-US" sz="2400" kern="50" dirty="0" err="1">
                          <a:effectLst/>
                        </a:rPr>
                        <a:t>tinggi</a:t>
                      </a:r>
                      <a:endParaRPr lang="id-ID" sz="2400" kern="50" dirty="0">
                        <a:effectLst/>
                        <a:latin typeface="Times New Roman"/>
                        <a:ea typeface="Arial Unicode MS"/>
                      </a:endParaRPr>
                    </a:p>
                  </a:txBody>
                  <a:tcPr marL="68580" marR="68580" marT="0" marB="0"/>
                </a:tc>
              </a:tr>
              <a:tr h="672075">
                <a:tc vMerge="1">
                  <a:txBody>
                    <a:bodyPr/>
                    <a:lstStyle/>
                    <a:p>
                      <a:endParaRPr lang="id-ID"/>
                    </a:p>
                  </a:txBody>
                  <a:tcPr/>
                </a:tc>
                <a:tc>
                  <a:txBody>
                    <a:bodyPr/>
                    <a:lstStyle/>
                    <a:p>
                      <a:pPr>
                        <a:lnSpc>
                          <a:spcPct val="150000"/>
                        </a:lnSpc>
                        <a:spcAft>
                          <a:spcPts val="0"/>
                        </a:spcAft>
                        <a:tabLst>
                          <a:tab pos="270510" algn="l"/>
                        </a:tabLst>
                      </a:pPr>
                      <a:r>
                        <a:rPr lang="en-US" sz="2400" kern="50">
                          <a:effectLst/>
                        </a:rPr>
                        <a:t>42</a:t>
                      </a:r>
                      <a:endParaRPr lang="id-ID" sz="2400" kern="50">
                        <a:effectLst/>
                        <a:latin typeface="Times New Roman"/>
                        <a:ea typeface="Arial Unicode MS"/>
                      </a:endParaRPr>
                    </a:p>
                  </a:txBody>
                  <a:tcPr marL="68580" marR="68580" marT="0" marB="0"/>
                </a:tc>
                <a:tc>
                  <a:txBody>
                    <a:bodyPr/>
                    <a:lstStyle/>
                    <a:p>
                      <a:pPr>
                        <a:lnSpc>
                          <a:spcPct val="150000"/>
                        </a:lnSpc>
                        <a:spcAft>
                          <a:spcPts val="0"/>
                        </a:spcAft>
                        <a:tabLst>
                          <a:tab pos="270510" algn="l"/>
                        </a:tabLst>
                      </a:pPr>
                      <a:r>
                        <a:rPr lang="en-US" sz="2400" kern="50" dirty="0">
                          <a:effectLst/>
                        </a:rPr>
                        <a:t>0-16383</a:t>
                      </a:r>
                      <a:endParaRPr lang="id-ID" sz="2400" kern="50" dirty="0">
                        <a:effectLst/>
                        <a:latin typeface="Times New Roman"/>
                        <a:ea typeface="Arial Unicode MS"/>
                      </a:endParaRPr>
                    </a:p>
                  </a:txBody>
                  <a:tcPr marL="68580" marR="68580" marT="0" marB="0"/>
                </a:tc>
                <a:tc>
                  <a:txBody>
                    <a:bodyPr/>
                    <a:lstStyle/>
                    <a:p>
                      <a:pPr algn="just">
                        <a:lnSpc>
                          <a:spcPct val="150000"/>
                        </a:lnSpc>
                        <a:spcAft>
                          <a:spcPts val="0"/>
                        </a:spcAft>
                        <a:tabLst>
                          <a:tab pos="270510" algn="l"/>
                        </a:tabLst>
                      </a:pPr>
                      <a:r>
                        <a:rPr lang="en-US" sz="2400" kern="50" dirty="0">
                          <a:effectLst/>
                        </a:rPr>
                        <a:t>RGB </a:t>
                      </a:r>
                      <a:r>
                        <a:rPr lang="en-US" sz="2400" kern="50" dirty="0" err="1">
                          <a:effectLst/>
                        </a:rPr>
                        <a:t>kualitas</a:t>
                      </a:r>
                      <a:r>
                        <a:rPr lang="en-US" sz="2400" kern="50" dirty="0">
                          <a:effectLst/>
                        </a:rPr>
                        <a:t> </a:t>
                      </a:r>
                      <a:r>
                        <a:rPr lang="en-US" sz="2400" kern="50" dirty="0" err="1">
                          <a:effectLst/>
                        </a:rPr>
                        <a:t>profesional</a:t>
                      </a:r>
                      <a:endParaRPr lang="id-ID" sz="2400" kern="50" dirty="0">
                        <a:effectLst/>
                        <a:latin typeface="Times New Roman"/>
                        <a:ea typeface="Arial Unicode MS"/>
                      </a:endParaRPr>
                    </a:p>
                  </a:txBody>
                  <a:tcPr marL="68580" marR="68580" marT="0" marB="0"/>
                </a:tc>
              </a:tr>
              <a:tr h="672075">
                <a:tc>
                  <a:txBody>
                    <a:bodyPr/>
                    <a:lstStyle/>
                    <a:p>
                      <a:pPr algn="ctr">
                        <a:lnSpc>
                          <a:spcPct val="150000"/>
                        </a:lnSpc>
                        <a:spcAft>
                          <a:spcPts val="0"/>
                        </a:spcAft>
                        <a:tabLst>
                          <a:tab pos="270510" algn="l"/>
                        </a:tabLst>
                      </a:pPr>
                      <a:r>
                        <a:rPr lang="en-US" sz="2400" kern="50" dirty="0">
                          <a:effectLst/>
                        </a:rPr>
                        <a:t>4</a:t>
                      </a:r>
                      <a:endParaRPr lang="id-ID" sz="2400" kern="50" dirty="0">
                        <a:effectLst/>
                        <a:latin typeface="Times New Roman"/>
                        <a:ea typeface="Arial Unicode MS"/>
                      </a:endParaRPr>
                    </a:p>
                  </a:txBody>
                  <a:tcPr marL="68580" marR="68580" marT="0" marB="0"/>
                </a:tc>
                <a:tc>
                  <a:txBody>
                    <a:bodyPr/>
                    <a:lstStyle/>
                    <a:p>
                      <a:pPr>
                        <a:lnSpc>
                          <a:spcPct val="150000"/>
                        </a:lnSpc>
                        <a:spcAft>
                          <a:spcPts val="0"/>
                        </a:spcAft>
                        <a:tabLst>
                          <a:tab pos="270510" algn="l"/>
                        </a:tabLst>
                      </a:pPr>
                      <a:r>
                        <a:rPr lang="en-US" sz="2400" kern="50" dirty="0">
                          <a:effectLst/>
                        </a:rPr>
                        <a:t>32</a:t>
                      </a:r>
                      <a:endParaRPr lang="id-ID" sz="2400" kern="50" dirty="0">
                        <a:effectLst/>
                        <a:latin typeface="Times New Roman"/>
                        <a:ea typeface="Arial Unicode MS"/>
                      </a:endParaRPr>
                    </a:p>
                  </a:txBody>
                  <a:tcPr marL="68580" marR="68580" marT="0" marB="0"/>
                </a:tc>
                <a:tc>
                  <a:txBody>
                    <a:bodyPr/>
                    <a:lstStyle/>
                    <a:p>
                      <a:pPr>
                        <a:lnSpc>
                          <a:spcPct val="150000"/>
                        </a:lnSpc>
                        <a:spcAft>
                          <a:spcPts val="0"/>
                        </a:spcAft>
                        <a:tabLst>
                          <a:tab pos="270510" algn="l"/>
                        </a:tabLst>
                      </a:pPr>
                      <a:r>
                        <a:rPr lang="en-US" sz="2400" kern="50" dirty="0">
                          <a:effectLst/>
                        </a:rPr>
                        <a:t>0-255</a:t>
                      </a:r>
                      <a:endParaRPr lang="id-ID" sz="2400" kern="50" dirty="0">
                        <a:effectLst/>
                        <a:latin typeface="Times New Roman"/>
                        <a:ea typeface="Arial Unicode MS"/>
                      </a:endParaRPr>
                    </a:p>
                  </a:txBody>
                  <a:tcPr marL="68580" marR="68580" marT="0" marB="0"/>
                </a:tc>
                <a:tc>
                  <a:txBody>
                    <a:bodyPr/>
                    <a:lstStyle/>
                    <a:p>
                      <a:pPr algn="just">
                        <a:lnSpc>
                          <a:spcPct val="150000"/>
                        </a:lnSpc>
                        <a:spcAft>
                          <a:spcPts val="0"/>
                        </a:spcAft>
                        <a:tabLst>
                          <a:tab pos="270510" algn="l"/>
                        </a:tabLst>
                      </a:pPr>
                      <a:r>
                        <a:rPr lang="en-US" sz="2400" kern="50" dirty="0">
                          <a:effectLst/>
                        </a:rPr>
                        <a:t>CMYK (</a:t>
                      </a:r>
                      <a:r>
                        <a:rPr lang="en-US" sz="2400" kern="50" dirty="0" err="1">
                          <a:effectLst/>
                        </a:rPr>
                        <a:t>cetakan</a:t>
                      </a:r>
                      <a:r>
                        <a:rPr lang="en-US" sz="2400" kern="50" dirty="0">
                          <a:effectLst/>
                        </a:rPr>
                        <a:t> digital)</a:t>
                      </a:r>
                      <a:endParaRPr lang="id-ID" sz="2400" kern="50" dirty="0">
                        <a:effectLst/>
                        <a:latin typeface="Times New Roman"/>
                        <a:ea typeface="Arial Unicode MS"/>
                      </a:endParaRPr>
                    </a:p>
                  </a:txBody>
                  <a:tcPr marL="68580" marR="68580" marT="0" marB="0"/>
                </a:tc>
              </a:tr>
            </a:tbl>
          </a:graphicData>
        </a:graphic>
      </p:graphicFrame>
    </p:spTree>
    <p:extLst>
      <p:ext uri="{BB962C8B-B14F-4D97-AF65-F5344CB8AC3E}">
        <p14:creationId xmlns:p14="http://schemas.microsoft.com/office/powerpoint/2010/main" val="3270725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KUALITAS CITRA</a:t>
            </a:r>
            <a:endParaRPr lang="id-ID" dirty="0"/>
          </a:p>
        </p:txBody>
      </p:sp>
      <p:sp>
        <p:nvSpPr>
          <p:cNvPr id="3" name="Content Placeholder 2"/>
          <p:cNvSpPr>
            <a:spLocks noGrp="1"/>
          </p:cNvSpPr>
          <p:nvPr>
            <p:ph idx="1"/>
          </p:nvPr>
        </p:nvSpPr>
        <p:spPr/>
        <p:txBody>
          <a:bodyPr/>
          <a:lstStyle/>
          <a:p>
            <a:pPr marL="0" indent="0">
              <a:buNone/>
            </a:pPr>
            <a:r>
              <a:rPr lang="en-US" dirty="0"/>
              <a:t>Di </a:t>
            </a:r>
            <a:r>
              <a:rPr lang="en-US" dirty="0" err="1"/>
              <a:t>samping</a:t>
            </a:r>
            <a:r>
              <a:rPr lang="en-US" dirty="0"/>
              <a:t> </a:t>
            </a:r>
            <a:r>
              <a:rPr lang="en-US" dirty="0" err="1"/>
              <a:t>cacah</a:t>
            </a:r>
            <a:r>
              <a:rPr lang="en-US" dirty="0"/>
              <a:t> </a:t>
            </a:r>
            <a:r>
              <a:rPr lang="en-US" dirty="0" err="1"/>
              <a:t>intensitas</a:t>
            </a:r>
            <a:r>
              <a:rPr lang="en-US" dirty="0"/>
              <a:t> </a:t>
            </a:r>
            <a:r>
              <a:rPr lang="en-US" dirty="0" err="1"/>
              <a:t>kecerahan</a:t>
            </a:r>
            <a:r>
              <a:rPr lang="en-US" dirty="0"/>
              <a:t>, </a:t>
            </a:r>
            <a:r>
              <a:rPr lang="en-US" dirty="0" err="1"/>
              <a:t>jumlah</a:t>
            </a:r>
            <a:r>
              <a:rPr lang="en-US" dirty="0"/>
              <a:t> </a:t>
            </a:r>
            <a:r>
              <a:rPr lang="en-US" dirty="0" err="1"/>
              <a:t>piksel</a:t>
            </a:r>
            <a:r>
              <a:rPr lang="en-US" dirty="0"/>
              <a:t> yang </a:t>
            </a:r>
            <a:r>
              <a:rPr lang="en-US" dirty="0" err="1"/>
              <a:t>digunakan</a:t>
            </a:r>
            <a:r>
              <a:rPr lang="en-US" dirty="0"/>
              <a:t> </a:t>
            </a:r>
            <a:r>
              <a:rPr lang="en-US" dirty="0" err="1"/>
              <a:t>untuk</a:t>
            </a:r>
            <a:r>
              <a:rPr lang="en-US" dirty="0"/>
              <a:t> </a:t>
            </a:r>
            <a:r>
              <a:rPr lang="en-US" dirty="0" err="1"/>
              <a:t>menyusun</a:t>
            </a:r>
            <a:r>
              <a:rPr lang="en-US" dirty="0"/>
              <a:t> </a:t>
            </a:r>
            <a:r>
              <a:rPr lang="en-US" dirty="0" err="1"/>
              <a:t>suatu</a:t>
            </a:r>
            <a:r>
              <a:rPr lang="en-US" dirty="0"/>
              <a:t> </a:t>
            </a:r>
            <a:r>
              <a:rPr lang="en-US" dirty="0" err="1"/>
              <a:t>citra</a:t>
            </a:r>
            <a:r>
              <a:rPr lang="en-US" dirty="0"/>
              <a:t>  </a:t>
            </a:r>
            <a:r>
              <a:rPr lang="en-US" dirty="0" err="1"/>
              <a:t>mempengaruhi</a:t>
            </a:r>
            <a:r>
              <a:rPr lang="en-US" dirty="0"/>
              <a:t> </a:t>
            </a:r>
            <a:r>
              <a:rPr lang="en-US" dirty="0" err="1"/>
              <a:t>kualitas</a:t>
            </a:r>
            <a:r>
              <a:rPr lang="en-US" dirty="0"/>
              <a:t> </a:t>
            </a:r>
            <a:r>
              <a:rPr lang="en-US" dirty="0" err="1"/>
              <a:t>citra</a:t>
            </a:r>
            <a:r>
              <a:rPr lang="en-US" dirty="0"/>
              <a:t>. </a:t>
            </a:r>
            <a:endParaRPr lang="id-ID" dirty="0" smtClean="0"/>
          </a:p>
          <a:p>
            <a:pPr marL="0" indent="0">
              <a:buNone/>
            </a:pPr>
            <a:r>
              <a:rPr lang="en-US" dirty="0" err="1" smtClean="0"/>
              <a:t>Istilah</a:t>
            </a:r>
            <a:r>
              <a:rPr lang="en-US" dirty="0" smtClean="0"/>
              <a:t> </a:t>
            </a:r>
            <a:r>
              <a:rPr lang="en-US" dirty="0" err="1"/>
              <a:t>resolusi</a:t>
            </a:r>
            <a:r>
              <a:rPr lang="en-US" dirty="0"/>
              <a:t> </a:t>
            </a:r>
            <a:r>
              <a:rPr lang="en-US" dirty="0" err="1"/>
              <a:t>citra</a:t>
            </a:r>
            <a:r>
              <a:rPr lang="en-US" dirty="0"/>
              <a:t> </a:t>
            </a:r>
            <a:r>
              <a:rPr lang="en-US" dirty="0" err="1"/>
              <a:t>biasa</a:t>
            </a:r>
            <a:r>
              <a:rPr lang="en-US" dirty="0"/>
              <a:t> </a:t>
            </a:r>
            <a:r>
              <a:rPr lang="en-US" dirty="0" err="1"/>
              <a:t>dinyatakan</a:t>
            </a:r>
            <a:r>
              <a:rPr lang="en-US" dirty="0"/>
              <a:t> </a:t>
            </a:r>
            <a:r>
              <a:rPr lang="en-US" dirty="0" err="1"/>
              <a:t>jumlah</a:t>
            </a:r>
            <a:r>
              <a:rPr lang="en-US" dirty="0"/>
              <a:t> </a:t>
            </a:r>
            <a:r>
              <a:rPr lang="en-US" dirty="0" err="1"/>
              <a:t>piksel</a:t>
            </a:r>
            <a:r>
              <a:rPr lang="en-US" dirty="0"/>
              <a:t> </a:t>
            </a:r>
            <a:r>
              <a:rPr lang="en-US" dirty="0" err="1"/>
              <a:t>pada</a:t>
            </a:r>
            <a:r>
              <a:rPr lang="en-US" dirty="0"/>
              <a:t> </a:t>
            </a:r>
            <a:r>
              <a:rPr lang="en-US" dirty="0" err="1"/>
              <a:t>arah</a:t>
            </a:r>
            <a:r>
              <a:rPr lang="en-US" dirty="0"/>
              <a:t> </a:t>
            </a:r>
            <a:r>
              <a:rPr lang="en-US" dirty="0" err="1"/>
              <a:t>lebar</a:t>
            </a:r>
            <a:r>
              <a:rPr lang="en-US" dirty="0"/>
              <a:t> </a:t>
            </a:r>
            <a:r>
              <a:rPr lang="en-US" dirty="0" err="1"/>
              <a:t>dan</a:t>
            </a:r>
            <a:r>
              <a:rPr lang="en-US" dirty="0"/>
              <a:t> </a:t>
            </a:r>
            <a:r>
              <a:rPr lang="en-US" dirty="0" err="1"/>
              <a:t>tinggi</a:t>
            </a:r>
            <a:r>
              <a:rPr lang="en-US" dirty="0"/>
              <a:t>. </a:t>
            </a:r>
            <a:endParaRPr lang="id-ID" dirty="0" smtClean="0"/>
          </a:p>
          <a:p>
            <a:pPr marL="0" indent="0">
              <a:buNone/>
            </a:pPr>
            <a:r>
              <a:rPr lang="en-US" dirty="0" err="1" smtClean="0"/>
              <a:t>Resolusi</a:t>
            </a:r>
            <a:r>
              <a:rPr lang="en-US" dirty="0" smtClean="0"/>
              <a:t> </a:t>
            </a:r>
            <a:r>
              <a:rPr lang="en-US" dirty="0" err="1"/>
              <a:t>piksel</a:t>
            </a:r>
            <a:r>
              <a:rPr lang="en-US" dirty="0"/>
              <a:t> </a:t>
            </a:r>
            <a:r>
              <a:rPr lang="en-US" dirty="0" err="1"/>
              <a:t>biasa</a:t>
            </a:r>
            <a:r>
              <a:rPr lang="en-US" dirty="0"/>
              <a:t> </a:t>
            </a:r>
            <a:r>
              <a:rPr lang="en-US" dirty="0" err="1"/>
              <a:t>dinyatakan</a:t>
            </a:r>
            <a:r>
              <a:rPr lang="en-US" dirty="0"/>
              <a:t> </a:t>
            </a:r>
            <a:r>
              <a:rPr lang="en-US" dirty="0" err="1"/>
              <a:t>dengan</a:t>
            </a:r>
            <a:r>
              <a:rPr lang="en-US" dirty="0"/>
              <a:t> </a:t>
            </a:r>
            <a:r>
              <a:rPr lang="en-US" dirty="0" err="1"/>
              <a:t>notasi</a:t>
            </a:r>
            <a:r>
              <a:rPr lang="en-US" dirty="0"/>
              <a:t> m x n, </a:t>
            </a:r>
            <a:r>
              <a:rPr lang="en-US" dirty="0" err="1"/>
              <a:t>dengan</a:t>
            </a:r>
            <a:r>
              <a:rPr lang="en-US" dirty="0"/>
              <a:t> m </a:t>
            </a:r>
            <a:r>
              <a:rPr lang="en-US" dirty="0" err="1"/>
              <a:t>menyatakan</a:t>
            </a:r>
            <a:r>
              <a:rPr lang="en-US" dirty="0"/>
              <a:t> </a:t>
            </a:r>
            <a:r>
              <a:rPr lang="en-US" dirty="0" err="1"/>
              <a:t>tinggi</a:t>
            </a:r>
            <a:r>
              <a:rPr lang="en-US" dirty="0"/>
              <a:t> </a:t>
            </a:r>
            <a:r>
              <a:rPr lang="en-US" dirty="0" err="1"/>
              <a:t>dan</a:t>
            </a:r>
            <a:r>
              <a:rPr lang="en-US" dirty="0"/>
              <a:t> n </a:t>
            </a:r>
            <a:r>
              <a:rPr lang="en-US" dirty="0" err="1"/>
              <a:t>menyatakan</a:t>
            </a:r>
            <a:r>
              <a:rPr lang="en-US" dirty="0"/>
              <a:t> </a:t>
            </a:r>
            <a:endParaRPr lang="id-ID" dirty="0"/>
          </a:p>
        </p:txBody>
      </p:sp>
    </p:spTree>
    <p:extLst>
      <p:ext uri="{BB962C8B-B14F-4D97-AF65-F5344CB8AC3E}">
        <p14:creationId xmlns:p14="http://schemas.microsoft.com/office/powerpoint/2010/main" val="2100435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706090"/>
          </a:xfrm>
        </p:spPr>
        <p:txBody>
          <a:bodyPr>
            <a:normAutofit fontScale="90000"/>
          </a:bodyPr>
          <a:lstStyle/>
          <a:p>
            <a:r>
              <a:rPr lang="id-ID" dirty="0" smtClean="0"/>
              <a:t>Pengertian Citra</a:t>
            </a:r>
            <a:endParaRPr lang="id-ID" dirty="0"/>
          </a:p>
        </p:txBody>
      </p:sp>
      <p:sp>
        <p:nvSpPr>
          <p:cNvPr id="3" name="Content Placeholder 2"/>
          <p:cNvSpPr>
            <a:spLocks noGrp="1"/>
          </p:cNvSpPr>
          <p:nvPr>
            <p:ph idx="1"/>
          </p:nvPr>
        </p:nvSpPr>
        <p:spPr>
          <a:xfrm>
            <a:off x="35496" y="620688"/>
            <a:ext cx="8507288" cy="6120680"/>
          </a:xfrm>
        </p:spPr>
        <p:txBody>
          <a:bodyPr>
            <a:noAutofit/>
          </a:bodyPr>
          <a:lstStyle/>
          <a:p>
            <a:pPr marL="0" indent="0">
              <a:buNone/>
            </a:pPr>
            <a:r>
              <a:rPr lang="id-ID" sz="2400" b="1" dirty="0"/>
              <a:t>Citra dapat dikelompok :</a:t>
            </a:r>
          </a:p>
          <a:p>
            <a:pPr marL="0" indent="0">
              <a:buNone/>
            </a:pPr>
            <a:r>
              <a:rPr lang="id-ID" sz="2000" dirty="0"/>
              <a:t> </a:t>
            </a:r>
            <a:r>
              <a:rPr lang="id-ID" sz="2000" dirty="0" smtClean="0"/>
              <a:t>- </a:t>
            </a:r>
            <a:r>
              <a:rPr lang="id-ID" sz="2400" dirty="0"/>
              <a:t>Citra 2D : citra dgn fungsi kontinue dari intensitas cahaya pada bidang 2D.</a:t>
            </a:r>
          </a:p>
          <a:p>
            <a:pPr marL="0" indent="0">
              <a:buNone/>
            </a:pPr>
            <a:r>
              <a:rPr lang="id-ID" sz="2400" dirty="0"/>
              <a:t> </a:t>
            </a:r>
            <a:r>
              <a:rPr lang="id-ID" sz="2400" dirty="0" smtClean="0"/>
              <a:t>- </a:t>
            </a:r>
            <a:r>
              <a:rPr lang="id-ID" sz="2400" dirty="0"/>
              <a:t>Citra 3D : citra yg terletak pada koordinat world 3D (ruang).</a:t>
            </a:r>
          </a:p>
          <a:p>
            <a:pPr marL="0" indent="0">
              <a:buNone/>
            </a:pPr>
            <a:r>
              <a:rPr lang="id-ID" sz="2400" dirty="0"/>
              <a:t> </a:t>
            </a:r>
            <a:r>
              <a:rPr lang="id-ID" sz="2400" dirty="0" smtClean="0"/>
              <a:t>- </a:t>
            </a:r>
            <a:r>
              <a:rPr lang="id-ID" sz="2400" dirty="0"/>
              <a:t>Citra diam : citra tunggal yg tdk bergerak. “Still image”</a:t>
            </a:r>
          </a:p>
          <a:p>
            <a:pPr marL="0" indent="0">
              <a:buNone/>
            </a:pPr>
            <a:r>
              <a:rPr lang="id-ID" sz="2400" dirty="0"/>
              <a:t> </a:t>
            </a:r>
            <a:r>
              <a:rPr lang="id-ID" sz="2400" dirty="0" smtClean="0"/>
              <a:t>- </a:t>
            </a:r>
            <a:r>
              <a:rPr lang="id-ID" sz="2400" dirty="0"/>
              <a:t>Citra bergerak : rangkaian citra diam yg ditampilkan secara sekuensial.</a:t>
            </a:r>
          </a:p>
          <a:p>
            <a:pPr marL="0" indent="0">
              <a:buNone/>
            </a:pPr>
            <a:r>
              <a:rPr lang="id-ID" sz="2400" dirty="0"/>
              <a:t>  </a:t>
            </a:r>
            <a:r>
              <a:rPr lang="id-ID" sz="2400" b="1" dirty="0" smtClean="0"/>
              <a:t>Citra </a:t>
            </a:r>
            <a:r>
              <a:rPr lang="id-ID" sz="2400" b="1" dirty="0"/>
              <a:t>ada 2 macam :</a:t>
            </a:r>
          </a:p>
          <a:p>
            <a:r>
              <a:rPr lang="id-ID" sz="2400" b="1" dirty="0"/>
              <a:t> </a:t>
            </a:r>
            <a:r>
              <a:rPr lang="id-ID" sz="2400" dirty="0" smtClean="0"/>
              <a:t>Citra Kontinue : dihasilkan dari sistem optik yg menerima sinyal analog. </a:t>
            </a:r>
          </a:p>
          <a:p>
            <a:pPr marL="0" indent="0">
              <a:buNone/>
            </a:pPr>
            <a:r>
              <a:rPr lang="id-ID" sz="2400" dirty="0" smtClean="0"/>
              <a:t>	Contoh : mata manusia, kamera analog</a:t>
            </a:r>
          </a:p>
          <a:p>
            <a:r>
              <a:rPr lang="id-ID" sz="2400" dirty="0" smtClean="0"/>
              <a:t>Citra Diskrit/Citra Digital : dihasilkan melalui proses digitalisasi terhadap citra kontinu. </a:t>
            </a:r>
          </a:p>
          <a:p>
            <a:pPr marL="0" indent="0">
              <a:buNone/>
            </a:pPr>
            <a:r>
              <a:rPr lang="id-ID" sz="2400" dirty="0"/>
              <a:t> </a:t>
            </a:r>
            <a:r>
              <a:rPr lang="id-ID" sz="2400" dirty="0" smtClean="0"/>
              <a:t> 	Contoh : kamera digital, scanner.</a:t>
            </a:r>
          </a:p>
          <a:p>
            <a:endParaRPr lang="id-ID" sz="2400" dirty="0" smtClean="0"/>
          </a:p>
          <a:p>
            <a:pPr marL="0" indent="0">
              <a:buNone/>
            </a:pPr>
            <a:r>
              <a:rPr lang="id-ID" sz="2000" dirty="0"/>
              <a:t> </a:t>
            </a:r>
          </a:p>
          <a:p>
            <a:endParaRPr lang="id-ID" sz="2000" dirty="0"/>
          </a:p>
        </p:txBody>
      </p:sp>
    </p:spTree>
    <p:extLst>
      <p:ext uri="{BB962C8B-B14F-4D97-AF65-F5344CB8AC3E}">
        <p14:creationId xmlns:p14="http://schemas.microsoft.com/office/powerpoint/2010/main" val="20214675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graphicFrame>
        <p:nvGraphicFramePr>
          <p:cNvPr id="5" name="Object 4"/>
          <p:cNvGraphicFramePr>
            <a:graphicFrameLocks noChangeAspect="1"/>
          </p:cNvGraphicFramePr>
          <p:nvPr>
            <p:extLst>
              <p:ext uri="{D42A27DB-BD31-4B8C-83A1-F6EECF244321}">
                <p14:modId xmlns:p14="http://schemas.microsoft.com/office/powerpoint/2010/main" val="3016175729"/>
              </p:ext>
            </p:extLst>
          </p:nvPr>
        </p:nvGraphicFramePr>
        <p:xfrm>
          <a:off x="1331640" y="188640"/>
          <a:ext cx="5616624" cy="6525538"/>
        </p:xfrm>
        <a:graphic>
          <a:graphicData uri="http://schemas.openxmlformats.org/presentationml/2006/ole">
            <mc:AlternateContent xmlns:mc="http://schemas.openxmlformats.org/markup-compatibility/2006">
              <mc:Choice xmlns:v="urn:schemas-microsoft-com:vml" Requires="v">
                <p:oleObj spid="_x0000_s3075" name="Picture" r:id="rId3" imgW="5606398" imgH="7122304" progId="Word.Picture.8">
                  <p:embed/>
                </p:oleObj>
              </mc:Choice>
              <mc:Fallback>
                <p:oleObj name="Picture" r:id="rId3" imgW="5606398" imgH="7122304"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b="8519"/>
                      <a:stretch>
                        <a:fillRect/>
                      </a:stretch>
                    </p:blipFill>
                    <p:spPr bwMode="auto">
                      <a:xfrm>
                        <a:off x="1331640" y="188640"/>
                        <a:ext cx="5616624" cy="6525538"/>
                      </a:xfrm>
                      <a:prstGeom prst="rect">
                        <a:avLst/>
                      </a:prstGeom>
                      <a:noFill/>
                    </p:spPr>
                  </p:pic>
                </p:oleObj>
              </mc:Fallback>
            </mc:AlternateContent>
          </a:graphicData>
        </a:graphic>
      </p:graphicFrame>
    </p:spTree>
    <p:extLst>
      <p:ext uri="{BB962C8B-B14F-4D97-AF65-F5344CB8AC3E}">
        <p14:creationId xmlns:p14="http://schemas.microsoft.com/office/powerpoint/2010/main" val="2459840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a:bodyPr>
          <a:lstStyle/>
          <a:p>
            <a:pPr marL="0" indent="0">
              <a:buNone/>
            </a:pPr>
            <a:r>
              <a:rPr lang="en-US" dirty="0" err="1"/>
              <a:t>Resolusi</a:t>
            </a:r>
            <a:r>
              <a:rPr lang="en-US" dirty="0"/>
              <a:t> </a:t>
            </a:r>
            <a:r>
              <a:rPr lang="en-US" dirty="0" err="1"/>
              <a:t>spasial</a:t>
            </a:r>
            <a:r>
              <a:rPr lang="en-US" dirty="0"/>
              <a:t> </a:t>
            </a:r>
            <a:r>
              <a:rPr lang="en-US" dirty="0" err="1"/>
              <a:t>ditentukan</a:t>
            </a:r>
            <a:r>
              <a:rPr lang="en-US" dirty="0"/>
              <a:t> </a:t>
            </a:r>
            <a:r>
              <a:rPr lang="en-US" dirty="0" err="1"/>
              <a:t>oleh</a:t>
            </a:r>
            <a:r>
              <a:rPr lang="en-US" dirty="0"/>
              <a:t> </a:t>
            </a:r>
            <a:r>
              <a:rPr lang="en-US" dirty="0" err="1"/>
              <a:t>jumlah</a:t>
            </a:r>
            <a:r>
              <a:rPr lang="en-US" dirty="0"/>
              <a:t> </a:t>
            </a:r>
            <a:r>
              <a:rPr lang="en-US" dirty="0" err="1"/>
              <a:t>piksel</a:t>
            </a:r>
            <a:r>
              <a:rPr lang="en-US" dirty="0"/>
              <a:t> per </a:t>
            </a:r>
            <a:r>
              <a:rPr lang="en-US" dirty="0" err="1"/>
              <a:t>satuan</a:t>
            </a:r>
            <a:r>
              <a:rPr lang="en-US" dirty="0"/>
              <a:t> </a:t>
            </a:r>
            <a:r>
              <a:rPr lang="en-US" dirty="0" err="1"/>
              <a:t>panjang</a:t>
            </a:r>
            <a:r>
              <a:rPr lang="en-US" dirty="0"/>
              <a:t>. </a:t>
            </a:r>
            <a:r>
              <a:rPr lang="en-US" dirty="0" err="1"/>
              <a:t>Istilah</a:t>
            </a:r>
            <a:r>
              <a:rPr lang="en-US" dirty="0"/>
              <a:t> </a:t>
            </a:r>
            <a:r>
              <a:rPr lang="en-US" dirty="0" err="1"/>
              <a:t>seperti</a:t>
            </a:r>
            <a:r>
              <a:rPr lang="en-US" dirty="0"/>
              <a:t> dpi (</a:t>
            </a:r>
            <a:r>
              <a:rPr lang="en-US" i="1" dirty="0"/>
              <a:t>dot per inch</a:t>
            </a:r>
            <a:r>
              <a:rPr lang="en-US" dirty="0"/>
              <a:t>) </a:t>
            </a:r>
            <a:r>
              <a:rPr lang="en-US" dirty="0" err="1"/>
              <a:t>menyatakan</a:t>
            </a:r>
            <a:r>
              <a:rPr lang="en-US" dirty="0"/>
              <a:t> </a:t>
            </a:r>
            <a:r>
              <a:rPr lang="en-US" dirty="0" err="1"/>
              <a:t>jumlah</a:t>
            </a:r>
            <a:r>
              <a:rPr lang="en-US" dirty="0"/>
              <a:t> </a:t>
            </a:r>
            <a:r>
              <a:rPr lang="en-US" dirty="0" err="1"/>
              <a:t>piksel</a:t>
            </a:r>
            <a:r>
              <a:rPr lang="en-US" dirty="0"/>
              <a:t> per  </a:t>
            </a:r>
            <a:r>
              <a:rPr lang="en-US" dirty="0" err="1"/>
              <a:t>inci</a:t>
            </a:r>
            <a:r>
              <a:rPr lang="en-US" dirty="0"/>
              <a:t>. </a:t>
            </a:r>
            <a:r>
              <a:rPr lang="en-US" dirty="0" err="1"/>
              <a:t>Misalnya</a:t>
            </a:r>
            <a:r>
              <a:rPr lang="en-US" dirty="0"/>
              <a:t>, </a:t>
            </a:r>
            <a:r>
              <a:rPr lang="en-US" dirty="0" err="1"/>
              <a:t>citra</a:t>
            </a:r>
            <a:r>
              <a:rPr lang="en-US" dirty="0"/>
              <a:t> 300 dpi </a:t>
            </a:r>
            <a:r>
              <a:rPr lang="en-US" dirty="0" err="1"/>
              <a:t>menyatakan</a:t>
            </a:r>
            <a:r>
              <a:rPr lang="en-US" dirty="0"/>
              <a:t> </a:t>
            </a:r>
            <a:r>
              <a:rPr lang="en-US" dirty="0" err="1"/>
              <a:t>bahwa</a:t>
            </a:r>
            <a:r>
              <a:rPr lang="en-US" dirty="0"/>
              <a:t> </a:t>
            </a:r>
            <a:r>
              <a:rPr lang="en-US" dirty="0" err="1"/>
              <a:t>citra</a:t>
            </a:r>
            <a:r>
              <a:rPr lang="en-US" dirty="0"/>
              <a:t> </a:t>
            </a:r>
            <a:r>
              <a:rPr lang="en-US" dirty="0" err="1"/>
              <a:t>akan</a:t>
            </a:r>
            <a:r>
              <a:rPr lang="en-US" dirty="0"/>
              <a:t> </a:t>
            </a:r>
            <a:r>
              <a:rPr lang="en-US" dirty="0" err="1"/>
              <a:t>dicetak</a:t>
            </a:r>
            <a:r>
              <a:rPr lang="en-US" dirty="0"/>
              <a:t> </a:t>
            </a:r>
            <a:r>
              <a:rPr lang="en-US" dirty="0" err="1"/>
              <a:t>dengan</a:t>
            </a:r>
            <a:r>
              <a:rPr lang="en-US" dirty="0"/>
              <a:t> </a:t>
            </a:r>
            <a:r>
              <a:rPr lang="en-US" dirty="0" err="1"/>
              <a:t>jumlah</a:t>
            </a:r>
            <a:r>
              <a:rPr lang="en-US" dirty="0"/>
              <a:t> </a:t>
            </a:r>
            <a:r>
              <a:rPr lang="en-US" dirty="0" err="1"/>
              <a:t>piksel</a:t>
            </a:r>
            <a:r>
              <a:rPr lang="en-US" dirty="0"/>
              <a:t> </a:t>
            </a:r>
            <a:r>
              <a:rPr lang="en-US" dirty="0" err="1"/>
              <a:t>sebanyak</a:t>
            </a:r>
            <a:r>
              <a:rPr lang="en-US" dirty="0"/>
              <a:t> 300 </a:t>
            </a:r>
            <a:r>
              <a:rPr lang="en-US" dirty="0" err="1"/>
              <a:t>sepanjang</a:t>
            </a:r>
            <a:r>
              <a:rPr lang="en-US" dirty="0"/>
              <a:t> </a:t>
            </a:r>
            <a:r>
              <a:rPr lang="en-US" dirty="0" err="1"/>
              <a:t>satu</a:t>
            </a:r>
            <a:r>
              <a:rPr lang="en-US" dirty="0"/>
              <a:t> </a:t>
            </a:r>
            <a:r>
              <a:rPr lang="en-US" dirty="0" err="1"/>
              <a:t>inci</a:t>
            </a:r>
            <a:r>
              <a:rPr lang="en-US" dirty="0"/>
              <a:t>. </a:t>
            </a:r>
            <a:r>
              <a:rPr lang="en-US" dirty="0" err="1"/>
              <a:t>Berdasarkan</a:t>
            </a:r>
            <a:r>
              <a:rPr lang="en-US" dirty="0"/>
              <a:t> </a:t>
            </a:r>
            <a:r>
              <a:rPr lang="en-US" dirty="0" err="1"/>
              <a:t>hal</a:t>
            </a:r>
            <a:r>
              <a:rPr lang="en-US" dirty="0"/>
              <a:t> </a:t>
            </a:r>
            <a:r>
              <a:rPr lang="en-US" dirty="0" err="1"/>
              <a:t>itu</a:t>
            </a:r>
            <a:r>
              <a:rPr lang="en-US" dirty="0"/>
              <a:t>, </a:t>
            </a:r>
            <a:r>
              <a:rPr lang="en-US" dirty="0" err="1"/>
              <a:t>maka</a:t>
            </a:r>
            <a:r>
              <a:rPr lang="en-US" dirty="0"/>
              <a:t> </a:t>
            </a:r>
            <a:r>
              <a:rPr lang="en-US" dirty="0" err="1"/>
              <a:t>citra</a:t>
            </a:r>
            <a:r>
              <a:rPr lang="en-US" dirty="0"/>
              <a:t> </a:t>
            </a:r>
            <a:r>
              <a:rPr lang="en-US" dirty="0" err="1"/>
              <a:t>dengan</a:t>
            </a:r>
            <a:r>
              <a:rPr lang="en-US" dirty="0"/>
              <a:t> </a:t>
            </a:r>
            <a:r>
              <a:rPr lang="en-US" dirty="0" err="1"/>
              <a:t>resolusi</a:t>
            </a:r>
            <a:r>
              <a:rPr lang="en-US" dirty="0"/>
              <a:t> </a:t>
            </a:r>
            <a:r>
              <a:rPr lang="en-US" dirty="0" err="1"/>
              <a:t>ruang</a:t>
            </a:r>
            <a:r>
              <a:rPr lang="en-US" dirty="0"/>
              <a:t> </a:t>
            </a:r>
            <a:r>
              <a:rPr lang="en-US" dirty="0" err="1"/>
              <a:t>spasial</a:t>
            </a:r>
            <a:r>
              <a:rPr lang="en-US" dirty="0"/>
              <a:t> </a:t>
            </a:r>
            <a:r>
              <a:rPr lang="en-US" dirty="0" err="1"/>
              <a:t>sebesar</a:t>
            </a:r>
            <a:r>
              <a:rPr lang="en-US" dirty="0"/>
              <a:t> 300 dpi </a:t>
            </a:r>
            <a:r>
              <a:rPr lang="en-US" dirty="0" err="1"/>
              <a:t>dicetak</a:t>
            </a:r>
            <a:r>
              <a:rPr lang="en-US" dirty="0"/>
              <a:t> di </a:t>
            </a:r>
            <a:r>
              <a:rPr lang="en-US" dirty="0" err="1"/>
              <a:t>kertas</a:t>
            </a:r>
            <a:r>
              <a:rPr lang="en-US" dirty="0"/>
              <a:t> </a:t>
            </a:r>
            <a:r>
              <a:rPr lang="en-US" dirty="0" err="1"/>
              <a:t>dengan</a:t>
            </a:r>
            <a:r>
              <a:rPr lang="en-US" dirty="0"/>
              <a:t> </a:t>
            </a:r>
            <a:r>
              <a:rPr lang="en-US" dirty="0" err="1"/>
              <a:t>ukuran</a:t>
            </a:r>
            <a:r>
              <a:rPr lang="en-US" dirty="0"/>
              <a:t> </a:t>
            </a:r>
            <a:r>
              <a:rPr lang="en-US" dirty="0" err="1"/>
              <a:t>lebih</a:t>
            </a:r>
            <a:r>
              <a:rPr lang="en-US" dirty="0"/>
              <a:t> </a:t>
            </a:r>
            <a:r>
              <a:rPr lang="en-US" dirty="0" err="1"/>
              <a:t>kecil</a:t>
            </a:r>
            <a:r>
              <a:rPr lang="en-US" dirty="0"/>
              <a:t> </a:t>
            </a:r>
            <a:r>
              <a:rPr lang="en-US" dirty="0" err="1"/>
              <a:t>daripada</a:t>
            </a:r>
            <a:r>
              <a:rPr lang="en-US" dirty="0"/>
              <a:t> yang </a:t>
            </a:r>
            <a:r>
              <a:rPr lang="en-US" dirty="0" err="1"/>
              <a:t>mempunyai</a:t>
            </a:r>
            <a:r>
              <a:rPr lang="en-US" dirty="0"/>
              <a:t> </a:t>
            </a:r>
            <a:r>
              <a:rPr lang="en-US" dirty="0" err="1"/>
              <a:t>resolusi</a:t>
            </a:r>
            <a:r>
              <a:rPr lang="en-US" dirty="0"/>
              <a:t> </a:t>
            </a:r>
            <a:r>
              <a:rPr lang="en-US" dirty="0" err="1"/>
              <a:t>ruang</a:t>
            </a:r>
            <a:r>
              <a:rPr lang="en-US" dirty="0"/>
              <a:t> </a:t>
            </a:r>
            <a:r>
              <a:rPr lang="en-US" dirty="0" err="1"/>
              <a:t>sebesar</a:t>
            </a:r>
            <a:r>
              <a:rPr lang="en-US" dirty="0"/>
              <a:t> 150 dpi, </a:t>
            </a:r>
            <a:r>
              <a:rPr lang="en-US" dirty="0" err="1"/>
              <a:t>meskipun</a:t>
            </a:r>
            <a:r>
              <a:rPr lang="en-US" dirty="0"/>
              <a:t> </a:t>
            </a:r>
            <a:r>
              <a:rPr lang="en-US" dirty="0" err="1"/>
              <a:t>kedua</a:t>
            </a:r>
            <a:r>
              <a:rPr lang="en-US" dirty="0"/>
              <a:t> </a:t>
            </a:r>
            <a:r>
              <a:rPr lang="en-US" dirty="0" err="1"/>
              <a:t>gambar</a:t>
            </a:r>
            <a:r>
              <a:rPr lang="en-US" dirty="0"/>
              <a:t> </a:t>
            </a:r>
            <a:r>
              <a:rPr lang="en-US" dirty="0" err="1"/>
              <a:t>memiliki</a:t>
            </a:r>
            <a:r>
              <a:rPr lang="en-US" dirty="0"/>
              <a:t> </a:t>
            </a:r>
            <a:r>
              <a:rPr lang="en-US" dirty="0" err="1"/>
              <a:t>resolusi</a:t>
            </a:r>
            <a:r>
              <a:rPr lang="en-US" dirty="0"/>
              <a:t> </a:t>
            </a:r>
            <a:r>
              <a:rPr lang="en-US" dirty="0" err="1"/>
              <a:t>piksel</a:t>
            </a:r>
            <a:r>
              <a:rPr lang="en-US" dirty="0"/>
              <a:t> yang </a:t>
            </a:r>
            <a:r>
              <a:rPr lang="en-US" dirty="0" err="1"/>
              <a:t>sama</a:t>
            </a:r>
            <a:r>
              <a:rPr lang="en-US" dirty="0"/>
              <a:t>. </a:t>
            </a:r>
            <a:endParaRPr lang="id-ID" dirty="0"/>
          </a:p>
          <a:p>
            <a:pPr marL="0" indent="0">
              <a:buNone/>
            </a:pPr>
            <a:endParaRPr lang="id-ID" dirty="0"/>
          </a:p>
        </p:txBody>
      </p:sp>
    </p:spTree>
    <p:extLst>
      <p:ext uri="{BB962C8B-B14F-4D97-AF65-F5344CB8AC3E}">
        <p14:creationId xmlns:p14="http://schemas.microsoft.com/office/powerpoint/2010/main" val="18050533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pPr marL="514350" indent="-514350">
              <a:buFont typeface="+mj-lt"/>
              <a:buAutoNum type="arabicPeriod"/>
            </a:pPr>
            <a:r>
              <a:rPr lang="en-US" dirty="0" err="1">
                <a:solidFill>
                  <a:srgbClr val="FF0000"/>
                </a:solidFill>
              </a:rPr>
              <a:t>Representasi</a:t>
            </a:r>
            <a:r>
              <a:rPr lang="en-US" dirty="0">
                <a:solidFill>
                  <a:srgbClr val="FF0000"/>
                </a:solidFill>
              </a:rPr>
              <a:t> </a:t>
            </a:r>
            <a:r>
              <a:rPr lang="en-US" dirty="0" err="1">
                <a:solidFill>
                  <a:srgbClr val="FF0000"/>
                </a:solidFill>
              </a:rPr>
              <a:t>citra</a:t>
            </a:r>
            <a:r>
              <a:rPr lang="en-US" dirty="0">
                <a:solidFill>
                  <a:srgbClr val="FF0000"/>
                </a:solidFill>
              </a:rPr>
              <a:t> </a:t>
            </a:r>
            <a:r>
              <a:rPr lang="en-US" dirty="0" smtClean="0">
                <a:solidFill>
                  <a:srgbClr val="FF0000"/>
                </a:solidFill>
              </a:rPr>
              <a:t>digital</a:t>
            </a:r>
            <a:endParaRPr lang="id-ID" dirty="0" smtClean="0">
              <a:solidFill>
                <a:srgbClr val="FF0000"/>
              </a:solidFill>
            </a:endParaRPr>
          </a:p>
          <a:p>
            <a:pPr marL="0" indent="0">
              <a:buNone/>
            </a:pPr>
            <a:r>
              <a:rPr lang="id-ID" dirty="0" smtClean="0">
                <a:solidFill>
                  <a:srgbClr val="FF0000"/>
                </a:solidFill>
              </a:rPr>
              <a:t>Apa yang dimaksud pixel</a:t>
            </a:r>
          </a:p>
          <a:p>
            <a:pPr marL="0" indent="0">
              <a:buNone/>
            </a:pPr>
            <a:r>
              <a:rPr lang="id-ID" dirty="0" smtClean="0">
                <a:solidFill>
                  <a:srgbClr val="FF0000"/>
                </a:solidFill>
              </a:rPr>
              <a:t>Bagaimana melokasikan pixel</a:t>
            </a:r>
          </a:p>
          <a:p>
            <a:pPr marL="0" indent="0">
              <a:buNone/>
            </a:pPr>
            <a:r>
              <a:rPr lang="id-ID" dirty="0" smtClean="0">
                <a:solidFill>
                  <a:srgbClr val="FF0000"/>
                </a:solidFill>
              </a:rPr>
              <a:t>2. </a:t>
            </a:r>
            <a:r>
              <a:rPr lang="en-US" dirty="0" err="1" smtClean="0">
                <a:solidFill>
                  <a:srgbClr val="FF0000"/>
                </a:solidFill>
              </a:rPr>
              <a:t>Kuantisasi</a:t>
            </a:r>
            <a:r>
              <a:rPr lang="en-US" dirty="0" smtClean="0">
                <a:solidFill>
                  <a:srgbClr val="FF0000"/>
                </a:solidFill>
              </a:rPr>
              <a:t> </a:t>
            </a:r>
            <a:r>
              <a:rPr lang="en-US" dirty="0" err="1" smtClean="0">
                <a:solidFill>
                  <a:srgbClr val="FF0000"/>
                </a:solidFill>
              </a:rPr>
              <a:t>citra</a:t>
            </a:r>
            <a:endParaRPr lang="id-ID" dirty="0" smtClean="0">
              <a:solidFill>
                <a:srgbClr val="FF0000"/>
              </a:solidFill>
            </a:endParaRPr>
          </a:p>
          <a:p>
            <a:pPr marL="0" indent="0">
              <a:buNone/>
            </a:pPr>
            <a:r>
              <a:rPr lang="id-ID" dirty="0" smtClean="0">
                <a:solidFill>
                  <a:srgbClr val="FF0000"/>
                </a:solidFill>
              </a:rPr>
              <a:t>Apa perbedaan citra kontinyu dan diskrit</a:t>
            </a:r>
          </a:p>
          <a:p>
            <a:pPr marL="0" indent="0">
              <a:buNone/>
            </a:pPr>
            <a:r>
              <a:rPr lang="id-ID" dirty="0" smtClean="0">
                <a:solidFill>
                  <a:srgbClr val="FF0000"/>
                </a:solidFill>
              </a:rPr>
              <a:t>Bagaimana cara digitalisasi citra biner</a:t>
            </a:r>
          </a:p>
          <a:p>
            <a:pPr marL="0" indent="0">
              <a:buNone/>
            </a:pPr>
            <a:r>
              <a:rPr lang="id-ID" dirty="0">
                <a:solidFill>
                  <a:srgbClr val="FF0000"/>
                </a:solidFill>
              </a:rPr>
              <a:t>Bagaimana cara digitalisasi citra </a:t>
            </a:r>
            <a:r>
              <a:rPr lang="id-ID" dirty="0" smtClean="0">
                <a:solidFill>
                  <a:srgbClr val="FF0000"/>
                </a:solidFill>
              </a:rPr>
              <a:t>berwarna</a:t>
            </a:r>
            <a:endParaRPr lang="id-ID" dirty="0">
              <a:solidFill>
                <a:srgbClr val="FF0000"/>
              </a:solidFill>
            </a:endParaRPr>
          </a:p>
          <a:p>
            <a:pPr marL="0" indent="0">
              <a:buNone/>
            </a:pPr>
            <a:r>
              <a:rPr lang="id-ID" dirty="0" smtClean="0">
                <a:solidFill>
                  <a:srgbClr val="FF0000"/>
                </a:solidFill>
              </a:rPr>
              <a:t>3. </a:t>
            </a:r>
            <a:r>
              <a:rPr lang="en-US" dirty="0" err="1" smtClean="0">
                <a:solidFill>
                  <a:srgbClr val="FF0000"/>
                </a:solidFill>
              </a:rPr>
              <a:t>Kualitas</a:t>
            </a:r>
            <a:r>
              <a:rPr lang="en-US" dirty="0" smtClean="0">
                <a:solidFill>
                  <a:srgbClr val="FF0000"/>
                </a:solidFill>
              </a:rPr>
              <a:t> </a:t>
            </a:r>
            <a:r>
              <a:rPr lang="en-US" dirty="0" err="1" smtClean="0">
                <a:solidFill>
                  <a:srgbClr val="FF0000"/>
                </a:solidFill>
              </a:rPr>
              <a:t>citra</a:t>
            </a:r>
            <a:endParaRPr lang="id-ID" dirty="0" smtClean="0">
              <a:solidFill>
                <a:srgbClr val="FF0000"/>
              </a:solidFill>
            </a:endParaRPr>
          </a:p>
          <a:p>
            <a:pPr marL="0" indent="0">
              <a:buNone/>
            </a:pPr>
            <a:r>
              <a:rPr lang="id-ID" dirty="0" smtClean="0">
                <a:solidFill>
                  <a:srgbClr val="FF0000"/>
                </a:solidFill>
              </a:rPr>
              <a:t>Apa yang menjadi parameter kualitas citra</a:t>
            </a:r>
          </a:p>
          <a:p>
            <a:pPr marL="0" indent="0">
              <a:buNone/>
            </a:pPr>
            <a:r>
              <a:rPr lang="id-ID" dirty="0" smtClean="0">
                <a:solidFill>
                  <a:srgbClr val="FF0000"/>
                </a:solidFill>
              </a:rPr>
              <a:t>Bagaimana caranya resolusi dapat menentukan kualitas citra</a:t>
            </a:r>
          </a:p>
          <a:p>
            <a:pPr marL="0" indent="0">
              <a:buNone/>
            </a:pPr>
            <a:endParaRPr lang="id-ID" dirty="0"/>
          </a:p>
        </p:txBody>
      </p:sp>
    </p:spTree>
    <p:extLst>
      <p:ext uri="{BB962C8B-B14F-4D97-AF65-F5344CB8AC3E}">
        <p14:creationId xmlns:p14="http://schemas.microsoft.com/office/powerpoint/2010/main" val="4187231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06090"/>
          </a:xfrm>
        </p:spPr>
        <p:txBody>
          <a:bodyPr/>
          <a:lstStyle/>
          <a:p>
            <a:r>
              <a:rPr lang="id-ID" dirty="0" smtClean="0"/>
              <a:t>Definisi Citra</a:t>
            </a:r>
            <a:endParaRPr lang="id-ID" dirty="0"/>
          </a:p>
        </p:txBody>
      </p:sp>
      <p:sp>
        <p:nvSpPr>
          <p:cNvPr id="3" name="Content Placeholder 2"/>
          <p:cNvSpPr>
            <a:spLocks noGrp="1"/>
          </p:cNvSpPr>
          <p:nvPr>
            <p:ph idx="1"/>
          </p:nvPr>
        </p:nvSpPr>
        <p:spPr>
          <a:xfrm>
            <a:off x="457200" y="980728"/>
            <a:ext cx="7620000" cy="5420072"/>
          </a:xfrm>
        </p:spPr>
        <p:txBody>
          <a:bodyPr/>
          <a:lstStyle/>
          <a:p>
            <a:r>
              <a:rPr lang="id-ID" sz="2800" dirty="0" smtClean="0"/>
              <a:t>Citra adalah sebuah fungsi 2 dimensi f(x, y) di mana x dan y adalah koordinat bidang datar dan harga fungsi f di setiap pasangan koordinat (x, y) disebut intensitas atau level keabuan (</a:t>
            </a:r>
            <a:r>
              <a:rPr lang="id-ID" sz="2800" i="1" dirty="0" smtClean="0"/>
              <a:t>grey level</a:t>
            </a:r>
            <a:r>
              <a:rPr lang="id-ID" sz="2800" dirty="0" smtClean="0"/>
              <a:t>) dari gambar di titik itu.</a:t>
            </a:r>
          </a:p>
          <a:p>
            <a:r>
              <a:rPr lang="id-ID" sz="2800" dirty="0" smtClean="0"/>
              <a:t>Jika x,y dan f semuanya berhingga (finite) dan nilainya, maka gambarnya disebut citra digital.</a:t>
            </a:r>
          </a:p>
          <a:p>
            <a:r>
              <a:rPr lang="id-ID" sz="2800" dirty="0" smtClean="0"/>
              <a:t>Sebuah citra digital terdiri dari sejumlah elemen yang berhingga, di mana masing – masing mempunyai lokasi dan nilai tertentu. Elemen-elemen ini disebut sebagai picture element, image element, atau pixels.</a:t>
            </a:r>
          </a:p>
          <a:p>
            <a:endParaRPr lang="id-ID" dirty="0"/>
          </a:p>
        </p:txBody>
      </p:sp>
    </p:spTree>
    <p:extLst>
      <p:ext uri="{BB962C8B-B14F-4D97-AF65-F5344CB8AC3E}">
        <p14:creationId xmlns:p14="http://schemas.microsoft.com/office/powerpoint/2010/main" val="3301292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Tipe Pengolahan Citra</a:t>
            </a:r>
            <a:endParaRPr lang="id-ID" dirty="0"/>
          </a:p>
        </p:txBody>
      </p:sp>
      <p:sp>
        <p:nvSpPr>
          <p:cNvPr id="3" name="Content Placeholder 2"/>
          <p:cNvSpPr>
            <a:spLocks noGrp="1"/>
          </p:cNvSpPr>
          <p:nvPr>
            <p:ph idx="1"/>
          </p:nvPr>
        </p:nvSpPr>
        <p:spPr/>
        <p:txBody>
          <a:bodyPr>
            <a:normAutofit/>
          </a:bodyPr>
          <a:lstStyle/>
          <a:p>
            <a:pPr marL="114300" indent="0">
              <a:buNone/>
            </a:pPr>
            <a:r>
              <a:rPr lang="id-ID" dirty="0" smtClean="0"/>
              <a:t>Ada 3 tipe pengolahan citra digital, yaitu:</a:t>
            </a:r>
          </a:p>
          <a:p>
            <a:pPr marL="571500" indent="-457200">
              <a:buAutoNum type="arabicPeriod"/>
            </a:pPr>
            <a:r>
              <a:rPr lang="id-ID" dirty="0" smtClean="0"/>
              <a:t>Low-level process</a:t>
            </a:r>
          </a:p>
          <a:p>
            <a:pPr marL="571500" indent="-457200">
              <a:buAutoNum type="arabicPeriod"/>
            </a:pPr>
            <a:r>
              <a:rPr lang="id-ID" dirty="0" smtClean="0"/>
              <a:t>Mid-level process</a:t>
            </a:r>
          </a:p>
          <a:p>
            <a:pPr marL="571500" indent="-457200">
              <a:buAutoNum type="arabicPeriod"/>
            </a:pPr>
            <a:r>
              <a:rPr lang="id-ID" dirty="0" smtClean="0"/>
              <a:t>High-level process</a:t>
            </a:r>
          </a:p>
          <a:p>
            <a:pPr marL="114300" indent="0">
              <a:buNone/>
            </a:pPr>
            <a:endParaRPr lang="id-ID" dirty="0"/>
          </a:p>
          <a:p>
            <a:pPr marL="114300" indent="0">
              <a:buNone/>
            </a:pPr>
            <a:r>
              <a:rPr lang="id-ID" b="1" dirty="0" smtClean="0"/>
              <a:t>LOW-LEVEL PROCESS </a:t>
            </a:r>
            <a:r>
              <a:rPr lang="id-ID" dirty="0" smtClean="0"/>
              <a:t>meliputi operasi dasar seperti preprocessing, seperti:</a:t>
            </a:r>
          </a:p>
          <a:p>
            <a:pPr marL="114300" indent="0">
              <a:buNone/>
            </a:pPr>
            <a:r>
              <a:rPr lang="id-ID" b="1" dirty="0" smtClean="0"/>
              <a:t>Reduce Noise</a:t>
            </a:r>
          </a:p>
          <a:p>
            <a:pPr marL="114300" indent="0">
              <a:buNone/>
            </a:pPr>
            <a:r>
              <a:rPr lang="id-ID" b="1" dirty="0" smtClean="0"/>
              <a:t>Contras Enhancement</a:t>
            </a:r>
          </a:p>
          <a:p>
            <a:pPr marL="114300" indent="0">
              <a:buNone/>
            </a:pPr>
            <a:r>
              <a:rPr lang="id-ID" b="1" dirty="0" smtClean="0"/>
              <a:t>Image sharpening</a:t>
            </a:r>
          </a:p>
          <a:p>
            <a:pPr marL="114300" indent="0">
              <a:buNone/>
            </a:pPr>
            <a:r>
              <a:rPr lang="id-ID" dirty="0" smtClean="0"/>
              <a:t>Dalam level ini input dan output berupa gambar.</a:t>
            </a:r>
          </a:p>
          <a:p>
            <a:pPr marL="114300" indent="0">
              <a:buNone/>
            </a:pPr>
            <a:endParaRPr lang="id-ID" b="1" dirty="0" smtClean="0"/>
          </a:p>
          <a:p>
            <a:pPr marL="114300" indent="0">
              <a:buNone/>
            </a:pPr>
            <a:endParaRPr lang="id-ID" dirty="0" smtClean="0"/>
          </a:p>
        </p:txBody>
      </p:sp>
    </p:spTree>
    <p:extLst>
      <p:ext uri="{BB962C8B-B14F-4D97-AF65-F5344CB8AC3E}">
        <p14:creationId xmlns:p14="http://schemas.microsoft.com/office/powerpoint/2010/main" val="2569828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7620000" cy="1143000"/>
          </a:xfrm>
        </p:spPr>
        <p:txBody>
          <a:bodyPr/>
          <a:lstStyle/>
          <a:p>
            <a:endParaRPr lang="id-ID"/>
          </a:p>
        </p:txBody>
      </p:sp>
      <p:sp>
        <p:nvSpPr>
          <p:cNvPr id="3" name="Content Placeholder 2"/>
          <p:cNvSpPr>
            <a:spLocks noGrp="1"/>
          </p:cNvSpPr>
          <p:nvPr>
            <p:ph idx="1"/>
          </p:nvPr>
        </p:nvSpPr>
        <p:spPr/>
        <p:txBody>
          <a:bodyPr/>
          <a:lstStyle/>
          <a:p>
            <a:endParaRPr lang="id-ID" dirty="0"/>
          </a:p>
        </p:txBody>
      </p:sp>
      <p:pic>
        <p:nvPicPr>
          <p:cNvPr id="1026" name="Picture 2" descr="http://www.eastcoastpixels.com/images/NoiseRedu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88640"/>
            <a:ext cx="6041346" cy="31683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phpclasses.org/browse/view/image/format/screenshot/file/36546/name/noise_reduc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262914"/>
            <a:ext cx="5904656" cy="3595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8341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7620000" cy="634082"/>
          </a:xfrm>
        </p:spPr>
        <p:txBody>
          <a:bodyPr/>
          <a:lstStyle/>
          <a:p>
            <a:r>
              <a:rPr lang="id-ID" dirty="0" smtClean="0"/>
              <a:t>Enhancement</a:t>
            </a:r>
            <a:endParaRPr lang="id-ID" dirty="0"/>
          </a:p>
        </p:txBody>
      </p:sp>
      <p:sp>
        <p:nvSpPr>
          <p:cNvPr id="3" name="Content Placeholder 2"/>
          <p:cNvSpPr>
            <a:spLocks noGrp="1"/>
          </p:cNvSpPr>
          <p:nvPr>
            <p:ph idx="1"/>
          </p:nvPr>
        </p:nvSpPr>
        <p:spPr/>
        <p:txBody>
          <a:bodyPr/>
          <a:lstStyle/>
          <a:p>
            <a:endParaRPr lang="id-ID"/>
          </a:p>
        </p:txBody>
      </p:sp>
      <p:pic>
        <p:nvPicPr>
          <p:cNvPr id="2050" name="Picture 2" descr="http://fc05.deviantart.net/fs44/i/2009/125/0/6/Skin_Glow_Enhancement_V2_by_iScarlet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849288"/>
            <a:ext cx="7848872" cy="5556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12843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Sharpening</a:t>
            </a:r>
            <a:endParaRPr lang="id-ID" dirty="0"/>
          </a:p>
        </p:txBody>
      </p:sp>
      <p:pic>
        <p:nvPicPr>
          <p:cNvPr id="3074" name="Picture 2" descr="http://www.onewillowboutique.com/wp-content/uploads/2011/06/BA-Sharpening-3.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4064" y="1600200"/>
            <a:ext cx="6546272"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4766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7620000" cy="6140152"/>
          </a:xfrm>
        </p:spPr>
        <p:txBody>
          <a:bodyPr/>
          <a:lstStyle/>
          <a:p>
            <a:pPr marL="114300" indent="0">
              <a:buNone/>
            </a:pPr>
            <a:r>
              <a:rPr lang="id-ID" b="1" dirty="0"/>
              <a:t>MID-LEVEL </a:t>
            </a:r>
            <a:r>
              <a:rPr lang="id-ID" b="1" dirty="0" smtClean="0"/>
              <a:t>PROCESS</a:t>
            </a:r>
            <a:r>
              <a:rPr lang="id-ID" dirty="0" smtClean="0"/>
              <a:t> meliputi segmentasi (membagi sebuah gambar dalam region atau objek), mendiskripsikan objek tersebut untuk direduksi dalam bentuk yang diinginkan dan klasifikasi (recognition) dari objek tersebut. </a:t>
            </a:r>
          </a:p>
          <a:p>
            <a:pPr marL="114300" indent="0">
              <a:buNone/>
            </a:pPr>
            <a:r>
              <a:rPr lang="id-ID" dirty="0" smtClean="0"/>
              <a:t>Input proses ini berupa gambar, outputnya berupa atribut yang diambil dari gambar tersebut (misal: edge, counturs dan identitas dari objek tertentu)</a:t>
            </a:r>
          </a:p>
          <a:p>
            <a:pPr marL="114300" indent="0">
              <a:buNone/>
            </a:pPr>
            <a:endParaRPr lang="id-ID" dirty="0"/>
          </a:p>
          <a:p>
            <a:pPr marL="114300" indent="0">
              <a:buNone/>
            </a:pPr>
            <a:r>
              <a:rPr lang="id-ID" b="1" dirty="0"/>
              <a:t>HIGH-LEVEL </a:t>
            </a:r>
            <a:r>
              <a:rPr lang="id-ID" b="1" dirty="0" smtClean="0"/>
              <a:t>PROCESS </a:t>
            </a:r>
            <a:r>
              <a:rPr lang="id-ID" dirty="0" smtClean="0"/>
              <a:t>meliputi pemberian arti dari suatu rangkaian objek-objek yang dikenali dan akhirnya menampilkan  fungsi-fungsi kognitif secara normal.</a:t>
            </a:r>
            <a:endParaRPr lang="id-ID" b="1" dirty="0"/>
          </a:p>
          <a:p>
            <a:pPr marL="114300" indent="0">
              <a:buNone/>
            </a:pPr>
            <a:endParaRPr lang="id-ID" dirty="0"/>
          </a:p>
        </p:txBody>
      </p:sp>
    </p:spTree>
    <p:extLst>
      <p:ext uri="{BB962C8B-B14F-4D97-AF65-F5344CB8AC3E}">
        <p14:creationId xmlns:p14="http://schemas.microsoft.com/office/powerpoint/2010/main" val="37244134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137</TotalTime>
  <Words>830</Words>
  <Application>Microsoft Office PowerPoint</Application>
  <PresentationFormat>On-screen Show (4:3)</PresentationFormat>
  <Paragraphs>135</Paragraphs>
  <Slides>32</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32</vt:i4>
      </vt:variant>
    </vt:vector>
  </HeadingPairs>
  <TitlesOfParts>
    <vt:vector size="35" baseType="lpstr">
      <vt:lpstr>Adjacency</vt:lpstr>
      <vt:lpstr>Document</vt:lpstr>
      <vt:lpstr>Picture</vt:lpstr>
      <vt:lpstr>1. PENGENALAN  PENGOLAHAN CITRA DIGITAL</vt:lpstr>
      <vt:lpstr>Tujuan </vt:lpstr>
      <vt:lpstr>Pengertian Citra</vt:lpstr>
      <vt:lpstr>Definisi Citra</vt:lpstr>
      <vt:lpstr>Tipe Pengolahan Citra</vt:lpstr>
      <vt:lpstr>PowerPoint Presentation</vt:lpstr>
      <vt:lpstr>Enhancement</vt:lpstr>
      <vt:lpstr>Sharpening</vt:lpstr>
      <vt:lpstr>PowerPoint Presentation</vt:lpstr>
      <vt:lpstr>Image Segmentation</vt:lpstr>
      <vt:lpstr>OPERASI PENGOLAHAN CITRA</vt:lpstr>
      <vt:lpstr>PowerPoint Presentation</vt:lpstr>
      <vt:lpstr>PowerPoint Presentation</vt:lpstr>
      <vt:lpstr>Foto X</vt:lpstr>
      <vt:lpstr>Image Watermarking</vt:lpstr>
      <vt:lpstr>CONTOH APLIKASI PCD</vt:lpstr>
      <vt:lpstr>CBIR</vt:lpstr>
      <vt:lpstr>PowerPoint Presentation</vt:lpstr>
      <vt:lpstr>2. Pengenalan Dasar Citra (presentasi)  </vt:lpstr>
      <vt:lpstr>REPRESENTASI CITRA DIGITAL</vt:lpstr>
      <vt:lpstr>REPRESENTASI CITRA DIGITAL * x menyatakan posisi kolom;                         * y menyatakan posisi baris; * piksel pojok kiri-atas mempunyai koordinat (0, 0) dan piksel pada pojok kanan-bawah mempunyai koordinat (N-1, M-1).  </vt:lpstr>
      <vt:lpstr>PowerPoint Presentation</vt:lpstr>
      <vt:lpstr>PowerPoint Presentation</vt:lpstr>
      <vt:lpstr>Kuantisasi Citra </vt:lpstr>
      <vt:lpstr>Perbandingan isyarat analog dan isyarat diskret  Pada isyarat digital, nilai intensitas citra dibuat diskret atau terkuantisasi dalam sejumlah nilai bulat.  Gambar (a) menunjukkan contoh citra biner  dua nilai  intensitas berupa  0  (hitam)  dan  1 (putih).  Gambar  (b)  tersebut ditumpangkan  pada   grid   8x8  seperti yang diperlihatkan pada Bagian gambar yang jatuh pada kotak kecil dengan luas lebih kecil dibanding warna putih latarbelakang, seluruh isi kotak dibuat putih.  Sebaliknya, jika mayoritas hitam, isi kotak seluruhnya dibuat hitam. Hasil pengubahan ke citra digital tampak pada Gambar  (c).  Adapun Gambar (d) memperlihatkan bilangan yang mewakili warna hitam (0) dan putih (1).  </vt:lpstr>
      <vt:lpstr>PowerPoint Presentation</vt:lpstr>
      <vt:lpstr>PowerPoint Presentation</vt:lpstr>
      <vt:lpstr>PowerPoint Presentation</vt:lpstr>
      <vt:lpstr>KUALITAS CITRA</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PENGENALAN  PENGOLAHAN CITRA DIGITAL</dc:title>
  <dc:creator>dell</dc:creator>
  <cp:lastModifiedBy>dell</cp:lastModifiedBy>
  <cp:revision>21</cp:revision>
  <dcterms:created xsi:type="dcterms:W3CDTF">2015-03-24T03:27:50Z</dcterms:created>
  <dcterms:modified xsi:type="dcterms:W3CDTF">2017-03-15T06:04:23Z</dcterms:modified>
</cp:coreProperties>
</file>