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9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6CAD859-C9F6-42E1-9189-43FF6BDF70F5}" type="datetimeFigureOut">
              <a:rPr lang="id-ID" smtClean="0"/>
              <a:t>19/09/2019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255513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CAD859-C9F6-42E1-9189-43FF6BDF70F5}" type="datetimeFigureOut">
              <a:rPr lang="id-ID" smtClean="0"/>
              <a:t>19/09/2019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118454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CAD859-C9F6-42E1-9189-43FF6BDF70F5}" type="datetimeFigureOut">
              <a:rPr lang="id-ID" smtClean="0"/>
              <a:t>19/09/2019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60797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6CAD859-C9F6-42E1-9189-43FF6BDF70F5}" type="datetimeFigureOut">
              <a:rPr lang="id-ID" smtClean="0"/>
              <a:t>19/09/2019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301459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AD859-C9F6-42E1-9189-43FF6BDF70F5}" type="datetimeFigureOut">
              <a:rPr lang="id-ID" smtClean="0"/>
              <a:t>19/09/2019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16031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6CAD859-C9F6-42E1-9189-43FF6BDF70F5}" type="datetimeFigureOut">
              <a:rPr lang="id-ID" smtClean="0"/>
              <a:t>19/09/2019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272187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6CAD859-C9F6-42E1-9189-43FF6BDF70F5}" type="datetimeFigureOut">
              <a:rPr lang="id-ID" smtClean="0"/>
              <a:t>19/09/2019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8448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6CAD859-C9F6-42E1-9189-43FF6BDF70F5}" type="datetimeFigureOut">
              <a:rPr lang="id-ID" smtClean="0"/>
              <a:t>19/09/2019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280110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D859-C9F6-42E1-9189-43FF6BDF70F5}" type="datetimeFigureOut">
              <a:rPr lang="id-ID" smtClean="0"/>
              <a:t>19/09/2019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415384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AD859-C9F6-42E1-9189-43FF6BDF70F5}" type="datetimeFigureOut">
              <a:rPr lang="id-ID" smtClean="0"/>
              <a:t>19/09/2019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151670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AD859-C9F6-42E1-9189-43FF6BDF70F5}" type="datetimeFigureOut">
              <a:rPr lang="id-ID" smtClean="0"/>
              <a:t>19/09/2019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85C75B-F90F-4FE2-BD7C-73816D286FA2}" type="slidenum">
              <a:rPr lang="id-ID" smtClean="0"/>
              <a:t>‹#›</a:t>
            </a:fld>
            <a:endParaRPr lang="id-ID"/>
          </a:p>
        </p:txBody>
      </p:sp>
    </p:spTree>
    <p:extLst>
      <p:ext uri="{BB962C8B-B14F-4D97-AF65-F5344CB8AC3E}">
        <p14:creationId xmlns:p14="http://schemas.microsoft.com/office/powerpoint/2010/main" val="285089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AD859-C9F6-42E1-9189-43FF6BDF70F5}" type="datetimeFigureOut">
              <a:rPr lang="id-ID" smtClean="0"/>
              <a:t>19/09/2019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5C75B-F90F-4FE2-BD7C-73816D286FA2}" type="slidenum">
              <a:rPr lang="id-ID" smtClean="0"/>
              <a:t>‹#›</a:t>
            </a:fld>
            <a:endParaRPr lang="id-ID"/>
          </a:p>
        </p:txBody>
      </p:sp>
    </p:spTree>
    <p:extLst>
      <p:ext uri="{BB962C8B-B14F-4D97-AF65-F5344CB8AC3E}">
        <p14:creationId xmlns:p14="http://schemas.microsoft.com/office/powerpoint/2010/main" val="290484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_________Microsoft_Word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_________Microsoft_Word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id-ID" dirty="0" smtClean="0"/>
              <a:t>2. Pengenalan Dasar Citra</a:t>
            </a:r>
            <a:br>
              <a:rPr lang="id-ID" dirty="0" smtClean="0"/>
            </a:br>
            <a:r>
              <a:rPr lang="id-ID" dirty="0" smtClean="0"/>
              <a:t>(presentasi)</a:t>
            </a:r>
            <a:br>
              <a:rPr lang="id-ID" dirty="0" smtClean="0"/>
            </a:br>
            <a:r>
              <a:rPr lang="id-ID" dirty="0"/>
              <a:t/>
            </a:r>
            <a:br>
              <a:rPr lang="id-ID" dirty="0"/>
            </a:br>
            <a:endParaRPr lang="id-ID" dirty="0"/>
          </a:p>
        </p:txBody>
      </p:sp>
      <p:sp>
        <p:nvSpPr>
          <p:cNvPr id="3" name="Subtitle 2"/>
          <p:cNvSpPr>
            <a:spLocks noGrp="1"/>
          </p:cNvSpPr>
          <p:nvPr>
            <p:ph type="subTitle" idx="1"/>
          </p:nvPr>
        </p:nvSpPr>
        <p:spPr/>
        <p:txBody>
          <a:bodyPr/>
          <a:lstStyle/>
          <a:p>
            <a:pPr marL="514350" indent="-514350" algn="l">
              <a:buFont typeface="+mj-lt"/>
              <a:buAutoNum type="arabicPeriod"/>
            </a:pPr>
            <a:r>
              <a:rPr lang="en-US" dirty="0" err="1" smtClean="0">
                <a:solidFill>
                  <a:srgbClr val="FF0000"/>
                </a:solidFill>
              </a:rPr>
              <a:t>Representasi</a:t>
            </a:r>
            <a:r>
              <a:rPr lang="en-US" dirty="0" smtClean="0">
                <a:solidFill>
                  <a:srgbClr val="FF0000"/>
                </a:solidFill>
              </a:rPr>
              <a:t> </a:t>
            </a:r>
            <a:r>
              <a:rPr lang="en-US" dirty="0" err="1" smtClean="0">
                <a:solidFill>
                  <a:srgbClr val="FF0000"/>
                </a:solidFill>
              </a:rPr>
              <a:t>citra</a:t>
            </a:r>
            <a:r>
              <a:rPr lang="en-US" dirty="0" smtClean="0">
                <a:solidFill>
                  <a:srgbClr val="FF0000"/>
                </a:solidFill>
              </a:rPr>
              <a:t> digital</a:t>
            </a:r>
            <a:endParaRPr lang="id-ID" dirty="0">
              <a:solidFill>
                <a:srgbClr val="FF0000"/>
              </a:solidFill>
            </a:endParaRPr>
          </a:p>
          <a:p>
            <a:pPr marL="514350" indent="-514350" algn="l">
              <a:buFont typeface="+mj-lt"/>
              <a:buAutoNum type="arabicPeriod"/>
            </a:pPr>
            <a:r>
              <a:rPr lang="en-US" dirty="0" err="1" smtClean="0">
                <a:solidFill>
                  <a:srgbClr val="FF0000"/>
                </a:solidFill>
              </a:rPr>
              <a:t>Kuantisasi</a:t>
            </a:r>
            <a:r>
              <a:rPr lang="en-US" dirty="0" smtClean="0">
                <a:solidFill>
                  <a:srgbClr val="FF0000"/>
                </a:solidFill>
              </a:rPr>
              <a:t> </a:t>
            </a:r>
            <a:r>
              <a:rPr lang="en-US" dirty="0" err="1" smtClean="0">
                <a:solidFill>
                  <a:srgbClr val="FF0000"/>
                </a:solidFill>
              </a:rPr>
              <a:t>citra</a:t>
            </a:r>
            <a:endParaRPr lang="id-ID" dirty="0">
              <a:solidFill>
                <a:srgbClr val="FF0000"/>
              </a:solidFill>
            </a:endParaRPr>
          </a:p>
          <a:p>
            <a:pPr marL="514350" indent="-514350" algn="l">
              <a:buFont typeface="+mj-lt"/>
              <a:buAutoNum type="arabicPeriod"/>
            </a:pPr>
            <a:r>
              <a:rPr lang="en-US" dirty="0" err="1" smtClean="0">
                <a:solidFill>
                  <a:srgbClr val="FF0000"/>
                </a:solidFill>
              </a:rPr>
              <a:t>Kualitas</a:t>
            </a:r>
            <a:r>
              <a:rPr lang="en-US" dirty="0" smtClean="0">
                <a:solidFill>
                  <a:srgbClr val="FF0000"/>
                </a:solidFill>
              </a:rPr>
              <a:t> </a:t>
            </a:r>
            <a:r>
              <a:rPr lang="en-US" dirty="0" err="1" smtClean="0">
                <a:solidFill>
                  <a:srgbClr val="FF0000"/>
                </a:solidFill>
              </a:rPr>
              <a:t>citra</a:t>
            </a:r>
            <a:endParaRPr lang="id-ID" dirty="0">
              <a:solidFill>
                <a:srgbClr val="FF0000"/>
              </a:solidFill>
            </a:endParaRPr>
          </a:p>
        </p:txBody>
      </p:sp>
    </p:spTree>
    <p:extLst>
      <p:ext uri="{BB962C8B-B14F-4D97-AF65-F5344CB8AC3E}">
        <p14:creationId xmlns:p14="http://schemas.microsoft.com/office/powerpoint/2010/main" val="38279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67544" y="332656"/>
            <a:ext cx="82296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smtClean="0"/>
              <a:t>Jangkauan nilai pada citra berwarna</a:t>
            </a:r>
            <a:endParaRPr lang="id-ID" smtClean="0"/>
          </a:p>
          <a:p>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2393853824"/>
              </p:ext>
            </p:extLst>
          </p:nvPr>
        </p:nvGraphicFramePr>
        <p:xfrm>
          <a:off x="251520" y="1484784"/>
          <a:ext cx="8445624" cy="4032449"/>
        </p:xfrm>
        <a:graphic>
          <a:graphicData uri="http://schemas.openxmlformats.org/drawingml/2006/table">
            <a:tbl>
              <a:tblPr firstRow="1" firstCol="1" bandRow="1">
                <a:tableStyleId>{5C22544A-7EE6-4342-B048-85BDC9FD1C3A}</a:tableStyleId>
              </a:tblPr>
              <a:tblGrid>
                <a:gridCol w="1841251"/>
                <a:gridCol w="1219021"/>
                <a:gridCol w="1675863"/>
                <a:gridCol w="3709489"/>
              </a:tblGrid>
              <a:tr h="1344149">
                <a:tc>
                  <a:txBody>
                    <a:bodyPr/>
                    <a:lstStyle/>
                    <a:p>
                      <a:pPr algn="just">
                        <a:lnSpc>
                          <a:spcPct val="150000"/>
                        </a:lnSpc>
                        <a:spcAft>
                          <a:spcPts val="0"/>
                        </a:spcAft>
                        <a:tabLst>
                          <a:tab pos="270510" algn="l"/>
                        </a:tabLst>
                      </a:pPr>
                      <a:r>
                        <a:rPr lang="en-US" sz="2400" kern="50" dirty="0" err="1">
                          <a:effectLst/>
                        </a:rPr>
                        <a:t>Komponen</a:t>
                      </a:r>
                      <a:r>
                        <a:rPr lang="en-US" sz="2400" kern="50" dirty="0">
                          <a:effectLst/>
                        </a:rPr>
                        <a:t> </a:t>
                      </a:r>
                      <a:r>
                        <a:rPr lang="en-US" sz="2400" kern="50" dirty="0" err="1">
                          <a:effectLst/>
                        </a:rPr>
                        <a:t>Warna</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Bit per </a:t>
                      </a:r>
                      <a:r>
                        <a:rPr lang="en-US" sz="2400" kern="50" dirty="0" err="1">
                          <a:effectLst/>
                        </a:rPr>
                        <a:t>Piksel</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err="1">
                          <a:effectLst/>
                        </a:rPr>
                        <a:t>Jangkauan</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err="1">
                          <a:effectLst/>
                        </a:rPr>
                        <a:t>Penggunaan</a:t>
                      </a:r>
                      <a:endParaRPr lang="id-ID" sz="2400" kern="50" dirty="0">
                        <a:effectLst/>
                        <a:latin typeface="Times New Roman"/>
                        <a:ea typeface="Arial Unicode MS"/>
                      </a:endParaRPr>
                    </a:p>
                  </a:txBody>
                  <a:tcPr marL="68580" marR="68580" marT="0" marB="0"/>
                </a:tc>
              </a:tr>
              <a:tr h="672075">
                <a:tc rowSpan="3">
                  <a:txBody>
                    <a:bodyPr/>
                    <a:lstStyle/>
                    <a:p>
                      <a:pPr algn="ctr">
                        <a:lnSpc>
                          <a:spcPct val="150000"/>
                        </a:lnSpc>
                        <a:spcAft>
                          <a:spcPts val="0"/>
                        </a:spcAft>
                        <a:tabLst>
                          <a:tab pos="270510" algn="l"/>
                        </a:tabLst>
                      </a:pPr>
                      <a:r>
                        <a:rPr lang="en-US" sz="2400" kern="50" dirty="0">
                          <a:effectLst/>
                        </a:rPr>
                        <a:t>3</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24</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0-1</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a:effectLst/>
                        </a:rPr>
                        <a:t>RGB umum</a:t>
                      </a:r>
                      <a:endParaRPr lang="id-ID" sz="2400" kern="50">
                        <a:effectLst/>
                        <a:latin typeface="Times New Roman"/>
                        <a:ea typeface="Arial Unicode MS"/>
                      </a:endParaRPr>
                    </a:p>
                  </a:txBody>
                  <a:tcPr marL="68580" marR="68580" marT="0" marB="0"/>
                </a:tc>
              </a:tr>
              <a:tr h="672075">
                <a:tc vMerge="1">
                  <a:txBody>
                    <a:bodyPr/>
                    <a:lstStyle/>
                    <a:p>
                      <a:endParaRPr lang="id-ID"/>
                    </a:p>
                  </a:txBody>
                  <a:tcPr/>
                </a:tc>
                <a:tc>
                  <a:txBody>
                    <a:bodyPr/>
                    <a:lstStyle/>
                    <a:p>
                      <a:pPr>
                        <a:lnSpc>
                          <a:spcPct val="150000"/>
                        </a:lnSpc>
                        <a:spcAft>
                          <a:spcPts val="0"/>
                        </a:spcAft>
                        <a:tabLst>
                          <a:tab pos="270510" algn="l"/>
                        </a:tabLst>
                      </a:pPr>
                      <a:r>
                        <a:rPr lang="en-US" sz="2400" kern="50">
                          <a:effectLst/>
                        </a:rPr>
                        <a:t>36</a:t>
                      </a:r>
                      <a:endParaRPr lang="id-ID" sz="2400" kern="5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0-4095</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RGB </a:t>
                      </a:r>
                      <a:r>
                        <a:rPr lang="en-US" sz="2400" kern="50" dirty="0" err="1">
                          <a:effectLst/>
                        </a:rPr>
                        <a:t>kualitas</a:t>
                      </a:r>
                      <a:r>
                        <a:rPr lang="en-US" sz="2400" kern="50" dirty="0">
                          <a:effectLst/>
                        </a:rPr>
                        <a:t> </a:t>
                      </a:r>
                      <a:r>
                        <a:rPr lang="en-US" sz="2400" kern="50" dirty="0" err="1">
                          <a:effectLst/>
                        </a:rPr>
                        <a:t>tinggi</a:t>
                      </a:r>
                      <a:endParaRPr lang="id-ID" sz="2400" kern="50" dirty="0">
                        <a:effectLst/>
                        <a:latin typeface="Times New Roman"/>
                        <a:ea typeface="Arial Unicode MS"/>
                      </a:endParaRPr>
                    </a:p>
                  </a:txBody>
                  <a:tcPr marL="68580" marR="68580" marT="0" marB="0"/>
                </a:tc>
              </a:tr>
              <a:tr h="672075">
                <a:tc vMerge="1">
                  <a:txBody>
                    <a:bodyPr/>
                    <a:lstStyle/>
                    <a:p>
                      <a:endParaRPr lang="id-ID"/>
                    </a:p>
                  </a:txBody>
                  <a:tcPr/>
                </a:tc>
                <a:tc>
                  <a:txBody>
                    <a:bodyPr/>
                    <a:lstStyle/>
                    <a:p>
                      <a:pPr>
                        <a:lnSpc>
                          <a:spcPct val="150000"/>
                        </a:lnSpc>
                        <a:spcAft>
                          <a:spcPts val="0"/>
                        </a:spcAft>
                        <a:tabLst>
                          <a:tab pos="270510" algn="l"/>
                        </a:tabLst>
                      </a:pPr>
                      <a:r>
                        <a:rPr lang="en-US" sz="2400" kern="50">
                          <a:effectLst/>
                        </a:rPr>
                        <a:t>42</a:t>
                      </a:r>
                      <a:endParaRPr lang="id-ID" sz="2400" kern="5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0-16383</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RGB </a:t>
                      </a:r>
                      <a:r>
                        <a:rPr lang="en-US" sz="2400" kern="50" dirty="0" err="1">
                          <a:effectLst/>
                        </a:rPr>
                        <a:t>kualitas</a:t>
                      </a:r>
                      <a:r>
                        <a:rPr lang="en-US" sz="2400" kern="50" dirty="0">
                          <a:effectLst/>
                        </a:rPr>
                        <a:t> </a:t>
                      </a:r>
                      <a:r>
                        <a:rPr lang="en-US" sz="2400" kern="50" dirty="0" err="1">
                          <a:effectLst/>
                        </a:rPr>
                        <a:t>profesional</a:t>
                      </a:r>
                      <a:endParaRPr lang="id-ID" sz="2400" kern="50" dirty="0">
                        <a:effectLst/>
                        <a:latin typeface="Times New Roman"/>
                        <a:ea typeface="Arial Unicode MS"/>
                      </a:endParaRPr>
                    </a:p>
                  </a:txBody>
                  <a:tcPr marL="68580" marR="68580" marT="0" marB="0"/>
                </a:tc>
              </a:tr>
              <a:tr h="672075">
                <a:tc>
                  <a:txBody>
                    <a:bodyPr/>
                    <a:lstStyle/>
                    <a:p>
                      <a:pPr algn="ctr">
                        <a:lnSpc>
                          <a:spcPct val="150000"/>
                        </a:lnSpc>
                        <a:spcAft>
                          <a:spcPts val="0"/>
                        </a:spcAft>
                        <a:tabLst>
                          <a:tab pos="270510" algn="l"/>
                        </a:tabLst>
                      </a:pPr>
                      <a:r>
                        <a:rPr lang="en-US" sz="2400" kern="50" dirty="0">
                          <a:effectLst/>
                        </a:rPr>
                        <a:t>4</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32</a:t>
                      </a:r>
                      <a:endParaRPr lang="id-ID" sz="2400" kern="50" dirty="0">
                        <a:effectLst/>
                        <a:latin typeface="Times New Roman"/>
                        <a:ea typeface="Arial Unicode MS"/>
                      </a:endParaRPr>
                    </a:p>
                  </a:txBody>
                  <a:tcPr marL="68580" marR="68580" marT="0" marB="0"/>
                </a:tc>
                <a:tc>
                  <a:txBody>
                    <a:bodyPr/>
                    <a:lstStyle/>
                    <a:p>
                      <a:pPr>
                        <a:lnSpc>
                          <a:spcPct val="150000"/>
                        </a:lnSpc>
                        <a:spcAft>
                          <a:spcPts val="0"/>
                        </a:spcAft>
                        <a:tabLst>
                          <a:tab pos="270510" algn="l"/>
                        </a:tabLst>
                      </a:pPr>
                      <a:r>
                        <a:rPr lang="en-US" sz="2400" kern="50" dirty="0">
                          <a:effectLst/>
                        </a:rPr>
                        <a:t>0-255</a:t>
                      </a:r>
                      <a:endParaRPr lang="id-ID" sz="2400" kern="50" dirty="0">
                        <a:effectLst/>
                        <a:latin typeface="Times New Roman"/>
                        <a:ea typeface="Arial Unicode MS"/>
                      </a:endParaRPr>
                    </a:p>
                  </a:txBody>
                  <a:tcPr marL="68580" marR="68580" marT="0" marB="0"/>
                </a:tc>
                <a:tc>
                  <a:txBody>
                    <a:bodyPr/>
                    <a:lstStyle/>
                    <a:p>
                      <a:pPr algn="just">
                        <a:lnSpc>
                          <a:spcPct val="150000"/>
                        </a:lnSpc>
                        <a:spcAft>
                          <a:spcPts val="0"/>
                        </a:spcAft>
                        <a:tabLst>
                          <a:tab pos="270510" algn="l"/>
                        </a:tabLst>
                      </a:pPr>
                      <a:r>
                        <a:rPr lang="en-US" sz="2400" kern="50" dirty="0">
                          <a:effectLst/>
                        </a:rPr>
                        <a:t>CMYK (</a:t>
                      </a:r>
                      <a:r>
                        <a:rPr lang="en-US" sz="2400" kern="50" dirty="0" err="1">
                          <a:effectLst/>
                        </a:rPr>
                        <a:t>cetakan</a:t>
                      </a:r>
                      <a:r>
                        <a:rPr lang="en-US" sz="2400" kern="50" dirty="0">
                          <a:effectLst/>
                        </a:rPr>
                        <a:t> digital)</a:t>
                      </a:r>
                      <a:endParaRPr lang="id-ID" sz="2400" kern="50" dirty="0">
                        <a:effectLst/>
                        <a:latin typeface="Times New Roman"/>
                        <a:ea typeface="Arial Unicode MS"/>
                      </a:endParaRPr>
                    </a:p>
                  </a:txBody>
                  <a:tcPr marL="68580" marR="68580" marT="0" marB="0"/>
                </a:tc>
              </a:tr>
            </a:tbl>
          </a:graphicData>
        </a:graphic>
      </p:graphicFrame>
    </p:spTree>
    <p:extLst>
      <p:ext uri="{BB962C8B-B14F-4D97-AF65-F5344CB8AC3E}">
        <p14:creationId xmlns:p14="http://schemas.microsoft.com/office/powerpoint/2010/main" val="247839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
            </a:r>
            <a:br>
              <a:rPr lang="id-ID" dirty="0"/>
            </a:br>
            <a:r>
              <a:rPr lang="id-ID" dirty="0"/>
              <a:t>KUALITAS </a:t>
            </a:r>
            <a:r>
              <a:rPr lang="id-ID" dirty="0" smtClean="0"/>
              <a:t>CITRA</a:t>
            </a:r>
            <a:endParaRPr lang="id-ID" dirty="0"/>
          </a:p>
        </p:txBody>
      </p:sp>
      <p:sp>
        <p:nvSpPr>
          <p:cNvPr id="3" name="Content Placeholder 2"/>
          <p:cNvSpPr>
            <a:spLocks noGrp="1"/>
          </p:cNvSpPr>
          <p:nvPr>
            <p:ph idx="1"/>
          </p:nvPr>
        </p:nvSpPr>
        <p:spPr/>
        <p:txBody>
          <a:bodyPr/>
          <a:lstStyle/>
          <a:p>
            <a:pPr marL="0" indent="0">
              <a:buNone/>
            </a:pPr>
            <a:r>
              <a:rPr lang="en-US" dirty="0"/>
              <a:t>Di </a:t>
            </a:r>
            <a:r>
              <a:rPr lang="en-US" dirty="0" err="1"/>
              <a:t>samping</a:t>
            </a:r>
            <a:r>
              <a:rPr lang="en-US" dirty="0"/>
              <a:t> </a:t>
            </a:r>
            <a:r>
              <a:rPr lang="en-US" dirty="0" err="1"/>
              <a:t>cacah</a:t>
            </a:r>
            <a:r>
              <a:rPr lang="en-US" dirty="0"/>
              <a:t> </a:t>
            </a:r>
            <a:r>
              <a:rPr lang="en-US" dirty="0" err="1"/>
              <a:t>intensitas</a:t>
            </a:r>
            <a:r>
              <a:rPr lang="en-US" dirty="0"/>
              <a:t> </a:t>
            </a:r>
            <a:r>
              <a:rPr lang="en-US" dirty="0" err="1"/>
              <a:t>kecerahan</a:t>
            </a:r>
            <a:r>
              <a:rPr lang="en-US" dirty="0"/>
              <a:t>, </a:t>
            </a:r>
            <a:r>
              <a:rPr lang="en-US" dirty="0" err="1"/>
              <a:t>jumlah</a:t>
            </a:r>
            <a:r>
              <a:rPr lang="en-US" dirty="0"/>
              <a:t> </a:t>
            </a:r>
            <a:r>
              <a:rPr lang="en-US" dirty="0" err="1"/>
              <a:t>piksel</a:t>
            </a:r>
            <a:r>
              <a:rPr lang="en-US" dirty="0"/>
              <a:t> yang </a:t>
            </a:r>
            <a:r>
              <a:rPr lang="en-US" dirty="0" err="1"/>
              <a:t>digunakan</a:t>
            </a:r>
            <a:r>
              <a:rPr lang="en-US" dirty="0"/>
              <a:t> </a:t>
            </a:r>
            <a:r>
              <a:rPr lang="en-US" dirty="0" err="1"/>
              <a:t>untuk</a:t>
            </a:r>
            <a:r>
              <a:rPr lang="en-US" dirty="0"/>
              <a:t> </a:t>
            </a:r>
            <a:r>
              <a:rPr lang="en-US" dirty="0" err="1"/>
              <a:t>menyusun</a:t>
            </a:r>
            <a:r>
              <a:rPr lang="en-US" dirty="0"/>
              <a:t> </a:t>
            </a:r>
            <a:r>
              <a:rPr lang="en-US" dirty="0" err="1"/>
              <a:t>suatu</a:t>
            </a:r>
            <a:r>
              <a:rPr lang="en-US" dirty="0"/>
              <a:t> </a:t>
            </a:r>
            <a:r>
              <a:rPr lang="en-US" dirty="0" err="1"/>
              <a:t>citra</a:t>
            </a:r>
            <a:r>
              <a:rPr lang="en-US" dirty="0"/>
              <a:t>  </a:t>
            </a:r>
            <a:r>
              <a:rPr lang="en-US" dirty="0" err="1"/>
              <a:t>mempengaruhi</a:t>
            </a:r>
            <a:r>
              <a:rPr lang="en-US" dirty="0"/>
              <a:t> </a:t>
            </a:r>
            <a:r>
              <a:rPr lang="en-US" dirty="0" err="1"/>
              <a:t>kualitas</a:t>
            </a:r>
            <a:r>
              <a:rPr lang="en-US" dirty="0"/>
              <a:t> </a:t>
            </a:r>
            <a:r>
              <a:rPr lang="en-US" dirty="0" err="1"/>
              <a:t>citra</a:t>
            </a:r>
            <a:r>
              <a:rPr lang="en-US" dirty="0"/>
              <a:t>. </a:t>
            </a:r>
            <a:endParaRPr lang="id-ID" dirty="0" smtClean="0"/>
          </a:p>
          <a:p>
            <a:pPr marL="0" indent="0">
              <a:buNone/>
            </a:pPr>
            <a:r>
              <a:rPr lang="en-US" dirty="0" err="1" smtClean="0"/>
              <a:t>Istilah</a:t>
            </a:r>
            <a:r>
              <a:rPr lang="en-US" dirty="0" smtClean="0"/>
              <a:t> </a:t>
            </a:r>
            <a:r>
              <a:rPr lang="en-US" dirty="0" err="1"/>
              <a:t>resolusi</a:t>
            </a:r>
            <a:r>
              <a:rPr lang="en-US" dirty="0"/>
              <a:t> </a:t>
            </a:r>
            <a:r>
              <a:rPr lang="en-US" dirty="0" err="1"/>
              <a:t>citra</a:t>
            </a:r>
            <a:r>
              <a:rPr lang="en-US" dirty="0"/>
              <a:t> </a:t>
            </a:r>
            <a:r>
              <a:rPr lang="en-US" dirty="0" err="1"/>
              <a:t>biasa</a:t>
            </a:r>
            <a:r>
              <a:rPr lang="en-US" dirty="0"/>
              <a:t> </a:t>
            </a:r>
            <a:r>
              <a:rPr lang="en-US" dirty="0" err="1"/>
              <a:t>dinyatakan</a:t>
            </a:r>
            <a:r>
              <a:rPr lang="en-US" dirty="0"/>
              <a:t> </a:t>
            </a:r>
            <a:r>
              <a:rPr lang="en-US" dirty="0" err="1"/>
              <a:t>jumlah</a:t>
            </a:r>
            <a:r>
              <a:rPr lang="en-US" dirty="0"/>
              <a:t> </a:t>
            </a:r>
            <a:r>
              <a:rPr lang="en-US" dirty="0" err="1"/>
              <a:t>piksel</a:t>
            </a:r>
            <a:r>
              <a:rPr lang="en-US" dirty="0"/>
              <a:t> </a:t>
            </a:r>
            <a:r>
              <a:rPr lang="en-US" dirty="0" err="1"/>
              <a:t>pada</a:t>
            </a:r>
            <a:r>
              <a:rPr lang="en-US" dirty="0"/>
              <a:t> </a:t>
            </a:r>
            <a:r>
              <a:rPr lang="en-US" dirty="0" err="1"/>
              <a:t>arah</a:t>
            </a:r>
            <a:r>
              <a:rPr lang="en-US" dirty="0"/>
              <a:t> </a:t>
            </a:r>
            <a:r>
              <a:rPr lang="en-US" dirty="0" err="1"/>
              <a:t>lebar</a:t>
            </a:r>
            <a:r>
              <a:rPr lang="en-US" dirty="0"/>
              <a:t> </a:t>
            </a:r>
            <a:r>
              <a:rPr lang="en-US" dirty="0" err="1"/>
              <a:t>dan</a:t>
            </a:r>
            <a:r>
              <a:rPr lang="en-US" dirty="0"/>
              <a:t> </a:t>
            </a:r>
            <a:r>
              <a:rPr lang="en-US" dirty="0" err="1"/>
              <a:t>tinggi</a:t>
            </a:r>
            <a:r>
              <a:rPr lang="en-US" dirty="0"/>
              <a:t>. </a:t>
            </a:r>
            <a:endParaRPr lang="id-ID" dirty="0" smtClean="0"/>
          </a:p>
          <a:p>
            <a:pPr marL="0" indent="0">
              <a:buNone/>
            </a:pPr>
            <a:r>
              <a:rPr lang="en-US" dirty="0" err="1" smtClean="0"/>
              <a:t>Resolusi</a:t>
            </a:r>
            <a:r>
              <a:rPr lang="en-US" dirty="0" smtClean="0"/>
              <a:t> </a:t>
            </a:r>
            <a:r>
              <a:rPr lang="en-US" dirty="0" err="1"/>
              <a:t>piksel</a:t>
            </a:r>
            <a:r>
              <a:rPr lang="en-US" dirty="0"/>
              <a:t> </a:t>
            </a:r>
            <a:r>
              <a:rPr lang="en-US" dirty="0" err="1"/>
              <a:t>biasa</a:t>
            </a:r>
            <a:r>
              <a:rPr lang="en-US" dirty="0"/>
              <a:t> </a:t>
            </a:r>
            <a:r>
              <a:rPr lang="en-US" dirty="0" err="1"/>
              <a:t>dinyatakan</a:t>
            </a:r>
            <a:r>
              <a:rPr lang="en-US" dirty="0"/>
              <a:t> </a:t>
            </a:r>
            <a:r>
              <a:rPr lang="en-US" dirty="0" err="1"/>
              <a:t>dengan</a:t>
            </a:r>
            <a:r>
              <a:rPr lang="en-US" dirty="0"/>
              <a:t> </a:t>
            </a:r>
            <a:r>
              <a:rPr lang="en-US" dirty="0" err="1"/>
              <a:t>notasi</a:t>
            </a:r>
            <a:r>
              <a:rPr lang="en-US" dirty="0"/>
              <a:t> m x n, </a:t>
            </a:r>
            <a:r>
              <a:rPr lang="en-US" dirty="0" err="1"/>
              <a:t>dengan</a:t>
            </a:r>
            <a:r>
              <a:rPr lang="en-US" dirty="0"/>
              <a:t> m </a:t>
            </a:r>
            <a:r>
              <a:rPr lang="en-US" dirty="0" err="1"/>
              <a:t>menyatakan</a:t>
            </a:r>
            <a:r>
              <a:rPr lang="en-US" dirty="0"/>
              <a:t> </a:t>
            </a:r>
            <a:r>
              <a:rPr lang="en-US" dirty="0" err="1"/>
              <a:t>tinggi</a:t>
            </a:r>
            <a:r>
              <a:rPr lang="en-US" dirty="0"/>
              <a:t> </a:t>
            </a:r>
            <a:r>
              <a:rPr lang="en-US" dirty="0" err="1"/>
              <a:t>dan</a:t>
            </a:r>
            <a:r>
              <a:rPr lang="en-US" dirty="0"/>
              <a:t> n </a:t>
            </a:r>
            <a:r>
              <a:rPr lang="en-US" dirty="0" err="1"/>
              <a:t>menyatakan</a:t>
            </a:r>
            <a:r>
              <a:rPr lang="en-US" dirty="0"/>
              <a:t> </a:t>
            </a:r>
            <a:endParaRPr lang="id-ID" dirty="0"/>
          </a:p>
        </p:txBody>
      </p:sp>
    </p:spTree>
    <p:extLst>
      <p:ext uri="{BB962C8B-B14F-4D97-AF65-F5344CB8AC3E}">
        <p14:creationId xmlns:p14="http://schemas.microsoft.com/office/powerpoint/2010/main" val="1997576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3264234212"/>
              </p:ext>
            </p:extLst>
          </p:nvPr>
        </p:nvGraphicFramePr>
        <p:xfrm>
          <a:off x="1331640" y="188640"/>
          <a:ext cx="5616624" cy="6525538"/>
        </p:xfrm>
        <a:graphic>
          <a:graphicData uri="http://schemas.openxmlformats.org/presentationml/2006/ole">
            <mc:AlternateContent xmlns:mc="http://schemas.openxmlformats.org/markup-compatibility/2006">
              <mc:Choice xmlns:v="urn:schemas-microsoft-com:vml" Requires="v">
                <p:oleObj spid="_x0000_s8204" name="Picture" r:id="rId3" imgW="5606398" imgH="7122304" progId="Word.Picture.8">
                  <p:embed/>
                </p:oleObj>
              </mc:Choice>
              <mc:Fallback>
                <p:oleObj name="Picture" r:id="rId3" imgW="5606398" imgH="7122304"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8519"/>
                      <a:stretch>
                        <a:fillRect/>
                      </a:stretch>
                    </p:blipFill>
                    <p:spPr bwMode="auto">
                      <a:xfrm>
                        <a:off x="1331640" y="188640"/>
                        <a:ext cx="5616624" cy="6525538"/>
                      </a:xfrm>
                      <a:prstGeom prst="rect">
                        <a:avLst/>
                      </a:prstGeom>
                      <a:noFill/>
                    </p:spPr>
                  </p:pic>
                </p:oleObj>
              </mc:Fallback>
            </mc:AlternateContent>
          </a:graphicData>
        </a:graphic>
      </p:graphicFrame>
    </p:spTree>
    <p:extLst>
      <p:ext uri="{BB962C8B-B14F-4D97-AF65-F5344CB8AC3E}">
        <p14:creationId xmlns:p14="http://schemas.microsoft.com/office/powerpoint/2010/main" val="3398268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pPr marL="0" indent="0">
              <a:buNone/>
            </a:pPr>
            <a:r>
              <a:rPr lang="en-US" dirty="0" err="1"/>
              <a:t>Resolusi</a:t>
            </a:r>
            <a:r>
              <a:rPr lang="en-US" dirty="0"/>
              <a:t> </a:t>
            </a:r>
            <a:r>
              <a:rPr lang="en-US" dirty="0" err="1"/>
              <a:t>spasial</a:t>
            </a:r>
            <a:r>
              <a:rPr lang="en-US" dirty="0"/>
              <a:t> </a:t>
            </a:r>
            <a:r>
              <a:rPr lang="en-US" dirty="0" err="1"/>
              <a:t>ditentukan</a:t>
            </a:r>
            <a:r>
              <a:rPr lang="en-US" dirty="0"/>
              <a:t> </a:t>
            </a:r>
            <a:r>
              <a:rPr lang="en-US" dirty="0" err="1"/>
              <a:t>oleh</a:t>
            </a:r>
            <a:r>
              <a:rPr lang="en-US" dirty="0"/>
              <a:t> </a:t>
            </a:r>
            <a:r>
              <a:rPr lang="en-US" dirty="0" err="1"/>
              <a:t>jumlah</a:t>
            </a:r>
            <a:r>
              <a:rPr lang="en-US" dirty="0"/>
              <a:t> </a:t>
            </a:r>
            <a:r>
              <a:rPr lang="en-US" dirty="0" err="1"/>
              <a:t>piksel</a:t>
            </a:r>
            <a:r>
              <a:rPr lang="en-US" dirty="0"/>
              <a:t> per </a:t>
            </a:r>
            <a:r>
              <a:rPr lang="en-US" dirty="0" err="1"/>
              <a:t>satuan</a:t>
            </a:r>
            <a:r>
              <a:rPr lang="en-US" dirty="0"/>
              <a:t> </a:t>
            </a:r>
            <a:r>
              <a:rPr lang="en-US" dirty="0" err="1"/>
              <a:t>panjang</a:t>
            </a:r>
            <a:r>
              <a:rPr lang="en-US" dirty="0"/>
              <a:t>. </a:t>
            </a:r>
            <a:endParaRPr lang="en-US" dirty="0" smtClean="0"/>
          </a:p>
          <a:p>
            <a:pPr marL="0" indent="0">
              <a:buNone/>
            </a:pPr>
            <a:r>
              <a:rPr lang="en-US" dirty="0" err="1" smtClean="0"/>
              <a:t>Istilah</a:t>
            </a:r>
            <a:r>
              <a:rPr lang="en-US" dirty="0" smtClean="0"/>
              <a:t> </a:t>
            </a:r>
            <a:r>
              <a:rPr lang="en-US" dirty="0" err="1"/>
              <a:t>seperti</a:t>
            </a:r>
            <a:r>
              <a:rPr lang="en-US" dirty="0"/>
              <a:t> dpi (</a:t>
            </a:r>
            <a:r>
              <a:rPr lang="en-US" i="1" dirty="0"/>
              <a:t>dot per inch</a:t>
            </a:r>
            <a:r>
              <a:rPr lang="en-US" dirty="0"/>
              <a:t>) </a:t>
            </a:r>
            <a:r>
              <a:rPr lang="en-US" dirty="0" err="1"/>
              <a:t>menyatakan</a:t>
            </a:r>
            <a:r>
              <a:rPr lang="en-US" dirty="0"/>
              <a:t> </a:t>
            </a:r>
            <a:r>
              <a:rPr lang="en-US" dirty="0" err="1"/>
              <a:t>jumlah</a:t>
            </a:r>
            <a:r>
              <a:rPr lang="en-US" dirty="0"/>
              <a:t> </a:t>
            </a:r>
            <a:r>
              <a:rPr lang="en-US" dirty="0" err="1"/>
              <a:t>piksel</a:t>
            </a:r>
            <a:r>
              <a:rPr lang="en-US" dirty="0"/>
              <a:t> per  </a:t>
            </a:r>
            <a:r>
              <a:rPr lang="en-US" dirty="0" err="1"/>
              <a:t>inci</a:t>
            </a:r>
            <a:r>
              <a:rPr lang="en-US" dirty="0"/>
              <a:t>. </a:t>
            </a:r>
            <a:endParaRPr lang="en-US" dirty="0" smtClean="0"/>
          </a:p>
          <a:p>
            <a:pPr marL="0" indent="0">
              <a:buNone/>
            </a:pPr>
            <a:r>
              <a:rPr lang="en-US" dirty="0" err="1" smtClean="0"/>
              <a:t>Misalnya</a:t>
            </a:r>
            <a:r>
              <a:rPr lang="en-US" dirty="0"/>
              <a:t>, </a:t>
            </a:r>
            <a:r>
              <a:rPr lang="en-US" dirty="0" err="1"/>
              <a:t>citra</a:t>
            </a:r>
            <a:r>
              <a:rPr lang="en-US" dirty="0"/>
              <a:t> 300 dpi </a:t>
            </a:r>
            <a:r>
              <a:rPr lang="en-US" dirty="0" err="1"/>
              <a:t>menyatakan</a:t>
            </a:r>
            <a:r>
              <a:rPr lang="en-US" dirty="0"/>
              <a:t> </a:t>
            </a:r>
            <a:r>
              <a:rPr lang="en-US" dirty="0" err="1"/>
              <a:t>bahwa</a:t>
            </a:r>
            <a:r>
              <a:rPr lang="en-US" dirty="0"/>
              <a:t> </a:t>
            </a:r>
            <a:r>
              <a:rPr lang="en-US" dirty="0" err="1"/>
              <a:t>citra</a:t>
            </a:r>
            <a:r>
              <a:rPr lang="en-US" dirty="0"/>
              <a:t> </a:t>
            </a:r>
            <a:r>
              <a:rPr lang="en-US" dirty="0" err="1"/>
              <a:t>akan</a:t>
            </a:r>
            <a:r>
              <a:rPr lang="en-US" dirty="0"/>
              <a:t> </a:t>
            </a:r>
            <a:r>
              <a:rPr lang="en-US" dirty="0" err="1"/>
              <a:t>dicetak</a:t>
            </a:r>
            <a:r>
              <a:rPr lang="en-US" dirty="0"/>
              <a:t> </a:t>
            </a:r>
            <a:r>
              <a:rPr lang="en-US" dirty="0" err="1"/>
              <a:t>dengan</a:t>
            </a:r>
            <a:r>
              <a:rPr lang="en-US" dirty="0"/>
              <a:t> </a:t>
            </a:r>
            <a:r>
              <a:rPr lang="en-US" dirty="0" err="1"/>
              <a:t>jumlah</a:t>
            </a:r>
            <a:r>
              <a:rPr lang="en-US" dirty="0"/>
              <a:t> </a:t>
            </a:r>
            <a:r>
              <a:rPr lang="en-US" dirty="0" err="1"/>
              <a:t>piksel</a:t>
            </a:r>
            <a:r>
              <a:rPr lang="en-US" dirty="0"/>
              <a:t> </a:t>
            </a:r>
            <a:r>
              <a:rPr lang="en-US" dirty="0" err="1"/>
              <a:t>sebanyak</a:t>
            </a:r>
            <a:r>
              <a:rPr lang="en-US" dirty="0"/>
              <a:t> 300 </a:t>
            </a:r>
            <a:r>
              <a:rPr lang="en-US" dirty="0" err="1"/>
              <a:t>sepanjang</a:t>
            </a:r>
            <a:r>
              <a:rPr lang="en-US" dirty="0"/>
              <a:t> </a:t>
            </a:r>
            <a:r>
              <a:rPr lang="en-US" dirty="0" err="1"/>
              <a:t>satu</a:t>
            </a:r>
            <a:r>
              <a:rPr lang="en-US" dirty="0"/>
              <a:t> </a:t>
            </a:r>
            <a:r>
              <a:rPr lang="en-US" dirty="0" err="1"/>
              <a:t>inci</a:t>
            </a:r>
            <a:r>
              <a:rPr lang="en-US" dirty="0"/>
              <a:t>. </a:t>
            </a:r>
            <a:endParaRPr lang="en-US" dirty="0" smtClean="0"/>
          </a:p>
          <a:p>
            <a:pPr marL="0" indent="0">
              <a:buNone/>
            </a:pPr>
            <a:r>
              <a:rPr lang="en-US" dirty="0" err="1" smtClean="0"/>
              <a:t>Berdasarkan</a:t>
            </a:r>
            <a:r>
              <a:rPr lang="en-US" dirty="0" smtClean="0"/>
              <a:t> </a:t>
            </a:r>
            <a:r>
              <a:rPr lang="en-US" dirty="0" err="1"/>
              <a:t>hal</a:t>
            </a:r>
            <a:r>
              <a:rPr lang="en-US" dirty="0"/>
              <a:t> </a:t>
            </a:r>
            <a:r>
              <a:rPr lang="en-US" dirty="0" err="1"/>
              <a:t>itu</a:t>
            </a:r>
            <a:r>
              <a:rPr lang="en-US" dirty="0"/>
              <a:t>, </a:t>
            </a:r>
            <a:r>
              <a:rPr lang="en-US" dirty="0" err="1"/>
              <a:t>maka</a:t>
            </a:r>
            <a:r>
              <a:rPr lang="en-US" dirty="0"/>
              <a:t> </a:t>
            </a:r>
            <a:r>
              <a:rPr lang="en-US" dirty="0" err="1"/>
              <a:t>citra</a:t>
            </a:r>
            <a:r>
              <a:rPr lang="en-US" dirty="0"/>
              <a:t> </a:t>
            </a:r>
            <a:r>
              <a:rPr lang="en-US" dirty="0" err="1"/>
              <a:t>dengan</a:t>
            </a:r>
            <a:r>
              <a:rPr lang="en-US" dirty="0"/>
              <a:t> </a:t>
            </a:r>
            <a:r>
              <a:rPr lang="en-US" dirty="0" err="1"/>
              <a:t>resolusi</a:t>
            </a:r>
            <a:r>
              <a:rPr lang="en-US" dirty="0"/>
              <a:t> </a:t>
            </a:r>
            <a:r>
              <a:rPr lang="en-US" dirty="0" err="1"/>
              <a:t>ruang</a:t>
            </a:r>
            <a:r>
              <a:rPr lang="en-US" dirty="0"/>
              <a:t> </a:t>
            </a:r>
            <a:r>
              <a:rPr lang="en-US" dirty="0" err="1"/>
              <a:t>spasial</a:t>
            </a:r>
            <a:r>
              <a:rPr lang="en-US" dirty="0"/>
              <a:t> </a:t>
            </a:r>
            <a:r>
              <a:rPr lang="en-US" dirty="0" err="1"/>
              <a:t>sebesar</a:t>
            </a:r>
            <a:r>
              <a:rPr lang="en-US" dirty="0"/>
              <a:t> 300 dpi </a:t>
            </a:r>
            <a:r>
              <a:rPr lang="en-US" dirty="0" err="1"/>
              <a:t>dicetak</a:t>
            </a:r>
            <a:r>
              <a:rPr lang="en-US" dirty="0"/>
              <a:t> di </a:t>
            </a:r>
            <a:r>
              <a:rPr lang="en-US" dirty="0" err="1"/>
              <a:t>kertas</a:t>
            </a:r>
            <a:r>
              <a:rPr lang="en-US" dirty="0"/>
              <a:t> </a:t>
            </a:r>
            <a:r>
              <a:rPr lang="en-US" dirty="0" err="1"/>
              <a:t>dengan</a:t>
            </a:r>
            <a:r>
              <a:rPr lang="en-US" dirty="0"/>
              <a:t> </a:t>
            </a:r>
            <a:r>
              <a:rPr lang="en-US" dirty="0" err="1"/>
              <a:t>ukuran</a:t>
            </a:r>
            <a:r>
              <a:rPr lang="en-US" dirty="0"/>
              <a:t> </a:t>
            </a:r>
            <a:r>
              <a:rPr lang="en-US" dirty="0" err="1"/>
              <a:t>lebih</a:t>
            </a:r>
            <a:r>
              <a:rPr lang="en-US" dirty="0"/>
              <a:t> </a:t>
            </a:r>
            <a:r>
              <a:rPr lang="en-US" dirty="0" err="1"/>
              <a:t>kecil</a:t>
            </a:r>
            <a:r>
              <a:rPr lang="en-US" dirty="0"/>
              <a:t> </a:t>
            </a:r>
            <a:r>
              <a:rPr lang="en-US" dirty="0" err="1"/>
              <a:t>daripada</a:t>
            </a:r>
            <a:r>
              <a:rPr lang="en-US" dirty="0"/>
              <a:t> yang </a:t>
            </a:r>
            <a:r>
              <a:rPr lang="en-US" dirty="0" err="1"/>
              <a:t>mempunyai</a:t>
            </a:r>
            <a:r>
              <a:rPr lang="en-US" dirty="0"/>
              <a:t> </a:t>
            </a:r>
            <a:r>
              <a:rPr lang="en-US" dirty="0" err="1"/>
              <a:t>resolusi</a:t>
            </a:r>
            <a:r>
              <a:rPr lang="en-US" dirty="0"/>
              <a:t> </a:t>
            </a:r>
            <a:r>
              <a:rPr lang="en-US" dirty="0" err="1"/>
              <a:t>ruang</a:t>
            </a:r>
            <a:r>
              <a:rPr lang="en-US" dirty="0"/>
              <a:t> </a:t>
            </a:r>
            <a:r>
              <a:rPr lang="en-US" dirty="0" err="1"/>
              <a:t>sebesar</a:t>
            </a:r>
            <a:r>
              <a:rPr lang="en-US" dirty="0"/>
              <a:t> 150 dpi, </a:t>
            </a:r>
            <a:r>
              <a:rPr lang="en-US" dirty="0" err="1"/>
              <a:t>meskipun</a:t>
            </a:r>
            <a:r>
              <a:rPr lang="en-US" dirty="0"/>
              <a:t> </a:t>
            </a:r>
            <a:r>
              <a:rPr lang="en-US" dirty="0" err="1"/>
              <a:t>kedua</a:t>
            </a:r>
            <a:r>
              <a:rPr lang="en-US" dirty="0"/>
              <a:t> </a:t>
            </a:r>
            <a:r>
              <a:rPr lang="en-US" dirty="0" err="1"/>
              <a:t>gambar</a:t>
            </a:r>
            <a:r>
              <a:rPr lang="en-US" dirty="0"/>
              <a:t> </a:t>
            </a:r>
            <a:r>
              <a:rPr lang="en-US" dirty="0" err="1"/>
              <a:t>memiliki</a:t>
            </a:r>
            <a:r>
              <a:rPr lang="en-US" dirty="0"/>
              <a:t> </a:t>
            </a:r>
            <a:r>
              <a:rPr lang="en-US" dirty="0" err="1"/>
              <a:t>resolusi</a:t>
            </a:r>
            <a:r>
              <a:rPr lang="en-US" dirty="0"/>
              <a:t> </a:t>
            </a:r>
            <a:r>
              <a:rPr lang="en-US" dirty="0" err="1"/>
              <a:t>piksel</a:t>
            </a:r>
            <a:r>
              <a:rPr lang="en-US" dirty="0"/>
              <a:t> yang </a:t>
            </a:r>
            <a:r>
              <a:rPr lang="en-US" dirty="0" err="1"/>
              <a:t>sama</a:t>
            </a:r>
            <a:r>
              <a:rPr lang="en-US" dirty="0"/>
              <a:t>. </a:t>
            </a:r>
            <a:endParaRPr lang="id-ID" dirty="0"/>
          </a:p>
          <a:p>
            <a:pPr marL="0" indent="0">
              <a:buNone/>
            </a:pPr>
            <a:endParaRPr lang="id-ID" dirty="0"/>
          </a:p>
        </p:txBody>
      </p:sp>
    </p:spTree>
    <p:extLst>
      <p:ext uri="{BB962C8B-B14F-4D97-AF65-F5344CB8AC3E}">
        <p14:creationId xmlns:p14="http://schemas.microsoft.com/office/powerpoint/2010/main" val="226480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pPr marL="514350" indent="-514350">
              <a:buFont typeface="+mj-lt"/>
              <a:buAutoNum type="arabicPeriod"/>
            </a:pPr>
            <a:r>
              <a:rPr lang="en-US" dirty="0" err="1">
                <a:solidFill>
                  <a:srgbClr val="FF0000"/>
                </a:solidFill>
              </a:rPr>
              <a:t>Representasi</a:t>
            </a:r>
            <a:r>
              <a:rPr lang="en-US" dirty="0">
                <a:solidFill>
                  <a:srgbClr val="FF0000"/>
                </a:solidFill>
              </a:rPr>
              <a:t> </a:t>
            </a:r>
            <a:r>
              <a:rPr lang="en-US" dirty="0" err="1">
                <a:solidFill>
                  <a:srgbClr val="FF0000"/>
                </a:solidFill>
              </a:rPr>
              <a:t>citra</a:t>
            </a:r>
            <a:r>
              <a:rPr lang="en-US" dirty="0">
                <a:solidFill>
                  <a:srgbClr val="FF0000"/>
                </a:solidFill>
              </a:rPr>
              <a:t> </a:t>
            </a:r>
            <a:r>
              <a:rPr lang="en-US" dirty="0" smtClean="0">
                <a:solidFill>
                  <a:srgbClr val="FF0000"/>
                </a:solidFill>
              </a:rPr>
              <a:t>digital</a:t>
            </a:r>
            <a:endParaRPr lang="id-ID" dirty="0" smtClean="0">
              <a:solidFill>
                <a:srgbClr val="FF0000"/>
              </a:solidFill>
            </a:endParaRPr>
          </a:p>
          <a:p>
            <a:pPr marL="0" indent="0">
              <a:buNone/>
            </a:pPr>
            <a:r>
              <a:rPr lang="id-ID" dirty="0" smtClean="0">
                <a:solidFill>
                  <a:srgbClr val="FF0000"/>
                </a:solidFill>
              </a:rPr>
              <a:t>Apa yang dimaksud pixel</a:t>
            </a:r>
          </a:p>
          <a:p>
            <a:pPr marL="0" indent="0">
              <a:buNone/>
            </a:pPr>
            <a:r>
              <a:rPr lang="id-ID" dirty="0" smtClean="0">
                <a:solidFill>
                  <a:srgbClr val="FF0000"/>
                </a:solidFill>
              </a:rPr>
              <a:t>Bagaimana melokasikan pixel</a:t>
            </a:r>
          </a:p>
          <a:p>
            <a:pPr marL="0" indent="0">
              <a:buNone/>
            </a:pPr>
            <a:r>
              <a:rPr lang="id-ID" dirty="0" smtClean="0">
                <a:solidFill>
                  <a:srgbClr val="FF0000"/>
                </a:solidFill>
              </a:rPr>
              <a:t>2. </a:t>
            </a:r>
            <a:r>
              <a:rPr lang="en-US" dirty="0" err="1" smtClean="0">
                <a:solidFill>
                  <a:srgbClr val="FF0000"/>
                </a:solidFill>
              </a:rPr>
              <a:t>Kuantisasi</a:t>
            </a:r>
            <a:r>
              <a:rPr lang="en-US" dirty="0" smtClean="0">
                <a:solidFill>
                  <a:srgbClr val="FF0000"/>
                </a:solidFill>
              </a:rPr>
              <a:t> </a:t>
            </a:r>
            <a:r>
              <a:rPr lang="en-US" dirty="0" err="1" smtClean="0">
                <a:solidFill>
                  <a:srgbClr val="FF0000"/>
                </a:solidFill>
              </a:rPr>
              <a:t>citra</a:t>
            </a:r>
            <a:endParaRPr lang="id-ID" dirty="0" smtClean="0">
              <a:solidFill>
                <a:srgbClr val="FF0000"/>
              </a:solidFill>
            </a:endParaRPr>
          </a:p>
          <a:p>
            <a:pPr marL="0" indent="0">
              <a:buNone/>
            </a:pPr>
            <a:r>
              <a:rPr lang="id-ID" dirty="0" smtClean="0">
                <a:solidFill>
                  <a:srgbClr val="FF0000"/>
                </a:solidFill>
              </a:rPr>
              <a:t>Apa perbedaan citra kontinyu dan diskrit</a:t>
            </a:r>
          </a:p>
          <a:p>
            <a:pPr marL="0" indent="0">
              <a:buNone/>
            </a:pPr>
            <a:r>
              <a:rPr lang="id-ID" dirty="0" smtClean="0">
                <a:solidFill>
                  <a:srgbClr val="FF0000"/>
                </a:solidFill>
              </a:rPr>
              <a:t>Bagaimana cara digitalisasi citra </a:t>
            </a:r>
            <a:r>
              <a:rPr lang="id-ID" dirty="0" smtClean="0">
                <a:solidFill>
                  <a:srgbClr val="FF0000"/>
                </a:solidFill>
              </a:rPr>
              <a:t>biner</a:t>
            </a:r>
          </a:p>
          <a:p>
            <a:pPr marL="0" indent="0">
              <a:buNone/>
            </a:pPr>
            <a:r>
              <a:rPr lang="id-ID" dirty="0">
                <a:solidFill>
                  <a:srgbClr val="FF0000"/>
                </a:solidFill>
              </a:rPr>
              <a:t>Bagaimana cara </a:t>
            </a:r>
            <a:r>
              <a:rPr lang="id-ID" dirty="0" smtClean="0">
                <a:solidFill>
                  <a:srgbClr val="FF0000"/>
                </a:solidFill>
              </a:rPr>
              <a:t>digitalisasi </a:t>
            </a:r>
            <a:r>
              <a:rPr lang="id-ID" dirty="0">
                <a:solidFill>
                  <a:srgbClr val="FF0000"/>
                </a:solidFill>
              </a:rPr>
              <a:t>citra </a:t>
            </a:r>
            <a:r>
              <a:rPr lang="id-ID" dirty="0" smtClean="0">
                <a:solidFill>
                  <a:srgbClr val="FF0000"/>
                </a:solidFill>
              </a:rPr>
              <a:t>berwarna</a:t>
            </a:r>
            <a:endParaRPr lang="id-ID" dirty="0">
              <a:solidFill>
                <a:srgbClr val="FF0000"/>
              </a:solidFill>
            </a:endParaRPr>
          </a:p>
          <a:p>
            <a:pPr marL="0" indent="0">
              <a:buNone/>
            </a:pPr>
            <a:r>
              <a:rPr lang="id-ID" dirty="0" smtClean="0">
                <a:solidFill>
                  <a:srgbClr val="FF0000"/>
                </a:solidFill>
              </a:rPr>
              <a:t>3. </a:t>
            </a:r>
            <a:r>
              <a:rPr lang="en-US" dirty="0" err="1" smtClean="0">
                <a:solidFill>
                  <a:srgbClr val="FF0000"/>
                </a:solidFill>
              </a:rPr>
              <a:t>Kualitas</a:t>
            </a:r>
            <a:r>
              <a:rPr lang="en-US" dirty="0" smtClean="0">
                <a:solidFill>
                  <a:srgbClr val="FF0000"/>
                </a:solidFill>
              </a:rPr>
              <a:t> </a:t>
            </a:r>
            <a:r>
              <a:rPr lang="en-US" dirty="0" err="1" smtClean="0">
                <a:solidFill>
                  <a:srgbClr val="FF0000"/>
                </a:solidFill>
              </a:rPr>
              <a:t>citra</a:t>
            </a:r>
            <a:endParaRPr lang="id-ID" dirty="0" smtClean="0">
              <a:solidFill>
                <a:srgbClr val="FF0000"/>
              </a:solidFill>
            </a:endParaRPr>
          </a:p>
          <a:p>
            <a:pPr marL="0" indent="0">
              <a:buNone/>
            </a:pPr>
            <a:r>
              <a:rPr lang="id-ID" dirty="0" smtClean="0">
                <a:solidFill>
                  <a:srgbClr val="FF0000"/>
                </a:solidFill>
              </a:rPr>
              <a:t>Apa yang menjadi parameter kualitas citra</a:t>
            </a:r>
          </a:p>
          <a:p>
            <a:pPr marL="0" indent="0">
              <a:buNone/>
            </a:pPr>
            <a:r>
              <a:rPr lang="id-ID" dirty="0" smtClean="0">
                <a:solidFill>
                  <a:srgbClr val="FF0000"/>
                </a:solidFill>
              </a:rPr>
              <a:t>Bagaimana caranya resolusi dapat menentukan kualitas citra</a:t>
            </a:r>
          </a:p>
          <a:p>
            <a:pPr marL="0" indent="0">
              <a:buNone/>
            </a:pPr>
            <a:endParaRPr lang="id-ID" dirty="0"/>
          </a:p>
        </p:txBody>
      </p:sp>
    </p:spTree>
    <p:extLst>
      <p:ext uri="{BB962C8B-B14F-4D97-AF65-F5344CB8AC3E}">
        <p14:creationId xmlns:p14="http://schemas.microsoft.com/office/powerpoint/2010/main" val="1142561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4525963"/>
          </a:xfrm>
        </p:spPr>
        <p:txBody>
          <a:bodyPr/>
          <a:lstStyle/>
          <a:p>
            <a:pPr marL="514350" indent="-514350">
              <a:buAutoNum type="arabicPeriod"/>
            </a:pPr>
            <a:r>
              <a:rPr lang="id-ID" sz="4400" dirty="0" smtClean="0"/>
              <a:t>Apa yang dimaksud dengan picture elemen ( (pixel) ?</a:t>
            </a:r>
          </a:p>
          <a:p>
            <a:pPr marL="514350" indent="-514350">
              <a:buAutoNum type="arabicPeriod"/>
            </a:pPr>
            <a:endParaRPr lang="id-ID" sz="4400" dirty="0" smtClean="0"/>
          </a:p>
          <a:p>
            <a:pPr marL="514350" indent="-514350">
              <a:buAutoNum type="arabicPeriod"/>
            </a:pPr>
            <a:r>
              <a:rPr lang="id-ID" sz="4400" dirty="0" smtClean="0"/>
              <a:t>Bagaimana cara melokasikan pixel dalam sebuah gambar/image ?</a:t>
            </a:r>
          </a:p>
          <a:p>
            <a:pPr marL="514350" indent="-514350">
              <a:buAutoNum type="arabicPeriod"/>
            </a:pPr>
            <a:endParaRPr lang="id-ID" dirty="0"/>
          </a:p>
        </p:txBody>
      </p:sp>
      <p:sp>
        <p:nvSpPr>
          <p:cNvPr id="4" name="Title 1"/>
          <p:cNvSpPr>
            <a:spLocks noGrp="1"/>
          </p:cNvSpPr>
          <p:nvPr>
            <p:ph type="title"/>
          </p:nvPr>
        </p:nvSpPr>
        <p:spPr/>
        <p:txBody>
          <a:bodyPr>
            <a:normAutofit/>
          </a:bodyPr>
          <a:lstStyle/>
          <a:p>
            <a:r>
              <a:rPr lang="id-ID" b="1" dirty="0" smtClean="0"/>
              <a:t>REPRESENTASI CITRA DIGITAL</a:t>
            </a:r>
            <a:endParaRPr lang="id-ID" b="1" dirty="0"/>
          </a:p>
        </p:txBody>
      </p:sp>
    </p:spTree>
    <p:extLst>
      <p:ext uri="{BB962C8B-B14F-4D97-AF65-F5344CB8AC3E}">
        <p14:creationId xmlns:p14="http://schemas.microsoft.com/office/powerpoint/2010/main" val="4237825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10742"/>
            <a:ext cx="8229600" cy="634082"/>
          </a:xfrm>
        </p:spPr>
        <p:txBody>
          <a:bodyPr>
            <a:normAutofit fontScale="90000"/>
          </a:bodyPr>
          <a:lstStyle/>
          <a:p>
            <a:pPr lvl="0" algn="l"/>
            <a:r>
              <a:rPr lang="id-ID" b="1" dirty="0" smtClean="0"/>
              <a:t>REPRESENTASI CITRA DIGITAL</a:t>
            </a:r>
            <a:br>
              <a:rPr lang="id-ID" b="1" dirty="0" smtClean="0"/>
            </a:br>
            <a:r>
              <a:rPr lang="id-ID" dirty="0" smtClean="0">
                <a:solidFill>
                  <a:srgbClr val="FF0000"/>
                </a:solidFill>
              </a:rPr>
              <a:t>*</a:t>
            </a:r>
            <a:r>
              <a:rPr lang="id-ID" b="1" dirty="0" smtClean="0"/>
              <a:t> </a:t>
            </a:r>
            <a:r>
              <a:rPr lang="en-US" sz="3100" dirty="0" smtClean="0">
                <a:solidFill>
                  <a:srgbClr val="FF0000"/>
                </a:solidFill>
              </a:rPr>
              <a:t>x </a:t>
            </a:r>
            <a:r>
              <a:rPr lang="en-US" sz="3100" dirty="0" err="1">
                <a:solidFill>
                  <a:srgbClr val="FF0000"/>
                </a:solidFill>
              </a:rPr>
              <a:t>menyatakan</a:t>
            </a:r>
            <a:r>
              <a:rPr lang="en-US" sz="3100" dirty="0">
                <a:solidFill>
                  <a:srgbClr val="FF0000"/>
                </a:solidFill>
              </a:rPr>
              <a:t> </a:t>
            </a:r>
            <a:r>
              <a:rPr lang="en-US" sz="3100" dirty="0" err="1">
                <a:solidFill>
                  <a:srgbClr val="FF0000"/>
                </a:solidFill>
              </a:rPr>
              <a:t>posisi</a:t>
            </a:r>
            <a:r>
              <a:rPr lang="en-US" sz="3100" dirty="0">
                <a:solidFill>
                  <a:srgbClr val="FF0000"/>
                </a:solidFill>
              </a:rPr>
              <a:t> </a:t>
            </a:r>
            <a:r>
              <a:rPr lang="en-US" sz="3100" dirty="0" err="1" smtClean="0">
                <a:solidFill>
                  <a:srgbClr val="FF0000"/>
                </a:solidFill>
              </a:rPr>
              <a:t>kolom</a:t>
            </a:r>
            <a:r>
              <a:rPr lang="en-US" sz="3100" dirty="0" smtClean="0">
                <a:solidFill>
                  <a:srgbClr val="FF0000"/>
                </a:solidFill>
              </a:rPr>
              <a:t>;</a:t>
            </a:r>
            <a:r>
              <a:rPr lang="id-ID" sz="3100" dirty="0" smtClean="0">
                <a:solidFill>
                  <a:srgbClr val="FF0000"/>
                </a:solidFill>
              </a:rPr>
              <a:t>                        </a:t>
            </a:r>
            <a:br>
              <a:rPr lang="id-ID" sz="3100" dirty="0" smtClean="0">
                <a:solidFill>
                  <a:srgbClr val="FF0000"/>
                </a:solidFill>
              </a:rPr>
            </a:br>
            <a:r>
              <a:rPr lang="id-ID" sz="3100" dirty="0" smtClean="0">
                <a:solidFill>
                  <a:srgbClr val="FF0000"/>
                </a:solidFill>
              </a:rPr>
              <a:t>* </a:t>
            </a:r>
            <a:r>
              <a:rPr lang="en-US" sz="3100" dirty="0" smtClean="0">
                <a:solidFill>
                  <a:srgbClr val="FF0000"/>
                </a:solidFill>
              </a:rPr>
              <a:t>y </a:t>
            </a:r>
            <a:r>
              <a:rPr lang="en-US" sz="3100" dirty="0" err="1">
                <a:solidFill>
                  <a:srgbClr val="FF0000"/>
                </a:solidFill>
              </a:rPr>
              <a:t>menyatakan</a:t>
            </a:r>
            <a:r>
              <a:rPr lang="en-US" sz="3100" dirty="0">
                <a:solidFill>
                  <a:srgbClr val="FF0000"/>
                </a:solidFill>
              </a:rPr>
              <a:t> </a:t>
            </a:r>
            <a:r>
              <a:rPr lang="en-US" sz="3100" dirty="0" err="1">
                <a:solidFill>
                  <a:srgbClr val="FF0000"/>
                </a:solidFill>
              </a:rPr>
              <a:t>posisi</a:t>
            </a:r>
            <a:r>
              <a:rPr lang="en-US" sz="3100" dirty="0">
                <a:solidFill>
                  <a:srgbClr val="FF0000"/>
                </a:solidFill>
              </a:rPr>
              <a:t> </a:t>
            </a:r>
            <a:r>
              <a:rPr lang="en-US" sz="3100" dirty="0" err="1">
                <a:solidFill>
                  <a:srgbClr val="FF0000"/>
                </a:solidFill>
              </a:rPr>
              <a:t>baris</a:t>
            </a:r>
            <a:r>
              <a:rPr lang="en-US" sz="3100" dirty="0" smtClean="0">
                <a:solidFill>
                  <a:srgbClr val="FF0000"/>
                </a:solidFill>
              </a:rPr>
              <a:t>;</a:t>
            </a:r>
            <a:r>
              <a:rPr lang="id-ID" sz="3100" dirty="0" smtClean="0">
                <a:solidFill>
                  <a:srgbClr val="FF0000"/>
                </a:solidFill>
              </a:rPr>
              <a:t/>
            </a:r>
            <a:br>
              <a:rPr lang="id-ID" sz="3100" dirty="0" smtClean="0">
                <a:solidFill>
                  <a:srgbClr val="FF0000"/>
                </a:solidFill>
              </a:rPr>
            </a:br>
            <a:r>
              <a:rPr lang="id-ID" sz="3100" dirty="0" smtClean="0">
                <a:solidFill>
                  <a:srgbClr val="FF0000"/>
                </a:solidFill>
              </a:rPr>
              <a:t>* </a:t>
            </a:r>
            <a:r>
              <a:rPr lang="en-US" sz="2800" dirty="0" err="1" smtClean="0">
                <a:solidFill>
                  <a:srgbClr val="FF0000"/>
                </a:solidFill>
              </a:rPr>
              <a:t>piksel</a:t>
            </a:r>
            <a:r>
              <a:rPr lang="en-US" sz="2800" dirty="0" smtClean="0">
                <a:solidFill>
                  <a:srgbClr val="FF0000"/>
                </a:solidFill>
              </a:rPr>
              <a:t> </a:t>
            </a:r>
            <a:r>
              <a:rPr lang="en-US" sz="2800" dirty="0" err="1">
                <a:solidFill>
                  <a:srgbClr val="FF0000"/>
                </a:solidFill>
              </a:rPr>
              <a:t>pojok</a:t>
            </a:r>
            <a:r>
              <a:rPr lang="en-US" sz="2800" dirty="0">
                <a:solidFill>
                  <a:srgbClr val="FF0000"/>
                </a:solidFill>
              </a:rPr>
              <a:t> </a:t>
            </a:r>
            <a:r>
              <a:rPr lang="en-US" sz="2800" dirty="0" err="1">
                <a:solidFill>
                  <a:srgbClr val="FF0000"/>
                </a:solidFill>
              </a:rPr>
              <a:t>kiri-atas</a:t>
            </a:r>
            <a:r>
              <a:rPr lang="en-US" sz="2800" dirty="0">
                <a:solidFill>
                  <a:srgbClr val="FF0000"/>
                </a:solidFill>
              </a:rPr>
              <a:t> </a:t>
            </a:r>
            <a:r>
              <a:rPr lang="en-US" sz="2800" dirty="0" err="1">
                <a:solidFill>
                  <a:srgbClr val="FF0000"/>
                </a:solidFill>
              </a:rPr>
              <a:t>mempunyai</a:t>
            </a:r>
            <a:r>
              <a:rPr lang="en-US" sz="2800" dirty="0">
                <a:solidFill>
                  <a:srgbClr val="FF0000"/>
                </a:solidFill>
              </a:rPr>
              <a:t> </a:t>
            </a:r>
            <a:r>
              <a:rPr lang="en-US" sz="2800" dirty="0" err="1">
                <a:solidFill>
                  <a:srgbClr val="FF0000"/>
                </a:solidFill>
              </a:rPr>
              <a:t>koordinat</a:t>
            </a:r>
            <a:r>
              <a:rPr lang="en-US" sz="2800" dirty="0">
                <a:solidFill>
                  <a:srgbClr val="FF0000"/>
                </a:solidFill>
              </a:rPr>
              <a:t> (0, 0) </a:t>
            </a:r>
            <a:r>
              <a:rPr lang="en-US" sz="2800" dirty="0" err="1">
                <a:solidFill>
                  <a:srgbClr val="FF0000"/>
                </a:solidFill>
              </a:rPr>
              <a:t>dan</a:t>
            </a:r>
            <a:r>
              <a:rPr lang="en-US" sz="2800" dirty="0">
                <a:solidFill>
                  <a:srgbClr val="FF0000"/>
                </a:solidFill>
              </a:rPr>
              <a:t> </a:t>
            </a:r>
            <a:r>
              <a:rPr lang="en-US" sz="2800" dirty="0" err="1">
                <a:solidFill>
                  <a:srgbClr val="FF0000"/>
                </a:solidFill>
              </a:rPr>
              <a:t>piksel</a:t>
            </a:r>
            <a:r>
              <a:rPr lang="en-US" sz="2800" dirty="0">
                <a:solidFill>
                  <a:srgbClr val="FF0000"/>
                </a:solidFill>
              </a:rPr>
              <a:t> </a:t>
            </a:r>
            <a:r>
              <a:rPr lang="en-US" sz="2800" dirty="0" err="1">
                <a:solidFill>
                  <a:srgbClr val="FF0000"/>
                </a:solidFill>
              </a:rPr>
              <a:t>pada</a:t>
            </a:r>
            <a:r>
              <a:rPr lang="en-US" sz="2800" dirty="0">
                <a:solidFill>
                  <a:srgbClr val="FF0000"/>
                </a:solidFill>
              </a:rPr>
              <a:t> </a:t>
            </a:r>
            <a:r>
              <a:rPr lang="en-US" sz="2800" dirty="0" err="1">
                <a:solidFill>
                  <a:srgbClr val="FF0000"/>
                </a:solidFill>
              </a:rPr>
              <a:t>pojok</a:t>
            </a:r>
            <a:r>
              <a:rPr lang="en-US" sz="2800" dirty="0">
                <a:solidFill>
                  <a:srgbClr val="FF0000"/>
                </a:solidFill>
              </a:rPr>
              <a:t> </a:t>
            </a:r>
            <a:r>
              <a:rPr lang="en-US" sz="2800" dirty="0" err="1">
                <a:solidFill>
                  <a:srgbClr val="FF0000"/>
                </a:solidFill>
              </a:rPr>
              <a:t>kanan-bawah</a:t>
            </a:r>
            <a:r>
              <a:rPr lang="en-US" sz="2800" dirty="0">
                <a:solidFill>
                  <a:srgbClr val="FF0000"/>
                </a:solidFill>
              </a:rPr>
              <a:t> </a:t>
            </a:r>
            <a:r>
              <a:rPr lang="en-US" sz="2800" dirty="0" err="1">
                <a:solidFill>
                  <a:srgbClr val="FF0000"/>
                </a:solidFill>
              </a:rPr>
              <a:t>mempunyai</a:t>
            </a:r>
            <a:r>
              <a:rPr lang="en-US" sz="2800" dirty="0">
                <a:solidFill>
                  <a:srgbClr val="FF0000"/>
                </a:solidFill>
              </a:rPr>
              <a:t> </a:t>
            </a:r>
            <a:r>
              <a:rPr lang="en-US" sz="2800" dirty="0" err="1">
                <a:solidFill>
                  <a:srgbClr val="FF0000"/>
                </a:solidFill>
              </a:rPr>
              <a:t>koordinat</a:t>
            </a:r>
            <a:r>
              <a:rPr lang="en-US" sz="2800" dirty="0">
                <a:solidFill>
                  <a:srgbClr val="FF0000"/>
                </a:solidFill>
              </a:rPr>
              <a:t> (N-1, M-1).</a:t>
            </a:r>
            <a:r>
              <a:rPr lang="id-ID" sz="2800" dirty="0">
                <a:solidFill>
                  <a:srgbClr val="FF0000"/>
                </a:solidFill>
              </a:rPr>
              <a:t/>
            </a:r>
            <a:br>
              <a:rPr lang="id-ID" sz="2800" dirty="0">
                <a:solidFill>
                  <a:srgbClr val="FF0000"/>
                </a:solidFill>
              </a:rPr>
            </a:br>
            <a:r>
              <a:rPr lang="id-ID" sz="3100" dirty="0">
                <a:solidFill>
                  <a:srgbClr val="FF0000"/>
                </a:solidFill>
              </a:rPr>
              <a:t/>
            </a:r>
            <a:br>
              <a:rPr lang="id-ID" sz="3100" dirty="0">
                <a:solidFill>
                  <a:srgbClr val="FF0000"/>
                </a:solidFill>
              </a:rPr>
            </a:br>
            <a:endParaRPr lang="id-ID" sz="31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1031" name="Picture 7" descr="http://image.slidesharecdn.com/2pengolahancitra-131026091053-phpapp02/95/2-pengolahancitra-15-638.jpg?cb=1382779219"/>
          <p:cNvPicPr>
            <a:picLocks noChangeAspect="1" noChangeArrowheads="1"/>
          </p:cNvPicPr>
          <p:nvPr/>
        </p:nvPicPr>
        <p:blipFill rotWithShape="1">
          <a:blip r:embed="rId2">
            <a:extLst>
              <a:ext uri="{28A0092B-C50C-407E-A947-70E740481C1C}">
                <a14:useLocalDpi xmlns:a14="http://schemas.microsoft.com/office/drawing/2010/main" val="0"/>
              </a:ext>
            </a:extLst>
          </a:blip>
          <a:srcRect l="9808" t="5382" r="9721" b="2586"/>
          <a:stretch/>
        </p:blipFill>
        <p:spPr bwMode="auto">
          <a:xfrm>
            <a:off x="1763688" y="2348880"/>
            <a:ext cx="5112568" cy="43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439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5445224"/>
            <a:ext cx="8229600" cy="680939"/>
          </a:xfrm>
        </p:spPr>
        <p:txBody>
          <a:bodyPr/>
          <a:lstStyle/>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4240273489"/>
              </p:ext>
            </p:extLst>
          </p:nvPr>
        </p:nvGraphicFramePr>
        <p:xfrm>
          <a:off x="203432" y="188640"/>
          <a:ext cx="8737135" cy="5553838"/>
        </p:xfrm>
        <a:graphic>
          <a:graphicData uri="http://schemas.openxmlformats.org/presentationml/2006/ole">
            <mc:AlternateContent xmlns:mc="http://schemas.openxmlformats.org/markup-compatibility/2006">
              <mc:Choice xmlns:v="urn:schemas-microsoft-com:vml" Requires="v">
                <p:oleObj spid="_x0000_s2071" name="Document" r:id="rId3" imgW="5852160" imgH="3770063" progId="Word.Document.12">
                  <p:embed/>
                </p:oleObj>
              </mc:Choice>
              <mc:Fallback>
                <p:oleObj name="Document" r:id="rId3" imgW="5852160" imgH="3770063"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32" y="188640"/>
                        <a:ext cx="8737135" cy="5553838"/>
                      </a:xfrm>
                      <a:prstGeom prst="rect">
                        <a:avLst/>
                      </a:prstGeom>
                      <a:noFill/>
                    </p:spPr>
                  </p:pic>
                </p:oleObj>
              </mc:Fallback>
            </mc:AlternateContent>
          </a:graphicData>
        </a:graphic>
      </p:graphicFrame>
      <p:sp>
        <p:nvSpPr>
          <p:cNvPr id="6" name="Rectangle 5"/>
          <p:cNvSpPr/>
          <p:nvPr/>
        </p:nvSpPr>
        <p:spPr>
          <a:xfrm>
            <a:off x="1691680" y="5877271"/>
            <a:ext cx="6021328" cy="646331"/>
          </a:xfrm>
          <a:prstGeom prst="rect">
            <a:avLst/>
          </a:prstGeom>
        </p:spPr>
        <p:txBody>
          <a:bodyPr wrap="none">
            <a:spAutoFit/>
          </a:bodyPr>
          <a:lstStyle/>
          <a:p>
            <a:r>
              <a:rPr lang="en-US" sz="3600" b="1" dirty="0"/>
              <a:t>Citra </a:t>
            </a:r>
            <a:r>
              <a:rPr lang="en-US" sz="3600" b="1" dirty="0" err="1"/>
              <a:t>dan</a:t>
            </a:r>
            <a:r>
              <a:rPr lang="en-US" sz="3600" b="1" dirty="0"/>
              <a:t> </a:t>
            </a:r>
            <a:r>
              <a:rPr lang="en-US" sz="3600" b="1" dirty="0" err="1"/>
              <a:t>nilai</a:t>
            </a:r>
            <a:r>
              <a:rPr lang="en-US" sz="3600" b="1" dirty="0"/>
              <a:t> </a:t>
            </a:r>
            <a:r>
              <a:rPr lang="en-US" sz="3600" b="1" dirty="0" err="1"/>
              <a:t>penyusun</a:t>
            </a:r>
            <a:r>
              <a:rPr lang="en-US" sz="3600" b="1" dirty="0"/>
              <a:t> </a:t>
            </a:r>
            <a:r>
              <a:rPr lang="en-US" sz="3600" b="1" dirty="0" err="1"/>
              <a:t>piksel</a:t>
            </a:r>
            <a:endParaRPr lang="id-ID" sz="3600" dirty="0"/>
          </a:p>
        </p:txBody>
      </p:sp>
    </p:spTree>
    <p:extLst>
      <p:ext uri="{BB962C8B-B14F-4D97-AF65-F5344CB8AC3E}">
        <p14:creationId xmlns:p14="http://schemas.microsoft.com/office/powerpoint/2010/main" val="135396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591"/>
            <a:ext cx="8229600" cy="4525963"/>
          </a:xfrm>
        </p:spPr>
        <p:txBody>
          <a:bodyPr/>
          <a:lstStyle/>
          <a:p>
            <a:pPr marL="0" indent="0" algn="ctr">
              <a:buNone/>
            </a:pPr>
            <a:r>
              <a:rPr lang="en-US" b="1" dirty="0" err="1"/>
              <a:t>Notasi</a:t>
            </a:r>
            <a:r>
              <a:rPr lang="en-US" b="1" dirty="0"/>
              <a:t> </a:t>
            </a:r>
            <a:r>
              <a:rPr lang="en-US" b="1" dirty="0" err="1"/>
              <a:t>piksel</a:t>
            </a:r>
            <a:r>
              <a:rPr lang="en-US" b="1" dirty="0"/>
              <a:t> </a:t>
            </a:r>
            <a:r>
              <a:rPr lang="en-US" b="1" dirty="0" err="1"/>
              <a:t>dalam</a:t>
            </a:r>
            <a:r>
              <a:rPr lang="en-US" b="1" dirty="0"/>
              <a:t> </a:t>
            </a:r>
            <a:r>
              <a:rPr lang="en-US" b="1" dirty="0" err="1"/>
              <a:t>citra</a:t>
            </a:r>
            <a:endParaRPr lang="id-ID" dirty="0"/>
          </a:p>
          <a:p>
            <a:endParaRPr lang="id-ID" dirty="0"/>
          </a:p>
          <a:p>
            <a:pPr marL="0" indent="0">
              <a:buNone/>
            </a:pPr>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1802108034"/>
              </p:ext>
            </p:extLst>
          </p:nvPr>
        </p:nvGraphicFramePr>
        <p:xfrm>
          <a:off x="539552" y="764704"/>
          <a:ext cx="8136904" cy="5987182"/>
        </p:xfrm>
        <a:graphic>
          <a:graphicData uri="http://schemas.openxmlformats.org/presentationml/2006/ole">
            <mc:AlternateContent xmlns:mc="http://schemas.openxmlformats.org/markup-compatibility/2006">
              <mc:Choice xmlns:v="urn:schemas-microsoft-com:vml" Requires="v">
                <p:oleObj spid="_x0000_s4119" name="Document" r:id="rId3" imgW="5051452" imgH="4272281" progId="Word.Document.12">
                  <p:embed/>
                </p:oleObj>
              </mc:Choice>
              <mc:Fallback>
                <p:oleObj name="Document" r:id="rId3" imgW="5051452" imgH="4272281"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764704"/>
                        <a:ext cx="8136904" cy="5987182"/>
                      </a:xfrm>
                      <a:prstGeom prst="rect">
                        <a:avLst/>
                      </a:prstGeom>
                      <a:noFill/>
                    </p:spPr>
                  </p:pic>
                </p:oleObj>
              </mc:Fallback>
            </mc:AlternateContent>
          </a:graphicData>
        </a:graphic>
      </p:graphicFrame>
    </p:spTree>
    <p:extLst>
      <p:ext uri="{BB962C8B-B14F-4D97-AF65-F5344CB8AC3E}">
        <p14:creationId xmlns:p14="http://schemas.microsoft.com/office/powerpoint/2010/main" val="1522069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err="1"/>
              <a:t>Kuantisasi</a:t>
            </a:r>
            <a:r>
              <a:rPr lang="en-US" sz="5400" b="1" dirty="0"/>
              <a:t> Citra</a:t>
            </a:r>
            <a:r>
              <a:rPr lang="id-ID" sz="5400" b="1" dirty="0"/>
              <a:t/>
            </a:r>
            <a:br>
              <a:rPr lang="id-ID" sz="5400" b="1" dirty="0"/>
            </a:br>
            <a:endParaRPr lang="id-ID" sz="5400" dirty="0"/>
          </a:p>
        </p:txBody>
      </p:sp>
      <p:sp>
        <p:nvSpPr>
          <p:cNvPr id="3" name="Content Placeholder 2"/>
          <p:cNvSpPr>
            <a:spLocks noGrp="1"/>
          </p:cNvSpPr>
          <p:nvPr>
            <p:ph idx="1"/>
          </p:nvPr>
        </p:nvSpPr>
        <p:spPr>
          <a:xfrm>
            <a:off x="457200" y="980728"/>
            <a:ext cx="8229600" cy="5145435"/>
          </a:xfrm>
        </p:spPr>
        <p:txBody>
          <a:bodyPr/>
          <a:lstStyle/>
          <a:p>
            <a:r>
              <a:rPr lang="en-US" dirty="0"/>
              <a:t>Citra digital </a:t>
            </a:r>
            <a:r>
              <a:rPr lang="en-US" dirty="0" err="1"/>
              <a:t>sesungguhnya</a:t>
            </a:r>
            <a:r>
              <a:rPr lang="en-US" dirty="0"/>
              <a:t> </a:t>
            </a:r>
            <a:r>
              <a:rPr lang="en-US" dirty="0" err="1"/>
              <a:t>dibentuk</a:t>
            </a:r>
            <a:r>
              <a:rPr lang="en-US" dirty="0"/>
              <a:t> </a:t>
            </a:r>
            <a:r>
              <a:rPr lang="en-US" dirty="0" err="1"/>
              <a:t>melalui</a:t>
            </a:r>
            <a:r>
              <a:rPr lang="en-US" dirty="0"/>
              <a:t> </a:t>
            </a:r>
            <a:r>
              <a:rPr lang="en-US" dirty="0" err="1"/>
              <a:t>pendekatan</a:t>
            </a:r>
            <a:r>
              <a:rPr lang="en-US" dirty="0"/>
              <a:t> yang </a:t>
            </a:r>
            <a:r>
              <a:rPr lang="en-US" dirty="0" err="1"/>
              <a:t>dinamakan</a:t>
            </a:r>
            <a:r>
              <a:rPr lang="en-US" dirty="0"/>
              <a:t> </a:t>
            </a:r>
            <a:r>
              <a:rPr lang="en-US" dirty="0" err="1" smtClean="0"/>
              <a:t>kuantisasi</a:t>
            </a:r>
            <a:r>
              <a:rPr lang="en-US" dirty="0" smtClean="0"/>
              <a:t>.</a:t>
            </a:r>
            <a:endParaRPr lang="id-ID" dirty="0" smtClean="0"/>
          </a:p>
          <a:p>
            <a:r>
              <a:rPr lang="en-US" dirty="0" err="1" smtClean="0"/>
              <a:t>Kuantisasi</a:t>
            </a:r>
            <a:r>
              <a:rPr lang="en-US" dirty="0" smtClean="0"/>
              <a:t> </a:t>
            </a:r>
            <a:r>
              <a:rPr lang="en-US" dirty="0" err="1"/>
              <a:t>adalah</a:t>
            </a:r>
            <a:r>
              <a:rPr lang="en-US" dirty="0"/>
              <a:t> </a:t>
            </a:r>
            <a:r>
              <a:rPr lang="en-US" dirty="0" err="1"/>
              <a:t>prosedur</a:t>
            </a:r>
            <a:r>
              <a:rPr lang="en-US" dirty="0"/>
              <a:t> yang </a:t>
            </a:r>
            <a:r>
              <a:rPr lang="en-US" dirty="0" err="1"/>
              <a:t>dipakai</a:t>
            </a:r>
            <a:r>
              <a:rPr lang="en-US" dirty="0"/>
              <a:t> </a:t>
            </a:r>
            <a:r>
              <a:rPr lang="en-US" dirty="0" err="1"/>
              <a:t>untuk</a:t>
            </a:r>
            <a:r>
              <a:rPr lang="en-US" dirty="0"/>
              <a:t> </a:t>
            </a:r>
            <a:r>
              <a:rPr lang="en-US" dirty="0" err="1"/>
              <a:t>membuat</a:t>
            </a:r>
            <a:r>
              <a:rPr lang="en-US" dirty="0"/>
              <a:t> </a:t>
            </a:r>
            <a:r>
              <a:rPr lang="en-US" dirty="0" err="1"/>
              <a:t>suatu</a:t>
            </a:r>
            <a:r>
              <a:rPr lang="en-US" dirty="0"/>
              <a:t> </a:t>
            </a:r>
            <a:r>
              <a:rPr lang="en-US" dirty="0" err="1"/>
              <a:t>isyarat</a:t>
            </a:r>
            <a:r>
              <a:rPr lang="en-US" dirty="0"/>
              <a:t> yang </a:t>
            </a:r>
            <a:r>
              <a:rPr lang="en-US" dirty="0" err="1"/>
              <a:t>bersifat</a:t>
            </a:r>
            <a:r>
              <a:rPr lang="en-US" dirty="0"/>
              <a:t> </a:t>
            </a:r>
            <a:r>
              <a:rPr lang="en-US" dirty="0" err="1"/>
              <a:t>kontinu</a:t>
            </a:r>
            <a:r>
              <a:rPr lang="en-US" dirty="0"/>
              <a:t> </a:t>
            </a:r>
            <a:r>
              <a:rPr lang="en-US" dirty="0" err="1"/>
              <a:t>ke</a:t>
            </a:r>
            <a:r>
              <a:rPr lang="en-US" dirty="0"/>
              <a:t> </a:t>
            </a:r>
            <a:r>
              <a:rPr lang="en-US" dirty="0" err="1"/>
              <a:t>dalam</a:t>
            </a:r>
            <a:r>
              <a:rPr lang="en-US" dirty="0"/>
              <a:t> </a:t>
            </a:r>
            <a:r>
              <a:rPr lang="en-US" dirty="0" err="1"/>
              <a:t>bentuk</a:t>
            </a:r>
            <a:r>
              <a:rPr lang="en-US" dirty="0"/>
              <a:t> </a:t>
            </a:r>
            <a:r>
              <a:rPr lang="en-US" dirty="0" err="1"/>
              <a:t>diskret</a:t>
            </a:r>
            <a:r>
              <a:rPr lang="en-US" dirty="0"/>
              <a:t>. </a:t>
            </a:r>
            <a:endParaRPr lang="id-ID"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5124" name="Picture 4" descr="http://1.bp.blogspot.com/-IhQj7-KGmbQ/Ve2VrKrG39I/AAAAAAAAACo/I3oeYYOPkyA/s1600/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04136"/>
            <a:ext cx="6192688" cy="303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22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6" y="2719414"/>
            <a:ext cx="4330824" cy="1143000"/>
          </a:xfrm>
        </p:spPr>
        <p:txBody>
          <a:bodyPr>
            <a:normAutofit fontScale="90000"/>
          </a:bodyPr>
          <a:lstStyle/>
          <a:p>
            <a:pPr algn="l"/>
            <a:r>
              <a:rPr lang="en-US" sz="2700" b="1" dirty="0" err="1" smtClean="0"/>
              <a:t>Perbandingan</a:t>
            </a:r>
            <a:r>
              <a:rPr lang="en-US" sz="2700" b="1" dirty="0" smtClean="0"/>
              <a:t> </a:t>
            </a:r>
            <a:r>
              <a:rPr lang="en-US" sz="2700" b="1" dirty="0" err="1"/>
              <a:t>isyarat</a:t>
            </a:r>
            <a:r>
              <a:rPr lang="en-US" sz="2700" b="1" dirty="0"/>
              <a:t> analog </a:t>
            </a:r>
            <a:r>
              <a:rPr lang="en-US" sz="2700" b="1" dirty="0" err="1"/>
              <a:t>dan</a:t>
            </a:r>
            <a:r>
              <a:rPr lang="en-US" sz="2700" b="1" dirty="0"/>
              <a:t> </a:t>
            </a:r>
            <a:r>
              <a:rPr lang="en-US" sz="2700" b="1" dirty="0" err="1"/>
              <a:t>isyarat</a:t>
            </a:r>
            <a:r>
              <a:rPr lang="en-US" sz="2700" b="1" dirty="0"/>
              <a:t> </a:t>
            </a:r>
            <a:r>
              <a:rPr lang="en-US" sz="2700" b="1" dirty="0" err="1" smtClean="0"/>
              <a:t>diskret</a:t>
            </a:r>
            <a:r>
              <a:rPr lang="id-ID" sz="2700" b="1" dirty="0" smtClean="0"/>
              <a:t/>
            </a:r>
            <a:br>
              <a:rPr lang="id-ID" sz="2700" b="1" dirty="0" smtClean="0"/>
            </a:br>
            <a:r>
              <a:rPr lang="id-ID" sz="2700" dirty="0"/>
              <a:t/>
            </a:r>
            <a:br>
              <a:rPr lang="id-ID" sz="2700" dirty="0"/>
            </a:br>
            <a:r>
              <a:rPr lang="en-US" sz="2000" dirty="0" err="1" smtClean="0"/>
              <a:t>Pada</a:t>
            </a:r>
            <a:r>
              <a:rPr lang="en-US" sz="2000" dirty="0" smtClean="0"/>
              <a:t> </a:t>
            </a:r>
            <a:r>
              <a:rPr lang="en-US" sz="2000" dirty="0" err="1"/>
              <a:t>isyarat</a:t>
            </a:r>
            <a:r>
              <a:rPr lang="en-US" sz="2000" dirty="0"/>
              <a:t> digital, </a:t>
            </a:r>
            <a:r>
              <a:rPr lang="en-US" sz="2000" dirty="0" err="1"/>
              <a:t>nilai</a:t>
            </a:r>
            <a:r>
              <a:rPr lang="en-US" sz="2000" dirty="0"/>
              <a:t> </a:t>
            </a:r>
            <a:r>
              <a:rPr lang="en-US" sz="2000" dirty="0" err="1"/>
              <a:t>intensitas</a:t>
            </a:r>
            <a:r>
              <a:rPr lang="en-US" sz="2000" dirty="0"/>
              <a:t> </a:t>
            </a:r>
            <a:r>
              <a:rPr lang="en-US" sz="2000" dirty="0" err="1"/>
              <a:t>citra</a:t>
            </a:r>
            <a:r>
              <a:rPr lang="en-US" sz="2000" dirty="0"/>
              <a:t> </a:t>
            </a:r>
            <a:r>
              <a:rPr lang="en-US" sz="2000" dirty="0" err="1"/>
              <a:t>dibuat</a:t>
            </a:r>
            <a:r>
              <a:rPr lang="en-US" sz="2000" dirty="0"/>
              <a:t> </a:t>
            </a:r>
            <a:r>
              <a:rPr lang="en-US" sz="2000" dirty="0" err="1"/>
              <a:t>diskret</a:t>
            </a:r>
            <a:r>
              <a:rPr lang="en-US" sz="2000" dirty="0"/>
              <a:t> </a:t>
            </a:r>
            <a:r>
              <a:rPr lang="en-US" sz="2000" dirty="0" err="1"/>
              <a:t>atau</a:t>
            </a:r>
            <a:r>
              <a:rPr lang="en-US" sz="2000" dirty="0"/>
              <a:t> </a:t>
            </a:r>
            <a:r>
              <a:rPr lang="en-US" sz="2000" dirty="0" err="1"/>
              <a:t>terkuantisasi</a:t>
            </a:r>
            <a:r>
              <a:rPr lang="en-US" sz="2000" dirty="0"/>
              <a:t> </a:t>
            </a:r>
            <a:r>
              <a:rPr lang="en-US" sz="2000" dirty="0" err="1"/>
              <a:t>dalam</a:t>
            </a:r>
            <a:r>
              <a:rPr lang="en-US" sz="2000" dirty="0"/>
              <a:t> </a:t>
            </a:r>
            <a:r>
              <a:rPr lang="en-US" sz="2000" dirty="0" err="1"/>
              <a:t>sejumlah</a:t>
            </a:r>
            <a:r>
              <a:rPr lang="en-US" sz="2000" dirty="0"/>
              <a:t> </a:t>
            </a:r>
            <a:r>
              <a:rPr lang="en-US" sz="2000" dirty="0" err="1"/>
              <a:t>nilai</a:t>
            </a:r>
            <a:r>
              <a:rPr lang="en-US" sz="2000" dirty="0"/>
              <a:t> </a:t>
            </a:r>
            <a:r>
              <a:rPr lang="en-US" sz="2000" dirty="0" err="1"/>
              <a:t>bulat</a:t>
            </a:r>
            <a:r>
              <a:rPr lang="en-US" sz="2000" dirty="0"/>
              <a:t>. </a:t>
            </a:r>
            <a:r>
              <a:rPr lang="id-ID" sz="2000" dirty="0" smtClean="0"/>
              <a:t/>
            </a:r>
            <a:br>
              <a:rPr lang="id-ID" sz="2000" dirty="0" smtClean="0"/>
            </a:br>
            <a:r>
              <a:rPr lang="en-US" sz="2000" dirty="0" err="1" smtClean="0"/>
              <a:t>Gambar</a:t>
            </a:r>
            <a:r>
              <a:rPr lang="en-US" sz="2000" dirty="0" smtClean="0"/>
              <a:t> </a:t>
            </a:r>
            <a:r>
              <a:rPr lang="id-ID" sz="2000" dirty="0" smtClean="0"/>
              <a:t>(a) </a:t>
            </a:r>
            <a:r>
              <a:rPr lang="en-US" sz="2000" dirty="0" err="1" smtClean="0"/>
              <a:t>menunjukkan</a:t>
            </a:r>
            <a:r>
              <a:rPr lang="en-US" sz="2000" dirty="0" smtClean="0"/>
              <a:t> </a:t>
            </a:r>
            <a:r>
              <a:rPr lang="en-US" sz="2000" dirty="0" err="1"/>
              <a:t>contoh</a:t>
            </a:r>
            <a:r>
              <a:rPr lang="en-US" sz="2000" dirty="0"/>
              <a:t> </a:t>
            </a:r>
            <a:r>
              <a:rPr lang="en-US" sz="2000" dirty="0" err="1"/>
              <a:t>citra</a:t>
            </a:r>
            <a:r>
              <a:rPr lang="en-US" sz="2000" dirty="0"/>
              <a:t> </a:t>
            </a:r>
            <a:r>
              <a:rPr lang="en-US" sz="2000" dirty="0" err="1"/>
              <a:t>biner</a:t>
            </a:r>
            <a:r>
              <a:rPr lang="en-US" sz="2000" dirty="0"/>
              <a:t>  </a:t>
            </a:r>
            <a:r>
              <a:rPr lang="en-US" sz="2000" dirty="0" err="1"/>
              <a:t>dua</a:t>
            </a:r>
            <a:r>
              <a:rPr lang="en-US" sz="2000" dirty="0"/>
              <a:t> </a:t>
            </a:r>
            <a:r>
              <a:rPr lang="en-US" sz="2000" dirty="0" err="1"/>
              <a:t>nilai</a:t>
            </a:r>
            <a:r>
              <a:rPr lang="en-US" sz="2000" dirty="0"/>
              <a:t> </a:t>
            </a:r>
            <a:r>
              <a:rPr lang="id-ID" sz="2000" dirty="0" smtClean="0"/>
              <a:t> </a:t>
            </a:r>
            <a:r>
              <a:rPr lang="en-US" sz="2000" dirty="0" err="1" smtClean="0"/>
              <a:t>intensitas</a:t>
            </a:r>
            <a:r>
              <a:rPr lang="en-US" sz="2000" dirty="0" smtClean="0"/>
              <a:t> </a:t>
            </a:r>
            <a:r>
              <a:rPr lang="en-US" sz="2000" dirty="0" err="1"/>
              <a:t>berupa</a:t>
            </a:r>
            <a:r>
              <a:rPr lang="en-US" sz="2000" dirty="0"/>
              <a:t> </a:t>
            </a:r>
            <a:r>
              <a:rPr lang="id-ID" sz="2000" dirty="0" smtClean="0"/>
              <a:t> </a:t>
            </a:r>
            <a:r>
              <a:rPr lang="en-US" sz="2000" dirty="0" smtClean="0"/>
              <a:t>0 </a:t>
            </a:r>
            <a:r>
              <a:rPr lang="id-ID" sz="2000" dirty="0" smtClean="0"/>
              <a:t> </a:t>
            </a:r>
            <a:r>
              <a:rPr lang="en-US" sz="2000" dirty="0" smtClean="0"/>
              <a:t>(</a:t>
            </a:r>
            <a:r>
              <a:rPr lang="en-US" sz="2000" dirty="0" err="1"/>
              <a:t>hitam</a:t>
            </a:r>
            <a:r>
              <a:rPr lang="en-US" sz="2000" dirty="0"/>
              <a:t>) </a:t>
            </a:r>
            <a:r>
              <a:rPr lang="id-ID" sz="2000" dirty="0" smtClean="0"/>
              <a:t> </a:t>
            </a:r>
            <a:r>
              <a:rPr lang="en-US" sz="2000" dirty="0" err="1" smtClean="0"/>
              <a:t>dan</a:t>
            </a:r>
            <a:r>
              <a:rPr lang="en-US" sz="2000" dirty="0" smtClean="0"/>
              <a:t> </a:t>
            </a:r>
            <a:r>
              <a:rPr lang="id-ID" sz="2000" dirty="0" smtClean="0"/>
              <a:t> </a:t>
            </a:r>
            <a:r>
              <a:rPr lang="en-US" sz="2000" dirty="0" smtClean="0"/>
              <a:t>1 </a:t>
            </a:r>
            <a:r>
              <a:rPr lang="en-US" sz="2000" dirty="0"/>
              <a:t>(</a:t>
            </a:r>
            <a:r>
              <a:rPr lang="en-US" sz="2000" dirty="0" err="1"/>
              <a:t>putih</a:t>
            </a:r>
            <a:r>
              <a:rPr lang="en-US" sz="2000" dirty="0"/>
              <a:t>). </a:t>
            </a:r>
            <a:r>
              <a:rPr lang="id-ID" sz="2000" dirty="0" smtClean="0"/>
              <a:t/>
            </a:r>
            <a:br>
              <a:rPr lang="id-ID" sz="2000" dirty="0" smtClean="0"/>
            </a:br>
            <a:r>
              <a:rPr lang="en-US" sz="2000" dirty="0" err="1" smtClean="0"/>
              <a:t>Gambar</a:t>
            </a:r>
            <a:r>
              <a:rPr lang="en-US" sz="2000" dirty="0" smtClean="0"/>
              <a:t> </a:t>
            </a:r>
            <a:r>
              <a:rPr lang="id-ID" sz="2000" dirty="0" smtClean="0"/>
              <a:t> </a:t>
            </a:r>
            <a:r>
              <a:rPr lang="en-US" sz="2000" dirty="0" smtClean="0"/>
              <a:t>(b)</a:t>
            </a:r>
            <a:r>
              <a:rPr lang="id-ID" sz="2000" dirty="0" smtClean="0"/>
              <a:t>  </a:t>
            </a:r>
            <a:r>
              <a:rPr lang="en-US" sz="2000" dirty="0" err="1" smtClean="0"/>
              <a:t>tersebut</a:t>
            </a:r>
            <a:r>
              <a:rPr lang="en-US" sz="2000" dirty="0" smtClean="0"/>
              <a:t> </a:t>
            </a:r>
            <a:r>
              <a:rPr lang="en-US" sz="2000" dirty="0" err="1"/>
              <a:t>ditumpangkan</a:t>
            </a:r>
            <a:r>
              <a:rPr lang="en-US" sz="2000" dirty="0"/>
              <a:t> </a:t>
            </a:r>
            <a:r>
              <a:rPr lang="id-ID" sz="2000" dirty="0" smtClean="0"/>
              <a:t> </a:t>
            </a:r>
            <a:r>
              <a:rPr lang="en-US" sz="2000" dirty="0" err="1" smtClean="0"/>
              <a:t>pada</a:t>
            </a:r>
            <a:r>
              <a:rPr lang="en-US" sz="2000" dirty="0" smtClean="0"/>
              <a:t> </a:t>
            </a:r>
            <a:r>
              <a:rPr lang="id-ID" sz="2000" dirty="0" smtClean="0"/>
              <a:t>  </a:t>
            </a:r>
            <a:r>
              <a:rPr lang="en-US" sz="2000" dirty="0" smtClean="0"/>
              <a:t>grid </a:t>
            </a:r>
            <a:r>
              <a:rPr lang="id-ID" sz="2000" dirty="0" smtClean="0"/>
              <a:t>  </a:t>
            </a:r>
            <a:r>
              <a:rPr lang="en-US" sz="2000" dirty="0" smtClean="0"/>
              <a:t>8x8 </a:t>
            </a:r>
            <a:r>
              <a:rPr lang="id-ID" sz="2000" dirty="0" smtClean="0"/>
              <a:t> </a:t>
            </a:r>
            <a:r>
              <a:rPr lang="en-US" sz="2000" dirty="0" err="1" smtClean="0"/>
              <a:t>seperti</a:t>
            </a:r>
            <a:r>
              <a:rPr lang="en-US" sz="2000" dirty="0" smtClean="0"/>
              <a:t> </a:t>
            </a:r>
            <a:r>
              <a:rPr lang="en-US" sz="2000" dirty="0"/>
              <a:t>yang </a:t>
            </a:r>
            <a:r>
              <a:rPr lang="en-US" sz="2000" dirty="0" err="1"/>
              <a:t>diperlihatkan</a:t>
            </a:r>
            <a:r>
              <a:rPr lang="en-US" sz="2000" dirty="0"/>
              <a:t> </a:t>
            </a:r>
            <a:r>
              <a:rPr lang="en-US" sz="2000" dirty="0" err="1"/>
              <a:t>pada</a:t>
            </a:r>
            <a:r>
              <a:rPr lang="en-US" sz="2000" dirty="0"/>
              <a:t> </a:t>
            </a:r>
            <a:r>
              <a:rPr lang="en-US" sz="2000" dirty="0" err="1" smtClean="0"/>
              <a:t>Bagian</a:t>
            </a:r>
            <a:r>
              <a:rPr lang="en-US" sz="2000" dirty="0" smtClean="0"/>
              <a:t> </a:t>
            </a:r>
            <a:r>
              <a:rPr lang="en-US" sz="2000" dirty="0" err="1"/>
              <a:t>gambar</a:t>
            </a:r>
            <a:r>
              <a:rPr lang="en-US" sz="2000" dirty="0"/>
              <a:t> yang </a:t>
            </a:r>
            <a:r>
              <a:rPr lang="en-US" sz="2000" dirty="0" err="1"/>
              <a:t>jatuh</a:t>
            </a:r>
            <a:r>
              <a:rPr lang="en-US" sz="2000" dirty="0"/>
              <a:t> </a:t>
            </a:r>
            <a:r>
              <a:rPr lang="en-US" sz="2000" dirty="0" err="1"/>
              <a:t>pada</a:t>
            </a:r>
            <a:r>
              <a:rPr lang="en-US" sz="2000" dirty="0"/>
              <a:t> </a:t>
            </a:r>
            <a:r>
              <a:rPr lang="en-US" sz="2000" dirty="0" err="1"/>
              <a:t>kotak</a:t>
            </a:r>
            <a:r>
              <a:rPr lang="en-US" sz="2000" dirty="0"/>
              <a:t> </a:t>
            </a:r>
            <a:r>
              <a:rPr lang="en-US" sz="2000" dirty="0" err="1"/>
              <a:t>kecil</a:t>
            </a:r>
            <a:r>
              <a:rPr lang="en-US" sz="2000" dirty="0"/>
              <a:t> </a:t>
            </a:r>
            <a:r>
              <a:rPr lang="en-US" sz="2000" dirty="0" err="1"/>
              <a:t>dengan</a:t>
            </a:r>
            <a:r>
              <a:rPr lang="en-US" sz="2000" dirty="0"/>
              <a:t> </a:t>
            </a:r>
            <a:r>
              <a:rPr lang="en-US" sz="2000" dirty="0" err="1"/>
              <a:t>luas</a:t>
            </a:r>
            <a:r>
              <a:rPr lang="en-US" sz="2000" dirty="0"/>
              <a:t> </a:t>
            </a:r>
            <a:r>
              <a:rPr lang="en-US" sz="2000" dirty="0" err="1"/>
              <a:t>lebih</a:t>
            </a:r>
            <a:r>
              <a:rPr lang="en-US" sz="2000" dirty="0"/>
              <a:t> </a:t>
            </a:r>
            <a:r>
              <a:rPr lang="en-US" sz="2000" dirty="0" err="1"/>
              <a:t>kecil</a:t>
            </a:r>
            <a:r>
              <a:rPr lang="en-US" sz="2000" dirty="0"/>
              <a:t> </a:t>
            </a:r>
            <a:r>
              <a:rPr lang="en-US" sz="2000" dirty="0" err="1"/>
              <a:t>dibanding</a:t>
            </a:r>
            <a:r>
              <a:rPr lang="en-US" sz="2000" dirty="0"/>
              <a:t> </a:t>
            </a:r>
            <a:r>
              <a:rPr lang="en-US" sz="2000" dirty="0" err="1"/>
              <a:t>warna</a:t>
            </a:r>
            <a:r>
              <a:rPr lang="en-US" sz="2000" dirty="0"/>
              <a:t> </a:t>
            </a:r>
            <a:r>
              <a:rPr lang="en-US" sz="2000" dirty="0" err="1"/>
              <a:t>putih</a:t>
            </a:r>
            <a:r>
              <a:rPr lang="en-US" sz="2000" dirty="0"/>
              <a:t> </a:t>
            </a:r>
            <a:r>
              <a:rPr lang="en-US" sz="2000" dirty="0" err="1"/>
              <a:t>latarbelakang</a:t>
            </a:r>
            <a:r>
              <a:rPr lang="en-US" sz="2000" dirty="0"/>
              <a:t>, </a:t>
            </a:r>
            <a:r>
              <a:rPr lang="en-US" sz="2000" dirty="0" err="1"/>
              <a:t>seluruh</a:t>
            </a:r>
            <a:r>
              <a:rPr lang="en-US" sz="2000" dirty="0"/>
              <a:t> </a:t>
            </a:r>
            <a:r>
              <a:rPr lang="en-US" sz="2000" dirty="0" err="1"/>
              <a:t>isi</a:t>
            </a:r>
            <a:r>
              <a:rPr lang="en-US" sz="2000" dirty="0"/>
              <a:t> </a:t>
            </a:r>
            <a:r>
              <a:rPr lang="en-US" sz="2000" dirty="0" err="1"/>
              <a:t>kotak</a:t>
            </a:r>
            <a:r>
              <a:rPr lang="en-US" sz="2000" dirty="0"/>
              <a:t> </a:t>
            </a:r>
            <a:r>
              <a:rPr lang="en-US" sz="2000" dirty="0" err="1"/>
              <a:t>dibuat</a:t>
            </a:r>
            <a:r>
              <a:rPr lang="en-US" sz="2000" dirty="0"/>
              <a:t> </a:t>
            </a:r>
            <a:r>
              <a:rPr lang="en-US" sz="2000" dirty="0" err="1"/>
              <a:t>putih</a:t>
            </a:r>
            <a:r>
              <a:rPr lang="en-US" sz="2000" dirty="0"/>
              <a:t>. </a:t>
            </a:r>
            <a:r>
              <a:rPr lang="id-ID" sz="2000" dirty="0" smtClean="0"/>
              <a:t/>
            </a:r>
            <a:br>
              <a:rPr lang="id-ID" sz="2000" dirty="0" smtClean="0"/>
            </a:br>
            <a:r>
              <a:rPr lang="en-US" sz="2000" dirty="0" err="1" smtClean="0"/>
              <a:t>Sebaliknya</a:t>
            </a:r>
            <a:r>
              <a:rPr lang="en-US" sz="2000" dirty="0"/>
              <a:t>, </a:t>
            </a:r>
            <a:r>
              <a:rPr lang="en-US" sz="2000" dirty="0" err="1"/>
              <a:t>jika</a:t>
            </a:r>
            <a:r>
              <a:rPr lang="en-US" sz="2000" dirty="0"/>
              <a:t> </a:t>
            </a:r>
            <a:r>
              <a:rPr lang="en-US" sz="2000" dirty="0" err="1"/>
              <a:t>mayoritas</a:t>
            </a:r>
            <a:r>
              <a:rPr lang="en-US" sz="2000" dirty="0"/>
              <a:t> </a:t>
            </a:r>
            <a:r>
              <a:rPr lang="en-US" sz="2000" dirty="0" err="1"/>
              <a:t>hitam</a:t>
            </a:r>
            <a:r>
              <a:rPr lang="en-US" sz="2000" dirty="0" smtClean="0"/>
              <a:t>,</a:t>
            </a:r>
            <a:r>
              <a:rPr lang="id-ID" sz="2000" dirty="0" smtClean="0"/>
              <a:t/>
            </a:r>
            <a:br>
              <a:rPr lang="id-ID" sz="2000" dirty="0" smtClean="0"/>
            </a:br>
            <a:r>
              <a:rPr lang="en-US" sz="2000" dirty="0" err="1" smtClean="0"/>
              <a:t>isi</a:t>
            </a:r>
            <a:r>
              <a:rPr lang="en-US" sz="2000" dirty="0" smtClean="0"/>
              <a:t> </a:t>
            </a:r>
            <a:r>
              <a:rPr lang="en-US" sz="2000" dirty="0" err="1"/>
              <a:t>kota</a:t>
            </a:r>
            <a:r>
              <a:rPr lang="id-ID" sz="2000" dirty="0"/>
              <a:t>k</a:t>
            </a:r>
            <a:r>
              <a:rPr lang="en-US" sz="2000" dirty="0"/>
              <a:t> </a:t>
            </a:r>
            <a:r>
              <a:rPr lang="en-US" sz="2000" dirty="0" err="1"/>
              <a:t>seluruhnya</a:t>
            </a:r>
            <a:r>
              <a:rPr lang="en-US" sz="2000" dirty="0"/>
              <a:t> </a:t>
            </a:r>
            <a:r>
              <a:rPr lang="en-US" sz="2000" dirty="0" err="1"/>
              <a:t>dibuat</a:t>
            </a:r>
            <a:r>
              <a:rPr lang="en-US" sz="2000" dirty="0"/>
              <a:t> </a:t>
            </a:r>
            <a:r>
              <a:rPr lang="en-US" sz="2000" dirty="0" err="1"/>
              <a:t>hitam</a:t>
            </a:r>
            <a:r>
              <a:rPr lang="en-US" sz="2000" dirty="0" smtClean="0"/>
              <a:t>.</a:t>
            </a:r>
            <a:r>
              <a:rPr lang="id-ID" sz="2000" dirty="0" smtClean="0"/>
              <a:t/>
            </a:r>
            <a:br>
              <a:rPr lang="id-ID" sz="2000" dirty="0" smtClean="0"/>
            </a:br>
            <a:r>
              <a:rPr lang="en-US" sz="1800" dirty="0" err="1"/>
              <a:t>Hasil</a:t>
            </a:r>
            <a:r>
              <a:rPr lang="en-US" sz="1800" dirty="0"/>
              <a:t> </a:t>
            </a:r>
            <a:r>
              <a:rPr lang="en-US" sz="1800" dirty="0" err="1"/>
              <a:t>pengubahan</a:t>
            </a:r>
            <a:r>
              <a:rPr lang="en-US" sz="1800" dirty="0"/>
              <a:t> </a:t>
            </a:r>
            <a:r>
              <a:rPr lang="en-US" sz="1800" dirty="0" err="1"/>
              <a:t>ke</a:t>
            </a:r>
            <a:r>
              <a:rPr lang="en-US" sz="1800" dirty="0"/>
              <a:t> </a:t>
            </a:r>
            <a:r>
              <a:rPr lang="en-US" sz="1800" dirty="0" err="1"/>
              <a:t>citra</a:t>
            </a:r>
            <a:r>
              <a:rPr lang="en-US" sz="1800" dirty="0"/>
              <a:t> digital </a:t>
            </a:r>
            <a:r>
              <a:rPr lang="en-US" sz="1800" dirty="0" err="1"/>
              <a:t>tampak</a:t>
            </a:r>
            <a:r>
              <a:rPr lang="en-US" sz="1800" dirty="0"/>
              <a:t> </a:t>
            </a:r>
            <a:r>
              <a:rPr lang="en-US" sz="1800" dirty="0" err="1"/>
              <a:t>pada</a:t>
            </a:r>
            <a:r>
              <a:rPr lang="en-US" sz="1800" dirty="0"/>
              <a:t> </a:t>
            </a:r>
            <a:r>
              <a:rPr lang="en-US" sz="2000" dirty="0" err="1"/>
              <a:t>Gambar</a:t>
            </a:r>
            <a:r>
              <a:rPr lang="en-US" sz="2000" dirty="0"/>
              <a:t> </a:t>
            </a:r>
            <a:r>
              <a:rPr lang="id-ID" sz="2000" dirty="0"/>
              <a:t> </a:t>
            </a:r>
            <a:r>
              <a:rPr lang="en-US" sz="2000" dirty="0" smtClean="0"/>
              <a:t>(c</a:t>
            </a:r>
            <a:r>
              <a:rPr lang="en-US" sz="2000" dirty="0"/>
              <a:t>). </a:t>
            </a:r>
            <a:r>
              <a:rPr lang="id-ID" sz="2000" dirty="0" smtClean="0"/>
              <a:t/>
            </a:r>
            <a:br>
              <a:rPr lang="id-ID" sz="2000" dirty="0" smtClean="0"/>
            </a:br>
            <a:r>
              <a:rPr lang="en-US" sz="2000" dirty="0" err="1" smtClean="0"/>
              <a:t>Adapun</a:t>
            </a:r>
            <a:r>
              <a:rPr lang="en-US" sz="2000" dirty="0" smtClean="0"/>
              <a:t> </a:t>
            </a:r>
            <a:r>
              <a:rPr lang="en-US" sz="2000" dirty="0" err="1"/>
              <a:t>Gambar</a:t>
            </a:r>
            <a:r>
              <a:rPr lang="en-US" sz="2000" dirty="0"/>
              <a:t> </a:t>
            </a:r>
            <a:r>
              <a:rPr lang="en-US" sz="2000" dirty="0" smtClean="0"/>
              <a:t>(d</a:t>
            </a:r>
            <a:r>
              <a:rPr lang="en-US" sz="2000" dirty="0"/>
              <a:t>) </a:t>
            </a:r>
            <a:r>
              <a:rPr lang="en-US" sz="2000" dirty="0" err="1"/>
              <a:t>memperlihatkan</a:t>
            </a:r>
            <a:r>
              <a:rPr lang="en-US" sz="2000" dirty="0"/>
              <a:t> </a:t>
            </a:r>
            <a:r>
              <a:rPr lang="en-US" sz="2000" dirty="0" err="1"/>
              <a:t>bilangan</a:t>
            </a:r>
            <a:r>
              <a:rPr lang="en-US" sz="2000" dirty="0"/>
              <a:t> yang </a:t>
            </a:r>
            <a:r>
              <a:rPr lang="en-US" sz="2000" dirty="0" err="1"/>
              <a:t>mewakili</a:t>
            </a:r>
            <a:r>
              <a:rPr lang="en-US" sz="2000" dirty="0"/>
              <a:t> </a:t>
            </a:r>
            <a:r>
              <a:rPr lang="en-US" sz="2000" dirty="0" err="1"/>
              <a:t>warna</a:t>
            </a:r>
            <a:r>
              <a:rPr lang="en-US" sz="2000" dirty="0"/>
              <a:t> </a:t>
            </a:r>
            <a:r>
              <a:rPr lang="en-US" sz="2000" dirty="0" err="1"/>
              <a:t>hitam</a:t>
            </a:r>
            <a:r>
              <a:rPr lang="en-US" sz="2000" dirty="0"/>
              <a:t> (0) </a:t>
            </a:r>
            <a:r>
              <a:rPr lang="en-US" sz="2000" dirty="0" err="1"/>
              <a:t>dan</a:t>
            </a:r>
            <a:r>
              <a:rPr lang="en-US" sz="2000" dirty="0"/>
              <a:t> </a:t>
            </a:r>
            <a:r>
              <a:rPr lang="en-US" sz="2000" dirty="0" err="1"/>
              <a:t>putih</a:t>
            </a:r>
            <a:r>
              <a:rPr lang="en-US" sz="2000" dirty="0"/>
              <a:t> (1). </a:t>
            </a:r>
            <a:r>
              <a:rPr lang="en-US" sz="2000" dirty="0" smtClean="0"/>
              <a:t> </a:t>
            </a:r>
            <a:endParaRPr lang="id-ID"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AutoShape 4" descr="http://image.slidesharecdn.com/2pengolahancitra-131026091053-phpapp02/95/2-pengolahancitra-19-638.jpg?cb=1382779219"/>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6150" name="Picture 6" descr="http://image.slidesharecdn.com/2pengolahancitra-131026091053-phpapp02/95/2-pengolahancitra-19-638.jpg?cb=1382779219"/>
          <p:cNvPicPr>
            <a:picLocks noChangeAspect="1" noChangeArrowheads="1"/>
          </p:cNvPicPr>
          <p:nvPr/>
        </p:nvPicPr>
        <p:blipFill rotWithShape="1">
          <a:blip r:embed="rId2">
            <a:extLst>
              <a:ext uri="{28A0092B-C50C-407E-A947-70E740481C1C}">
                <a14:useLocalDpi xmlns:a14="http://schemas.microsoft.com/office/drawing/2010/main" val="0"/>
              </a:ext>
            </a:extLst>
          </a:blip>
          <a:srcRect l="20713" t="5937" r="20527" b="4748"/>
          <a:stretch/>
        </p:blipFill>
        <p:spPr bwMode="auto">
          <a:xfrm>
            <a:off x="0" y="332657"/>
            <a:ext cx="4729115"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043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712968" cy="5649491"/>
          </a:xfrm>
        </p:spPr>
        <p:txBody>
          <a:bodyPr>
            <a:normAutofit lnSpcReduction="10000"/>
          </a:bodyPr>
          <a:lstStyle/>
          <a:p>
            <a:pPr marL="0" indent="0">
              <a:buNone/>
            </a:pPr>
            <a:r>
              <a:rPr lang="en-US" dirty="0" err="1"/>
              <a:t>Bagaimana</a:t>
            </a:r>
            <a:r>
              <a:rPr lang="en-US" dirty="0"/>
              <a:t> </a:t>
            </a:r>
            <a:r>
              <a:rPr lang="en-US" dirty="0" err="1"/>
              <a:t>halnya</a:t>
            </a:r>
            <a:r>
              <a:rPr lang="en-US" dirty="0"/>
              <a:t> </a:t>
            </a:r>
            <a:r>
              <a:rPr lang="en-US" dirty="0" err="1"/>
              <a:t>kalau</a:t>
            </a:r>
            <a:r>
              <a:rPr lang="en-US" dirty="0"/>
              <a:t> </a:t>
            </a:r>
            <a:r>
              <a:rPr lang="en-US" dirty="0" err="1"/>
              <a:t>gambar</a:t>
            </a:r>
            <a:r>
              <a:rPr lang="en-US" dirty="0"/>
              <a:t> </a:t>
            </a:r>
            <a:r>
              <a:rPr lang="en-US" dirty="0" err="1"/>
              <a:t>mengandung</a:t>
            </a:r>
            <a:r>
              <a:rPr lang="en-US" dirty="0"/>
              <a:t> </a:t>
            </a:r>
            <a:r>
              <a:rPr lang="en-US" dirty="0" err="1"/>
              <a:t>unsur</a:t>
            </a:r>
            <a:r>
              <a:rPr lang="en-US" dirty="0"/>
              <a:t> </a:t>
            </a:r>
            <a:r>
              <a:rPr lang="en-US" dirty="0" err="1"/>
              <a:t>warna</a:t>
            </a:r>
            <a:r>
              <a:rPr lang="en-US" dirty="0"/>
              <a:t> (</a:t>
            </a:r>
            <a:r>
              <a:rPr lang="en-US" dirty="0" err="1"/>
              <a:t>tidak</a:t>
            </a:r>
            <a:r>
              <a:rPr lang="en-US" dirty="0"/>
              <a:t> </a:t>
            </a:r>
            <a:r>
              <a:rPr lang="en-US" dirty="0" err="1"/>
              <a:t>sekadar</a:t>
            </a:r>
            <a:r>
              <a:rPr lang="en-US" dirty="0"/>
              <a:t> </a:t>
            </a:r>
            <a:r>
              <a:rPr lang="en-US" dirty="0" err="1"/>
              <a:t>hitam</a:t>
            </a:r>
            <a:r>
              <a:rPr lang="en-US" dirty="0"/>
              <a:t> </a:t>
            </a:r>
            <a:r>
              <a:rPr lang="en-US" dirty="0" err="1"/>
              <a:t>dan</a:t>
            </a:r>
            <a:r>
              <a:rPr lang="en-US" dirty="0"/>
              <a:t> </a:t>
            </a:r>
            <a:r>
              <a:rPr lang="en-US" dirty="0" err="1"/>
              <a:t>putih</a:t>
            </a:r>
            <a:r>
              <a:rPr lang="en-US" dirty="0"/>
              <a:t>)? </a:t>
            </a:r>
            <a:endParaRPr lang="id-ID" dirty="0" smtClean="0"/>
          </a:p>
          <a:p>
            <a:pPr marL="0" indent="0">
              <a:buNone/>
            </a:pPr>
            <a:r>
              <a:rPr lang="en-US" dirty="0" err="1" smtClean="0"/>
              <a:t>Prinsipnya</a:t>
            </a:r>
            <a:r>
              <a:rPr lang="en-US" dirty="0" smtClean="0"/>
              <a:t> </a:t>
            </a:r>
            <a:r>
              <a:rPr lang="en-US" dirty="0" err="1"/>
              <a:t>sama</a:t>
            </a:r>
            <a:r>
              <a:rPr lang="en-US" dirty="0"/>
              <a:t> </a:t>
            </a:r>
            <a:r>
              <a:rPr lang="en-US" dirty="0" err="1"/>
              <a:t>saja</a:t>
            </a:r>
            <a:r>
              <a:rPr lang="en-US" dirty="0"/>
              <a:t>, </a:t>
            </a:r>
            <a:r>
              <a:rPr lang="en-US" dirty="0" err="1"/>
              <a:t>tetapi</a:t>
            </a:r>
            <a:r>
              <a:rPr lang="en-US" dirty="0"/>
              <a:t> </a:t>
            </a:r>
            <a:r>
              <a:rPr lang="en-US" dirty="0" err="1"/>
              <a:t>sebagai</a:t>
            </a:r>
            <a:r>
              <a:rPr lang="en-US" dirty="0"/>
              <a:t> </a:t>
            </a:r>
            <a:r>
              <a:rPr lang="en-US" dirty="0" err="1"/>
              <a:t>pengecualian</a:t>
            </a:r>
            <a:r>
              <a:rPr lang="en-US" dirty="0"/>
              <a:t>, </a:t>
            </a:r>
            <a:r>
              <a:rPr lang="en-US" dirty="0" err="1"/>
              <a:t>warna</a:t>
            </a:r>
            <a:r>
              <a:rPr lang="en-US" dirty="0"/>
              <a:t> </a:t>
            </a:r>
            <a:r>
              <a:rPr lang="en-US" dirty="0" err="1"/>
              <a:t>hitam</a:t>
            </a:r>
            <a:r>
              <a:rPr lang="en-US" dirty="0"/>
              <a:t> </a:t>
            </a:r>
            <a:r>
              <a:rPr lang="en-US" dirty="0" err="1"/>
              <a:t>diberikan</a:t>
            </a:r>
            <a:r>
              <a:rPr lang="en-US" dirty="0"/>
              <a:t> </a:t>
            </a:r>
            <a:r>
              <a:rPr lang="en-US" dirty="0" err="1"/>
              <a:t>tiga</a:t>
            </a:r>
            <a:r>
              <a:rPr lang="en-US" dirty="0"/>
              <a:t> </a:t>
            </a:r>
            <a:r>
              <a:rPr lang="en-US" dirty="0" err="1"/>
              <a:t>unsur</a:t>
            </a:r>
            <a:r>
              <a:rPr lang="en-US" dirty="0"/>
              <a:t> </a:t>
            </a:r>
            <a:r>
              <a:rPr lang="en-US" dirty="0" err="1"/>
              <a:t>warna</a:t>
            </a:r>
            <a:r>
              <a:rPr lang="en-US" dirty="0"/>
              <a:t> </a:t>
            </a:r>
            <a:r>
              <a:rPr lang="en-US" dirty="0" err="1"/>
              <a:t>dasar</a:t>
            </a:r>
            <a:r>
              <a:rPr lang="en-US" dirty="0"/>
              <a:t>, </a:t>
            </a:r>
            <a:r>
              <a:rPr lang="en-US" dirty="0" err="1"/>
              <a:t>yaitu</a:t>
            </a:r>
            <a:r>
              <a:rPr lang="en-US" dirty="0"/>
              <a:t> </a:t>
            </a:r>
            <a:r>
              <a:rPr lang="en-US" dirty="0" err="1"/>
              <a:t>merah</a:t>
            </a:r>
            <a:r>
              <a:rPr lang="en-US" dirty="0"/>
              <a:t> (R = </a:t>
            </a:r>
            <a:r>
              <a:rPr lang="en-US" i="1" dirty="0"/>
              <a:t>red</a:t>
            </a:r>
            <a:r>
              <a:rPr lang="en-US" dirty="0"/>
              <a:t>), </a:t>
            </a:r>
            <a:r>
              <a:rPr lang="en-US" dirty="0" err="1"/>
              <a:t>hijau</a:t>
            </a:r>
            <a:r>
              <a:rPr lang="en-US" dirty="0"/>
              <a:t> (G = </a:t>
            </a:r>
            <a:r>
              <a:rPr lang="en-US" i="1" dirty="0"/>
              <a:t>green</a:t>
            </a:r>
            <a:r>
              <a:rPr lang="en-US" dirty="0"/>
              <a:t>), </a:t>
            </a:r>
            <a:r>
              <a:rPr lang="en-US" dirty="0" err="1"/>
              <a:t>dan</a:t>
            </a:r>
            <a:r>
              <a:rPr lang="en-US" dirty="0"/>
              <a:t> </a:t>
            </a:r>
            <a:r>
              <a:rPr lang="en-US" dirty="0" err="1"/>
              <a:t>biru</a:t>
            </a:r>
            <a:r>
              <a:rPr lang="en-US" dirty="0"/>
              <a:t> (B = </a:t>
            </a:r>
            <a:r>
              <a:rPr lang="en-US" i="1" dirty="0"/>
              <a:t>blue</a:t>
            </a:r>
            <a:r>
              <a:rPr lang="en-US" dirty="0"/>
              <a:t>). </a:t>
            </a:r>
            <a:endParaRPr lang="id-ID" dirty="0" smtClean="0"/>
          </a:p>
          <a:p>
            <a:pPr marL="0" indent="0">
              <a:buNone/>
            </a:pPr>
            <a:r>
              <a:rPr lang="id-ID" dirty="0" smtClean="0"/>
              <a:t>P</a:t>
            </a:r>
            <a:r>
              <a:rPr lang="en-US" dirty="0" err="1" smtClean="0"/>
              <a:t>ada</a:t>
            </a:r>
            <a:r>
              <a:rPr lang="en-US" dirty="0" smtClean="0"/>
              <a:t> </a:t>
            </a:r>
            <a:r>
              <a:rPr lang="en-US" dirty="0" err="1"/>
              <a:t>citra</a:t>
            </a:r>
            <a:r>
              <a:rPr lang="en-US" dirty="0"/>
              <a:t> </a:t>
            </a:r>
            <a:r>
              <a:rPr lang="en-US" dirty="0" err="1"/>
              <a:t>monokrom</a:t>
            </a:r>
            <a:r>
              <a:rPr lang="en-US" dirty="0"/>
              <a:t> (</a:t>
            </a:r>
            <a:r>
              <a:rPr lang="en-US" dirty="0" err="1"/>
              <a:t>hitam-putih</a:t>
            </a:r>
            <a:r>
              <a:rPr lang="en-US" dirty="0"/>
              <a:t>) </a:t>
            </a:r>
            <a:r>
              <a:rPr lang="en-US" dirty="0" err="1"/>
              <a:t>standar</a:t>
            </a:r>
            <a:r>
              <a:rPr lang="en-US" dirty="0"/>
              <a:t>, </a:t>
            </a:r>
            <a:r>
              <a:rPr lang="en-US" dirty="0" err="1"/>
              <a:t>dengan</a:t>
            </a:r>
            <a:r>
              <a:rPr lang="en-US" dirty="0"/>
              <a:t> </a:t>
            </a:r>
            <a:r>
              <a:rPr lang="en-US" dirty="0" err="1"/>
              <a:t>variasi</a:t>
            </a:r>
            <a:r>
              <a:rPr lang="en-US" dirty="0"/>
              <a:t> </a:t>
            </a:r>
            <a:r>
              <a:rPr lang="en-US" dirty="0" err="1"/>
              <a:t>intensitas</a:t>
            </a:r>
            <a:r>
              <a:rPr lang="en-US" dirty="0"/>
              <a:t> </a:t>
            </a:r>
            <a:r>
              <a:rPr lang="en-US" dirty="0" err="1"/>
              <a:t>dari</a:t>
            </a:r>
            <a:r>
              <a:rPr lang="en-US" dirty="0"/>
              <a:t> 0 </a:t>
            </a:r>
            <a:r>
              <a:rPr lang="en-US" dirty="0" err="1"/>
              <a:t>hingga</a:t>
            </a:r>
            <a:r>
              <a:rPr lang="en-US" dirty="0"/>
              <a:t> </a:t>
            </a:r>
            <a:r>
              <a:rPr lang="en-US" dirty="0" smtClean="0"/>
              <a:t>255</a:t>
            </a:r>
            <a:r>
              <a:rPr lang="id-ID" dirty="0"/>
              <a:t>.</a:t>
            </a:r>
            <a:endParaRPr lang="id-ID" dirty="0" smtClean="0"/>
          </a:p>
          <a:p>
            <a:pPr marL="0" indent="0">
              <a:buNone/>
            </a:pPr>
            <a:r>
              <a:rPr lang="id-ID" dirty="0" smtClean="0"/>
              <a:t>P</a:t>
            </a:r>
            <a:r>
              <a:rPr lang="en-US" dirty="0" err="1" smtClean="0"/>
              <a:t>ada</a:t>
            </a:r>
            <a:r>
              <a:rPr lang="en-US" dirty="0" smtClean="0"/>
              <a:t> </a:t>
            </a:r>
            <a:r>
              <a:rPr lang="en-US" dirty="0" err="1"/>
              <a:t>citra</a:t>
            </a:r>
            <a:r>
              <a:rPr lang="en-US" dirty="0"/>
              <a:t> </a:t>
            </a:r>
            <a:r>
              <a:rPr lang="en-US" dirty="0" err="1"/>
              <a:t>berwarna</a:t>
            </a:r>
            <a:r>
              <a:rPr lang="en-US" dirty="0"/>
              <a:t> </a:t>
            </a:r>
            <a:r>
              <a:rPr lang="en-US" dirty="0" err="1"/>
              <a:t>terdapat</a:t>
            </a:r>
            <a:r>
              <a:rPr lang="en-US" dirty="0"/>
              <a:t> 16.777.216 </a:t>
            </a:r>
            <a:r>
              <a:rPr lang="en-US" dirty="0" err="1"/>
              <a:t>variasi</a:t>
            </a:r>
            <a:r>
              <a:rPr lang="en-US" dirty="0"/>
              <a:t> </a:t>
            </a:r>
            <a:r>
              <a:rPr lang="en-US" dirty="0" err="1"/>
              <a:t>warna</a:t>
            </a:r>
            <a:r>
              <a:rPr lang="en-US" dirty="0"/>
              <a:t> </a:t>
            </a:r>
            <a:r>
              <a:rPr lang="en-US" dirty="0" err="1"/>
              <a:t>apabila</a:t>
            </a:r>
            <a:r>
              <a:rPr lang="en-US" dirty="0"/>
              <a:t> </a:t>
            </a:r>
            <a:r>
              <a:rPr lang="en-US" dirty="0" err="1"/>
              <a:t>setiap</a:t>
            </a:r>
            <a:r>
              <a:rPr lang="en-US" dirty="0"/>
              <a:t> </a:t>
            </a:r>
            <a:r>
              <a:rPr lang="en-US" dirty="0" err="1"/>
              <a:t>komponen</a:t>
            </a:r>
            <a:r>
              <a:rPr lang="en-US" dirty="0"/>
              <a:t> R, G, </a:t>
            </a:r>
            <a:r>
              <a:rPr lang="en-US" dirty="0" err="1"/>
              <a:t>dan</a:t>
            </a:r>
            <a:r>
              <a:rPr lang="en-US" dirty="0"/>
              <a:t> B </a:t>
            </a:r>
            <a:r>
              <a:rPr lang="en-US" dirty="0" err="1"/>
              <a:t>mengandung</a:t>
            </a:r>
            <a:r>
              <a:rPr lang="en-US" dirty="0"/>
              <a:t> 256 </a:t>
            </a:r>
            <a:r>
              <a:rPr lang="en-US" dirty="0" err="1"/>
              <a:t>aras</a:t>
            </a:r>
            <a:r>
              <a:rPr lang="en-US" dirty="0"/>
              <a:t> </a:t>
            </a:r>
            <a:r>
              <a:rPr lang="en-US" dirty="0" err="1"/>
              <a:t>intensitas</a:t>
            </a:r>
            <a:r>
              <a:rPr lang="en-US" dirty="0"/>
              <a:t>. </a:t>
            </a:r>
            <a:endParaRPr lang="id-ID" dirty="0"/>
          </a:p>
        </p:txBody>
      </p:sp>
    </p:spTree>
    <p:extLst>
      <p:ext uri="{BB962C8B-B14F-4D97-AF65-F5344CB8AC3E}">
        <p14:creationId xmlns:p14="http://schemas.microsoft.com/office/powerpoint/2010/main" val="1846933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7170" name="Picture 2" descr="http://3.bp.blogspot.com/-UaQ02TZT208/Tv1XElBVXoI/AAAAAAAAAKM/1umKTTQAlJg/s1600/12.jpg"/>
          <p:cNvPicPr>
            <a:picLocks noChangeAspect="1" noChangeArrowheads="1"/>
          </p:cNvPicPr>
          <p:nvPr/>
        </p:nvPicPr>
        <p:blipFill rotWithShape="1">
          <a:blip r:embed="rId2">
            <a:extLst>
              <a:ext uri="{28A0092B-C50C-407E-A947-70E740481C1C}">
                <a14:useLocalDpi xmlns:a14="http://schemas.microsoft.com/office/drawing/2010/main" val="0"/>
              </a:ext>
            </a:extLst>
          </a:blip>
          <a:srcRect l="8282" t="14318" r="7058" b="10309"/>
          <a:stretch/>
        </p:blipFill>
        <p:spPr bwMode="auto">
          <a:xfrm>
            <a:off x="107504" y="190096"/>
            <a:ext cx="9005185" cy="619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289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381</Words>
  <Application>Microsoft Office PowerPoint</Application>
  <PresentationFormat>On-screen Show (4:3)</PresentationFormat>
  <Paragraphs>62</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Arial Unicode MS</vt:lpstr>
      <vt:lpstr>Arial</vt:lpstr>
      <vt:lpstr>Calibri</vt:lpstr>
      <vt:lpstr>Times New Roman</vt:lpstr>
      <vt:lpstr>Office Theme</vt:lpstr>
      <vt:lpstr>Picture</vt:lpstr>
      <vt:lpstr>Document</vt:lpstr>
      <vt:lpstr>2. Pengenalan Dasar Citra (presentasi)  </vt:lpstr>
      <vt:lpstr>REPRESENTASI CITRA DIGITAL</vt:lpstr>
      <vt:lpstr>REPRESENTASI CITRA DIGITAL * x menyatakan posisi kolom;                         * y menyatakan posisi baris; * piksel pojok kiri-atas mempunyai koordinat (0, 0) dan piksel pada pojok kanan-bawah mempunyai koordinat (N-1, M-1).  </vt:lpstr>
      <vt:lpstr>PowerPoint Presentation</vt:lpstr>
      <vt:lpstr>PowerPoint Presentation</vt:lpstr>
      <vt:lpstr>Kuantisasi Citra </vt:lpstr>
      <vt:lpstr>Perbandingan isyarat analog dan isyarat diskret  Pada isyarat digital, nilai intensitas citra dibuat diskret atau terkuantisasi dalam sejumlah nilai bulat.  Gambar (a) menunjukkan contoh citra biner  dua nilai  intensitas berupa  0  (hitam)  dan  1 (putih).  Gambar  (b)  tersebut ditumpangkan  pada   grid   8x8  seperti yang diperlihatkan pada Bagian gambar yang jatuh pada kotak kecil dengan luas lebih kecil dibanding warna putih latarbelakang, seluruh isi kotak dibuat putih.  Sebaliknya, jika mayoritas hitam, isi kotak seluruhnya dibuat hitam. Hasil pengubahan ke citra digital tampak pada Gambar  (c).  Adapun Gambar (d) memperlihatkan bilangan yang mewakili warna hitam (0) dan putih (1).  </vt:lpstr>
      <vt:lpstr>PowerPoint Presentation</vt:lpstr>
      <vt:lpstr>PowerPoint Presentation</vt:lpstr>
      <vt:lpstr>PowerPoint Presentation</vt:lpstr>
      <vt:lpstr> KUALITAS CITRA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Pengenalan Dasar Citra  </dc:title>
  <dc:creator>dell</dc:creator>
  <cp:lastModifiedBy>dell-pc</cp:lastModifiedBy>
  <cp:revision>22</cp:revision>
  <dcterms:created xsi:type="dcterms:W3CDTF">2016-03-23T03:42:03Z</dcterms:created>
  <dcterms:modified xsi:type="dcterms:W3CDTF">2019-09-19T13:48:44Z</dcterms:modified>
</cp:coreProperties>
</file>