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5" r:id="rId4"/>
    <p:sldId id="256" r:id="rId5"/>
    <p:sldId id="257" r:id="rId6"/>
    <p:sldId id="259" r:id="rId7"/>
    <p:sldId id="260" r:id="rId8"/>
    <p:sldId id="261" r:id="rId9"/>
    <p:sldId id="277" r:id="rId10"/>
    <p:sldId id="262" r:id="rId11"/>
    <p:sldId id="263" r:id="rId12"/>
    <p:sldId id="272" r:id="rId13"/>
    <p:sldId id="273" r:id="rId14"/>
    <p:sldId id="264" r:id="rId15"/>
    <p:sldId id="258" r:id="rId16"/>
    <p:sldId id="266" r:id="rId17"/>
    <p:sldId id="267" r:id="rId18"/>
    <p:sldId id="268" r:id="rId19"/>
    <p:sldId id="269" r:id="rId20"/>
    <p:sldId id="270" r:id="rId21"/>
    <p:sldId id="271" r:id="rId22"/>
  </p:sldIdLst>
  <p:sldSz cx="6858000" cy="9144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1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58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28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3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4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5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0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41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3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8796-E564-4673-947C-13B71690B48B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569B-0B5E-4930-913C-FC4FC39EF5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2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OPERASI LOGIKA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9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56" y="-216363"/>
            <a:ext cx="6696744" cy="1524000"/>
          </a:xfrm>
        </p:spPr>
        <p:txBody>
          <a:bodyPr>
            <a:noAutofit/>
          </a:bodyPr>
          <a:lstStyle/>
          <a:p>
            <a:r>
              <a:rPr lang="en-US" sz="2400" dirty="0" err="1"/>
              <a:t>Ilustrasi</a:t>
            </a:r>
            <a:r>
              <a:rPr lang="en-US" sz="2400" dirty="0"/>
              <a:t> </a:t>
            </a:r>
            <a:r>
              <a:rPr lang="en-US" sz="2400" dirty="0" err="1"/>
              <a:t>konvolusi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4.10.</a:t>
            </a:r>
            <a:r>
              <a:rPr lang="id-ID" sz="2400" dirty="0"/>
              <a:t/>
            </a:r>
            <a:br>
              <a:rPr lang="id-ID" sz="2400" dirty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2" t="12500" r="23921" b="20437"/>
          <a:stretch/>
        </p:blipFill>
        <p:spPr bwMode="auto">
          <a:xfrm>
            <a:off x="13793" y="971600"/>
            <a:ext cx="6858000" cy="781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2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46" y="3959424"/>
            <a:ext cx="6615354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 err="1"/>
              <a:t>M</a:t>
            </a:r>
            <a:r>
              <a:rPr lang="en-US" dirty="0" smtClean="0"/>
              <a:t>aka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b="1" dirty="0"/>
              <a:t>g(x, y) = 	-1 x 62 + 0 x 60 + 1 x 60 + </a:t>
            </a:r>
            <a:endParaRPr lang="id-ID" b="1" dirty="0"/>
          </a:p>
          <a:p>
            <a:pPr marL="0" indent="0">
              <a:buNone/>
            </a:pPr>
            <a:r>
              <a:rPr lang="en-US" b="1" dirty="0"/>
              <a:t>		-2 x 60 + 0 x 68 + 2 x 78 +</a:t>
            </a:r>
            <a:endParaRPr lang="id-ID" b="1" dirty="0"/>
          </a:p>
          <a:p>
            <a:pPr marL="0" indent="0">
              <a:buNone/>
            </a:pPr>
            <a:r>
              <a:rPr lang="en-US" b="1" dirty="0"/>
              <a:t>		-1 x 55 + 0 x 50 + 1 x </a:t>
            </a:r>
            <a:r>
              <a:rPr lang="en-US" b="1" dirty="0" smtClean="0"/>
              <a:t>65</a:t>
            </a:r>
            <a:endParaRPr lang="id-ID" b="1" dirty="0"/>
          </a:p>
          <a:p>
            <a:pPr marL="0" indent="0">
              <a:buNone/>
            </a:pPr>
            <a:r>
              <a:rPr lang="id-ID" b="1" dirty="0" smtClean="0"/>
              <a:t>=</a:t>
            </a:r>
            <a:r>
              <a:rPr lang="en-US" b="1" dirty="0" smtClean="0"/>
              <a:t> -</a:t>
            </a:r>
            <a:r>
              <a:rPr lang="en-US" b="1" dirty="0"/>
              <a:t>62 </a:t>
            </a:r>
            <a:r>
              <a:rPr lang="en-US" b="1" dirty="0" smtClean="0"/>
              <a:t>+0 </a:t>
            </a:r>
            <a:r>
              <a:rPr lang="en-US" b="1" dirty="0"/>
              <a:t>+ 60 – 120 + 0 + 15</a:t>
            </a:r>
            <a:r>
              <a:rPr lang="id-ID" b="1" dirty="0"/>
              <a:t>6</a:t>
            </a:r>
            <a:r>
              <a:rPr lang="en-US" b="1" dirty="0"/>
              <a:t> – 55 + 0 </a:t>
            </a:r>
            <a:r>
              <a:rPr lang="en-US" b="1" dirty="0" smtClean="0"/>
              <a:t>+65</a:t>
            </a:r>
            <a:endParaRPr lang="id-ID" b="1" dirty="0"/>
          </a:p>
          <a:p>
            <a:pPr marL="0" indent="0">
              <a:buNone/>
            </a:pPr>
            <a:r>
              <a:rPr lang="en-US" b="1" dirty="0" smtClean="0"/>
              <a:t>= 4</a:t>
            </a:r>
            <a:r>
              <a:rPr lang="id-ID" b="1" dirty="0" smtClean="0"/>
              <a:t>4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68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</a:t>
            </a:r>
            <a:r>
              <a:rPr lang="id-ID" dirty="0"/>
              <a:t>4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8" y="283828"/>
            <a:ext cx="3362136" cy="361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64" y="204773"/>
            <a:ext cx="3362136" cy="3690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72" y="20283"/>
            <a:ext cx="6172200" cy="1524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pemakaian</a:t>
            </a:r>
            <a:r>
              <a:rPr lang="en-US" sz="3200" dirty="0" smtClean="0"/>
              <a:t> </a:t>
            </a:r>
            <a:r>
              <a:rPr lang="id-ID" sz="3200" dirty="0" smtClean="0"/>
              <a:t>fungsi konvolusi</a:t>
            </a:r>
            <a:r>
              <a:rPr lang="en-US" sz="3200" dirty="0" smtClean="0"/>
              <a:t> </a:t>
            </a:r>
            <a:r>
              <a:rPr lang="en-US" sz="3200" dirty="0" err="1" smtClean="0"/>
              <a:t>ditunjukkan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.</a:t>
            </a:r>
            <a:r>
              <a:rPr lang="id-ID" sz="3200" dirty="0" smtClean="0"/>
              <a:t/>
            </a:r>
            <a:br>
              <a:rPr lang="id-ID" sz="3200" dirty="0" smtClean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7624"/>
            <a:ext cx="6858000" cy="77048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H = [-1 0 -1; 0 4 0; -1 0 -1]; 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&gt;&gt; F = </a:t>
            </a:r>
            <a:r>
              <a:rPr lang="en-US" dirty="0" err="1"/>
              <a:t>imread</a:t>
            </a:r>
            <a:r>
              <a:rPr lang="en-US" dirty="0"/>
              <a:t>(’C:\Image\gedung.png’); 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&gt;&gt; K = </a:t>
            </a:r>
            <a:r>
              <a:rPr lang="en-US" dirty="0" err="1"/>
              <a:t>konvolusi</a:t>
            </a:r>
            <a:r>
              <a:rPr lang="en-US" dirty="0"/>
              <a:t> (F, H); </a:t>
            </a:r>
            <a:r>
              <a:rPr lang="en-US" dirty="0">
                <a:sym typeface="Wingdings"/>
              </a:rPr>
              <a:t>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Pertama</a:t>
            </a:r>
            <a:r>
              <a:rPr lang="en-US" dirty="0"/>
              <a:t>-tama, kernel 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melalui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H=[-1 0 -1; 0 4 0; -1 0 -1];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Kernel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“</a:t>
            </a:r>
            <a:r>
              <a:rPr lang="en-US" b="1" dirty="0"/>
              <a:t>Quick Mask” </a:t>
            </a:r>
            <a:r>
              <a:rPr lang="en-US" dirty="0"/>
              <a:t>(Phillips, 2000)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citra</a:t>
            </a:r>
            <a:r>
              <a:rPr lang="en-US" dirty="0"/>
              <a:t> gedung.png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di F.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K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F </a:t>
            </a:r>
            <a:r>
              <a:rPr lang="en-US" dirty="0" err="1"/>
              <a:t>dan</a:t>
            </a:r>
            <a:r>
              <a:rPr lang="en-US" dirty="0"/>
              <a:t> kernel H. </a:t>
            </a:r>
            <a:r>
              <a:rPr lang="en-US" dirty="0" err="1"/>
              <a:t>Nilai</a:t>
            </a:r>
            <a:r>
              <a:rPr lang="en-US" dirty="0"/>
              <a:t> 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&gt;&gt; K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28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511"/>
            <a:ext cx="6858000" cy="8712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255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</a:t>
            </a:r>
            <a:r>
              <a:rPr lang="en-US" dirty="0" err="1" smtClean="0"/>
              <a:t>emrosesan</a:t>
            </a:r>
            <a:r>
              <a:rPr lang="en-US" dirty="0" smtClean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).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S</a:t>
            </a:r>
            <a:r>
              <a:rPr lang="en-US" dirty="0" err="1" smtClean="0"/>
              <a:t>etelah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agar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[</a:t>
            </a:r>
            <a:r>
              <a:rPr lang="en-US" dirty="0" smtClean="0"/>
              <a:t>0,</a:t>
            </a:r>
            <a:r>
              <a:rPr lang="id-ID" dirty="0" smtClean="0"/>
              <a:t>2</a:t>
            </a:r>
            <a:r>
              <a:rPr lang="en-US" dirty="0" smtClean="0"/>
              <a:t>55</a:t>
            </a:r>
            <a:r>
              <a:rPr lang="en-US" dirty="0"/>
              <a:t>]. </a:t>
            </a:r>
            <a:endParaRPr lang="id-ID" dirty="0" smtClean="0"/>
          </a:p>
          <a:p>
            <a:pPr marL="0" indent="0"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255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255. </a:t>
            </a:r>
            <a:endParaRPr lang="id-ID" dirty="0" smtClean="0"/>
          </a:p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/>
              <a:t>uint8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	&gt;&gt; K2 = uint8(K); </a:t>
            </a:r>
            <a:r>
              <a:rPr lang="en-US" dirty="0">
                <a:sym typeface="Wingdings"/>
              </a:rPr>
              <a:t>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K2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[0, 255].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89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49" y="-184666"/>
            <a:ext cx="6172200" cy="1058011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Penerapan Konvolusi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7" t="8928" r="33180" b="8532"/>
          <a:stretch/>
        </p:blipFill>
        <p:spPr bwMode="auto">
          <a:xfrm>
            <a:off x="-72008" y="611560"/>
            <a:ext cx="6957392" cy="82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0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DALAM KONVOLUSI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dikenai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Gambar</a:t>
            </a:r>
            <a:r>
              <a:rPr lang="en-US" dirty="0"/>
              <a:t> 4.12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44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3" t="10759" r="29178" b="18437"/>
          <a:stretch/>
        </p:blipFill>
        <p:spPr bwMode="auto">
          <a:xfrm>
            <a:off x="0" y="176042"/>
            <a:ext cx="6858000" cy="845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solusi</a:t>
            </a:r>
            <a:r>
              <a:rPr lang="id-ID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1"/>
            <a:ext cx="6326460" cy="60346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id-ID" b="1" dirty="0" smtClean="0"/>
              <a:t>1. </a:t>
            </a:r>
            <a:r>
              <a:rPr lang="en-US" b="1" dirty="0" err="1" smtClean="0"/>
              <a:t>Abaikan</a:t>
            </a:r>
            <a:r>
              <a:rPr lang="en-US" b="1" dirty="0" smtClean="0"/>
              <a:t> </a:t>
            </a:r>
            <a:r>
              <a:rPr lang="en-US" b="1" dirty="0" err="1"/>
              <a:t>piksel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tepi</a:t>
            </a:r>
            <a:r>
              <a:rPr lang="en-US" b="1" dirty="0"/>
              <a:t>.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dikenai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konsekuensinya</a:t>
            </a:r>
            <a:r>
              <a:rPr lang="en-US" dirty="0"/>
              <a:t>,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. </a:t>
            </a:r>
            <a:endParaRPr lang="id-ID" dirty="0" smtClean="0"/>
          </a:p>
          <a:p>
            <a:pPr marL="0" indent="0">
              <a:buNone/>
            </a:pPr>
            <a:r>
              <a:rPr lang="en-US" dirty="0" err="1" smtClean="0"/>
              <a:t>Alternatif</a:t>
            </a:r>
            <a:r>
              <a:rPr lang="en-US" dirty="0" smtClean="0"/>
              <a:t>  lain</a:t>
            </a:r>
            <a:r>
              <a:rPr lang="id-ID" dirty="0" smtClean="0"/>
              <a:t>,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diikutkan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mengecil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90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31" y="33671"/>
            <a:ext cx="6741368" cy="90028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id-ID" b="1" dirty="0" smtClean="0"/>
              <a:t>2</a:t>
            </a:r>
            <a:r>
              <a:rPr lang="id-ID" sz="3500" b="1" dirty="0" smtClean="0"/>
              <a:t>. </a:t>
            </a:r>
            <a:r>
              <a:rPr lang="en-US" sz="3500" b="1" dirty="0" err="1" smtClean="0"/>
              <a:t>Buat</a:t>
            </a:r>
            <a:r>
              <a:rPr lang="en-US" sz="3500" b="1" dirty="0" smtClean="0"/>
              <a:t> </a:t>
            </a:r>
            <a:r>
              <a:rPr lang="en-US" sz="3500" b="1" dirty="0" err="1"/>
              <a:t>baris</a:t>
            </a:r>
            <a:r>
              <a:rPr lang="en-US" sz="3500" b="1" dirty="0"/>
              <a:t> </a:t>
            </a:r>
            <a:r>
              <a:rPr lang="en-US" sz="3500" b="1" dirty="0" err="1"/>
              <a:t>tambahan</a:t>
            </a:r>
            <a:r>
              <a:rPr lang="en-US" sz="3500" b="1" dirty="0"/>
              <a:t> </a:t>
            </a:r>
            <a:r>
              <a:rPr lang="en-US" sz="3500" b="1" dirty="0" err="1"/>
              <a:t>pada</a:t>
            </a:r>
            <a:r>
              <a:rPr lang="en-US" sz="3500" b="1" dirty="0"/>
              <a:t> </a:t>
            </a:r>
            <a:r>
              <a:rPr lang="en-US" sz="3500" b="1" dirty="0" err="1"/>
              <a:t>bagian</a:t>
            </a:r>
            <a:r>
              <a:rPr lang="en-US" sz="3500" b="1" dirty="0"/>
              <a:t> </a:t>
            </a:r>
            <a:r>
              <a:rPr lang="en-US" sz="3500" b="1" dirty="0" err="1"/>
              <a:t>tepi</a:t>
            </a:r>
            <a:r>
              <a:rPr lang="en-US" sz="3500" b="1" dirty="0" smtClean="0"/>
              <a:t>.</a:t>
            </a:r>
            <a:endParaRPr lang="id-ID" sz="3500" b="1" dirty="0" smtClean="0"/>
          </a:p>
          <a:p>
            <a:pPr marL="0" indent="0">
              <a:buNone/>
            </a:pPr>
            <a:r>
              <a:rPr lang="en-US" sz="3500" dirty="0" err="1"/>
              <a:t>Baris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kolom</a:t>
            </a:r>
            <a:r>
              <a:rPr lang="en-US" sz="3500" dirty="0"/>
              <a:t> </a:t>
            </a:r>
            <a:r>
              <a:rPr lang="en-US" sz="3500" dirty="0" err="1"/>
              <a:t>ditambahkan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bagian</a:t>
            </a:r>
            <a:r>
              <a:rPr lang="en-US" sz="3500" dirty="0"/>
              <a:t> </a:t>
            </a:r>
            <a:r>
              <a:rPr lang="en-US" sz="3500" dirty="0" err="1"/>
              <a:t>tepi</a:t>
            </a:r>
            <a:r>
              <a:rPr lang="en-US" sz="3500" dirty="0"/>
              <a:t> </a:t>
            </a:r>
            <a:r>
              <a:rPr lang="en-US" sz="3500" dirty="0" err="1"/>
              <a:t>sehingga</a:t>
            </a:r>
            <a:r>
              <a:rPr lang="en-US" sz="3500" dirty="0"/>
              <a:t> proses </a:t>
            </a:r>
            <a:r>
              <a:rPr lang="en-US" sz="3500" dirty="0" err="1"/>
              <a:t>konvolusi</a:t>
            </a:r>
            <a:r>
              <a:rPr lang="en-US" sz="3500" dirty="0"/>
              <a:t>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dilaksanakan</a:t>
            </a:r>
            <a:r>
              <a:rPr lang="en-US" sz="3500" dirty="0"/>
              <a:t>.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hal</a:t>
            </a:r>
            <a:r>
              <a:rPr lang="en-US" sz="3500" dirty="0"/>
              <a:t> </a:t>
            </a:r>
            <a:r>
              <a:rPr lang="en-US" sz="3500" dirty="0" err="1"/>
              <a:t>ini</a:t>
            </a:r>
            <a:r>
              <a:rPr lang="en-US" sz="3500" dirty="0"/>
              <a:t>, </a:t>
            </a:r>
            <a:r>
              <a:rPr lang="en-US" sz="3500" dirty="0" err="1"/>
              <a:t>baris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kolom</a:t>
            </a:r>
            <a:r>
              <a:rPr lang="en-US" sz="3500" dirty="0"/>
              <a:t> </a:t>
            </a:r>
            <a:r>
              <a:rPr lang="en-US" sz="3500" dirty="0" err="1"/>
              <a:t>baru</a:t>
            </a:r>
            <a:r>
              <a:rPr lang="en-US" sz="3500" dirty="0"/>
              <a:t> </a:t>
            </a:r>
            <a:r>
              <a:rPr lang="en-US" sz="3500" dirty="0" err="1"/>
              <a:t>diisi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nilai</a:t>
            </a:r>
            <a:r>
              <a:rPr lang="en-US" sz="3500" dirty="0"/>
              <a:t> 0.</a:t>
            </a:r>
            <a:endParaRPr lang="id-ID" sz="3500" dirty="0"/>
          </a:p>
          <a:p>
            <a:pPr marL="0" indent="0">
              <a:buNone/>
            </a:pPr>
            <a:r>
              <a:rPr lang="id-ID" sz="3500" b="1" dirty="0" smtClean="0"/>
              <a:t>3. </a:t>
            </a:r>
            <a:r>
              <a:rPr lang="en-US" sz="3500" b="1" dirty="0" err="1" smtClean="0"/>
              <a:t>Ambil</a:t>
            </a:r>
            <a:r>
              <a:rPr lang="en-US" sz="3500" b="1" dirty="0" smtClean="0"/>
              <a:t> </a:t>
            </a:r>
            <a:r>
              <a:rPr lang="en-US" sz="3500" b="1" dirty="0" err="1"/>
              <a:t>bagian</a:t>
            </a:r>
            <a:r>
              <a:rPr lang="en-US" sz="3500" b="1" dirty="0"/>
              <a:t> yang </a:t>
            </a:r>
            <a:r>
              <a:rPr lang="en-US" sz="3500" b="1" dirty="0" err="1"/>
              <a:t>tidak</a:t>
            </a:r>
            <a:r>
              <a:rPr lang="en-US" sz="3500" b="1" dirty="0"/>
              <a:t> </a:t>
            </a:r>
            <a:r>
              <a:rPr lang="en-US" sz="3500" b="1" dirty="0" err="1"/>
              <a:t>punya</a:t>
            </a:r>
            <a:r>
              <a:rPr lang="en-US" sz="3500" b="1" dirty="0"/>
              <a:t> </a:t>
            </a:r>
            <a:r>
              <a:rPr lang="en-US" sz="3500" b="1" dirty="0" err="1"/>
              <a:t>pasangan</a:t>
            </a:r>
            <a:r>
              <a:rPr lang="en-US" sz="3500" b="1" dirty="0"/>
              <a:t> </a:t>
            </a:r>
            <a:r>
              <a:rPr lang="en-US" sz="3500" b="1" dirty="0" err="1"/>
              <a:t>dengan</a:t>
            </a:r>
            <a:r>
              <a:rPr lang="en-US" sz="3500" b="1" dirty="0"/>
              <a:t> </a:t>
            </a:r>
            <a:r>
              <a:rPr lang="en-US" sz="3500" b="1" dirty="0" err="1"/>
              <a:t>bagian</a:t>
            </a:r>
            <a:r>
              <a:rPr lang="en-US" sz="3500" b="1" dirty="0"/>
              <a:t> lain </a:t>
            </a:r>
            <a:r>
              <a:rPr lang="en-US" sz="3500" b="1" dirty="0" err="1"/>
              <a:t>dari</a:t>
            </a:r>
            <a:r>
              <a:rPr lang="en-US" sz="3500" b="1" dirty="0"/>
              <a:t> </a:t>
            </a:r>
            <a:r>
              <a:rPr lang="en-US" sz="3500" b="1" dirty="0" err="1"/>
              <a:t>citra</a:t>
            </a:r>
            <a:r>
              <a:rPr lang="en-US" sz="3500" b="1" dirty="0"/>
              <a:t>.</a:t>
            </a:r>
            <a:endParaRPr lang="id-ID" sz="3500" dirty="0"/>
          </a:p>
          <a:p>
            <a:r>
              <a:rPr lang="en-US" sz="3500" dirty="0"/>
              <a:t>Ada </a:t>
            </a:r>
            <a:r>
              <a:rPr lang="en-US" sz="3500" dirty="0" err="1"/>
              <a:t>beberapa</a:t>
            </a:r>
            <a:r>
              <a:rPr lang="en-US" sz="3500" dirty="0"/>
              <a:t> </a:t>
            </a:r>
            <a:r>
              <a:rPr lang="en-US" sz="3500" dirty="0" err="1"/>
              <a:t>pendekatan</a:t>
            </a:r>
            <a:r>
              <a:rPr lang="en-US" sz="3500" dirty="0"/>
              <a:t> yang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dilakukan</a:t>
            </a:r>
            <a:r>
              <a:rPr lang="en-US" sz="3500" dirty="0"/>
              <a:t>. </a:t>
            </a:r>
            <a:r>
              <a:rPr lang="en-US" sz="3500" dirty="0" err="1"/>
              <a:t>Dua</a:t>
            </a:r>
            <a:r>
              <a:rPr lang="en-US" sz="3500" dirty="0"/>
              <a:t> </a:t>
            </a:r>
            <a:r>
              <a:rPr lang="en-US" sz="3500" dirty="0" err="1"/>
              <a:t>diantara</a:t>
            </a:r>
            <a:r>
              <a:rPr lang="en-US" sz="3500" dirty="0"/>
              <a:t> </a:t>
            </a:r>
            <a:r>
              <a:rPr lang="en-US" sz="3500" dirty="0" err="1"/>
              <a:t>cara-cara</a:t>
            </a:r>
            <a:r>
              <a:rPr lang="en-US" sz="3500" dirty="0"/>
              <a:t> yang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digunakan</a:t>
            </a:r>
            <a:r>
              <a:rPr lang="en-US" sz="3500" dirty="0"/>
              <a:t> </a:t>
            </a:r>
            <a:r>
              <a:rPr lang="en-US" sz="3500" dirty="0" err="1"/>
              <a:t>dijelaskan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Gambar</a:t>
            </a:r>
            <a:r>
              <a:rPr lang="en-US" sz="3500" dirty="0"/>
              <a:t> 4.12. </a:t>
            </a:r>
            <a:r>
              <a:rPr lang="en-US" sz="3500" dirty="0" err="1"/>
              <a:t>Indeks</a:t>
            </a:r>
            <a:r>
              <a:rPr lang="en-US" sz="3500" dirty="0"/>
              <a:t> </a:t>
            </a:r>
            <a:r>
              <a:rPr lang="en-US" sz="3500" dirty="0" err="1"/>
              <a:t>melingkar</a:t>
            </a:r>
            <a:r>
              <a:rPr lang="en-US" sz="3500" dirty="0"/>
              <a:t> </a:t>
            </a:r>
            <a:r>
              <a:rPr lang="en-US" sz="3500" dirty="0" err="1"/>
              <a:t>dilaksanakan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mengambil</a:t>
            </a:r>
            <a:r>
              <a:rPr lang="en-US" sz="3500" dirty="0"/>
              <a:t> data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posisi</a:t>
            </a:r>
            <a:r>
              <a:rPr lang="en-US" sz="3500" dirty="0"/>
              <a:t> di </a:t>
            </a:r>
            <a:r>
              <a:rPr lang="en-US" sz="3500" dirty="0" err="1"/>
              <a:t>seberang</a:t>
            </a:r>
            <a:r>
              <a:rPr lang="en-US" sz="3500" dirty="0"/>
              <a:t> </a:t>
            </a:r>
            <a:r>
              <a:rPr lang="en-US" sz="3500" dirty="0" err="1"/>
              <a:t>citra</a:t>
            </a:r>
            <a:r>
              <a:rPr lang="en-US" sz="3500" dirty="0"/>
              <a:t>, </a:t>
            </a:r>
            <a:r>
              <a:rPr lang="en-US" sz="3500" dirty="0" err="1"/>
              <a:t>sedangkan</a:t>
            </a:r>
            <a:r>
              <a:rPr lang="en-US" sz="3500" dirty="0"/>
              <a:t> </a:t>
            </a:r>
            <a:r>
              <a:rPr lang="en-US" sz="3500" dirty="0" err="1"/>
              <a:t>indeks</a:t>
            </a:r>
            <a:r>
              <a:rPr lang="en-US" sz="3500" dirty="0"/>
              <a:t> </a:t>
            </a:r>
            <a:r>
              <a:rPr lang="en-US" sz="3500" dirty="0" err="1"/>
              <a:t>tercermin</a:t>
            </a:r>
            <a:r>
              <a:rPr lang="en-US" sz="3500" dirty="0"/>
              <a:t> </a:t>
            </a:r>
            <a:r>
              <a:rPr lang="en-US" sz="3500" dirty="0" err="1"/>
              <a:t>diambilkan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baris</a:t>
            </a:r>
            <a:r>
              <a:rPr lang="en-US" sz="3500" dirty="0"/>
              <a:t>/</a:t>
            </a:r>
            <a:r>
              <a:rPr lang="en-US" sz="3500" dirty="0" err="1"/>
              <a:t>kolom</a:t>
            </a:r>
            <a:r>
              <a:rPr lang="en-US" sz="3500" dirty="0"/>
              <a:t> yang </a:t>
            </a:r>
            <a:r>
              <a:rPr lang="en-US" sz="3500" dirty="0" err="1"/>
              <a:t>ada</a:t>
            </a:r>
            <a:r>
              <a:rPr lang="en-US" sz="3500" dirty="0"/>
              <a:t> di </a:t>
            </a:r>
            <a:r>
              <a:rPr lang="en-US" sz="3500" dirty="0" err="1"/>
              <a:t>dekatnya</a:t>
            </a:r>
            <a:r>
              <a:rPr lang="en-US" sz="3500" dirty="0"/>
              <a:t>. </a:t>
            </a:r>
            <a:r>
              <a:rPr lang="en-US" sz="3500" dirty="0" err="1"/>
              <a:t>Dua</a:t>
            </a:r>
            <a:r>
              <a:rPr lang="en-US" sz="3500" dirty="0"/>
              <a:t> </a:t>
            </a:r>
            <a:r>
              <a:rPr lang="en-US" sz="3500" dirty="0" err="1"/>
              <a:t>cara</a:t>
            </a:r>
            <a:r>
              <a:rPr lang="en-US" sz="3500" dirty="0"/>
              <a:t> yang lain yang </a:t>
            </a:r>
            <a:r>
              <a:rPr lang="en-US" sz="3500" dirty="0" err="1"/>
              <a:t>diilustrasikan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Gambar</a:t>
            </a:r>
            <a:r>
              <a:rPr lang="en-US" sz="3500" dirty="0"/>
              <a:t> 4.14:</a:t>
            </a:r>
            <a:endParaRPr lang="id-ID" sz="3500" dirty="0"/>
          </a:p>
          <a:p>
            <a:pPr lvl="0"/>
            <a:r>
              <a:rPr lang="en-US" sz="3500" dirty="0" err="1"/>
              <a:t>mengisi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citra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</a:t>
            </a:r>
            <a:r>
              <a:rPr lang="en-US" sz="3500" dirty="0" err="1"/>
              <a:t>bagian</a:t>
            </a:r>
            <a:r>
              <a:rPr lang="en-US" sz="3500" dirty="0"/>
              <a:t> </a:t>
            </a:r>
            <a:r>
              <a:rPr lang="en-US" sz="3500" dirty="0" err="1"/>
              <a:t>tepi</a:t>
            </a:r>
            <a:r>
              <a:rPr lang="en-US" sz="3500" dirty="0"/>
              <a:t> (</a:t>
            </a:r>
            <a:r>
              <a:rPr lang="en-US" sz="3500" dirty="0" err="1"/>
              <a:t>baik</a:t>
            </a:r>
            <a:r>
              <a:rPr lang="en-US" sz="3500" dirty="0"/>
              <a:t> </a:t>
            </a:r>
            <a:r>
              <a:rPr lang="en-US" sz="3500" dirty="0" err="1"/>
              <a:t>baris</a:t>
            </a:r>
            <a:r>
              <a:rPr lang="en-US" sz="3500" dirty="0"/>
              <a:t> </a:t>
            </a:r>
            <a:r>
              <a:rPr lang="en-US" sz="3500" dirty="0" err="1"/>
              <a:t>tepi</a:t>
            </a:r>
            <a:r>
              <a:rPr lang="en-US" sz="3500" dirty="0"/>
              <a:t> </a:t>
            </a:r>
            <a:r>
              <a:rPr lang="en-US" sz="3500" dirty="0" err="1"/>
              <a:t>maupun</a:t>
            </a:r>
            <a:r>
              <a:rPr lang="en-US" sz="3500" dirty="0"/>
              <a:t> </a:t>
            </a:r>
            <a:r>
              <a:rPr lang="en-US" sz="3500" dirty="0" err="1"/>
              <a:t>kolom</a:t>
            </a:r>
            <a:r>
              <a:rPr lang="en-US" sz="3500" dirty="0"/>
              <a:t> </a:t>
            </a:r>
            <a:r>
              <a:rPr lang="en-US" sz="3500" dirty="0" err="1"/>
              <a:t>tepi</a:t>
            </a:r>
            <a:r>
              <a:rPr lang="en-US" sz="3500" dirty="0"/>
              <a:t>);</a:t>
            </a:r>
            <a:endParaRPr lang="id-ID" sz="3500" dirty="0"/>
          </a:p>
          <a:p>
            <a:pPr lvl="0"/>
            <a:r>
              <a:rPr lang="en-US" sz="3500" dirty="0" err="1"/>
              <a:t>melakukan</a:t>
            </a:r>
            <a:r>
              <a:rPr lang="en-US" sz="3500" dirty="0"/>
              <a:t> </a:t>
            </a:r>
            <a:r>
              <a:rPr lang="en-US" sz="3500" dirty="0" err="1"/>
              <a:t>penggulungan</a:t>
            </a:r>
            <a:r>
              <a:rPr lang="en-US" sz="3500" dirty="0"/>
              <a:t> </a:t>
            </a:r>
            <a:r>
              <a:rPr lang="en-US" sz="3500" dirty="0" err="1"/>
              <a:t>secara</a:t>
            </a:r>
            <a:r>
              <a:rPr lang="en-US" sz="3500" dirty="0"/>
              <a:t> </a:t>
            </a:r>
            <a:r>
              <a:rPr lang="en-US" sz="3500" dirty="0" err="1"/>
              <a:t>periodis</a:t>
            </a:r>
            <a:r>
              <a:rPr lang="en-US" sz="3500" dirty="0" smtClean="0"/>
              <a:t>.</a:t>
            </a:r>
            <a:endParaRPr lang="id-ID" sz="3500" dirty="0"/>
          </a:p>
        </p:txBody>
      </p:sp>
    </p:spTree>
    <p:extLst>
      <p:ext uri="{BB962C8B-B14F-4D97-AF65-F5344CB8AC3E}">
        <p14:creationId xmlns:p14="http://schemas.microsoft.com/office/powerpoint/2010/main" val="17088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7631" r="29179" b="8200"/>
          <a:stretch/>
        </p:blipFill>
        <p:spPr bwMode="auto">
          <a:xfrm>
            <a:off x="116632" y="395535"/>
            <a:ext cx="6741368" cy="807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7032" y="4130080"/>
            <a:ext cx="2438400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OR, NOR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354" y="6735317"/>
            <a:ext cx="3374132" cy="648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 smtClean="0"/>
              <a:t>HASIL OPERASI N</a:t>
            </a:r>
            <a:r>
              <a:rPr lang="id-ID" b="1" dirty="0" smtClean="0"/>
              <a:t>OR</a:t>
            </a:r>
            <a:endParaRPr lang="id-ID" b="1" dirty="0"/>
          </a:p>
        </p:txBody>
      </p:sp>
      <p:pic>
        <p:nvPicPr>
          <p:cNvPr id="1026" name="Picture 2" descr="http://www.iconsdb.com/icons/preview/black/triangle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691680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black/triangle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65443" y="1588671"/>
            <a:ext cx="2150368" cy="21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sdb.com/icons/preview/black/hexagon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41300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xagon-xxl.png (256×25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92" y="4535996"/>
            <a:ext cx="1404156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11222" y="6735317"/>
            <a:ext cx="33741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d-ID" dirty="0" smtClean="0"/>
              <a:t>HASIL OPERASI </a:t>
            </a:r>
            <a:r>
              <a:rPr lang="id-ID" b="1" dirty="0" smtClean="0"/>
              <a:t>OR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081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t="10190" r="26141" b="9238"/>
          <a:stretch/>
        </p:blipFill>
        <p:spPr bwMode="auto">
          <a:xfrm>
            <a:off x="-24949" y="72008"/>
            <a:ext cx="6853538" cy="896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5" t="9338" r="26302" b="38626"/>
          <a:stretch/>
        </p:blipFill>
        <p:spPr bwMode="auto">
          <a:xfrm>
            <a:off x="0" y="1331640"/>
            <a:ext cx="6936007" cy="544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9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616"/>
            <a:ext cx="6326460" cy="7560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clear all;</a:t>
            </a:r>
          </a:p>
          <a:p>
            <a:pPr marL="0" indent="0">
              <a:buNone/>
            </a:pPr>
            <a:r>
              <a:rPr lang="id-ID" dirty="0"/>
              <a:t>P=imread('segitiga.png');</a:t>
            </a:r>
          </a:p>
          <a:p>
            <a:pPr marL="0" indent="0">
              <a:buNone/>
            </a:pPr>
            <a:r>
              <a:rPr lang="id-ID" dirty="0"/>
              <a:t>figure(1), imshow(P,[]);</a:t>
            </a:r>
          </a:p>
          <a:p>
            <a:pPr marL="0" indent="0">
              <a:buNone/>
            </a:pPr>
            <a:r>
              <a:rPr lang="id-ID" dirty="0"/>
              <a:t>Q=imread('segitiga2.png');</a:t>
            </a:r>
          </a:p>
          <a:p>
            <a:pPr marL="0" indent="0">
              <a:buNone/>
            </a:pPr>
            <a:r>
              <a:rPr lang="id-ID" dirty="0"/>
              <a:t>[N,M] = size(P);</a:t>
            </a:r>
          </a:p>
          <a:p>
            <a:pPr marL="0" indent="0">
              <a:buNone/>
            </a:pPr>
            <a:r>
              <a:rPr lang="id-ID" dirty="0"/>
              <a:t>for n = 1:N</a:t>
            </a:r>
          </a:p>
          <a:p>
            <a:pPr marL="0" indent="0">
              <a:buNone/>
            </a:pPr>
            <a:r>
              <a:rPr lang="id-ID" dirty="0"/>
              <a:t>    for m = 1:M</a:t>
            </a:r>
          </a:p>
          <a:p>
            <a:pPr marL="0" indent="0">
              <a:buNone/>
            </a:pPr>
            <a:r>
              <a:rPr lang="id-ID" dirty="0"/>
              <a:t>        Citra1(n,m</a:t>
            </a:r>
            <a:r>
              <a:rPr lang="id-ID" dirty="0" smtClean="0"/>
              <a:t>)= P(n,m</a:t>
            </a:r>
            <a:r>
              <a:rPr lang="id-ID" dirty="0"/>
              <a:t>)|Q(n,m)</a:t>
            </a:r>
          </a:p>
          <a:p>
            <a:pPr marL="0" indent="0">
              <a:buNone/>
            </a:pPr>
            <a:r>
              <a:rPr lang="id-ID" dirty="0"/>
              <a:t>        Citra2(n,m)=~(P(n,m)|Q(n,m))</a:t>
            </a:r>
          </a:p>
          <a:p>
            <a:pPr marL="0" indent="0">
              <a:buNone/>
            </a:pPr>
            <a:r>
              <a:rPr lang="id-ID" dirty="0"/>
              <a:t>    end</a:t>
            </a:r>
          </a:p>
          <a:p>
            <a:pPr marL="0" indent="0">
              <a:buNone/>
            </a:pPr>
            <a:r>
              <a:rPr lang="id-ID" dirty="0"/>
              <a:t>end</a:t>
            </a:r>
          </a:p>
          <a:p>
            <a:pPr marL="0" indent="0">
              <a:buNone/>
            </a:pPr>
            <a:r>
              <a:rPr lang="id-ID" dirty="0"/>
              <a:t>figure(3),imshow(Citra1);</a:t>
            </a:r>
          </a:p>
          <a:p>
            <a:pPr marL="0" indent="0">
              <a:buNone/>
            </a:pPr>
            <a:r>
              <a:rPr lang="id-ID" dirty="0"/>
              <a:t>figure(4),imshow(Citra2);</a:t>
            </a:r>
          </a:p>
          <a:p>
            <a:pPr marL="0" indent="0">
              <a:buNone/>
            </a:pP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6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6. KONVOLUSI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7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KONVOLUSI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dilibatkan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dua-dimensi</a:t>
            </a:r>
            <a:r>
              <a:rPr lang="en-US" dirty="0"/>
              <a:t> (</a:t>
            </a:r>
            <a:r>
              <a:rPr lang="en-US" dirty="0" err="1"/>
              <a:t>konvolusi</a:t>
            </a:r>
            <a:r>
              <a:rPr lang="en-US" dirty="0"/>
              <a:t> 2D).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Konvolusi</a:t>
            </a:r>
            <a:r>
              <a:rPr lang="en-US" dirty="0" smtClean="0"/>
              <a:t> </a:t>
            </a:r>
            <a:r>
              <a:rPr lang="en-US" dirty="0"/>
              <a:t>2D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tetangganya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kernel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.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/>
              <a:t>kernel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163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4" t="34325" r="23698" b="8902"/>
          <a:stretch/>
        </p:blipFill>
        <p:spPr bwMode="auto">
          <a:xfrm>
            <a:off x="-33265" y="404056"/>
            <a:ext cx="7017894" cy="798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46" y="347531"/>
            <a:ext cx="6426714" cy="84489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proses </a:t>
            </a:r>
            <a:r>
              <a:rPr lang="id-ID" i="1" dirty="0" smtClean="0"/>
              <a:t>filtering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kawasan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(</a:t>
            </a:r>
            <a:r>
              <a:rPr lang="en-US" i="1" dirty="0"/>
              <a:t>space domain</a:t>
            </a:r>
            <a:r>
              <a:rPr lang="en-US" dirty="0"/>
              <a:t>),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menumpangkan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(kernel)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pengali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ditimpali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err="1" smtClean="0"/>
              <a:t>Kemudian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hasil-hasil</a:t>
            </a:r>
            <a:r>
              <a:rPr lang="en-US" dirty="0"/>
              <a:t> kali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pengali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1,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filter </a:t>
            </a:r>
            <a:r>
              <a:rPr lang="en-US" dirty="0" err="1"/>
              <a:t>pererataan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kernel </a:t>
            </a:r>
            <a:r>
              <a:rPr lang="en-US" dirty="0" err="1"/>
              <a:t>digeser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5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11905" r="28610" b="11174"/>
          <a:stretch/>
        </p:blipFill>
        <p:spPr bwMode="auto">
          <a:xfrm>
            <a:off x="0" y="21704"/>
            <a:ext cx="6858000" cy="912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Konvolusi </a:t>
            </a:r>
            <a:br>
              <a:rPr lang="id-ID" dirty="0" smtClean="0"/>
            </a:br>
            <a:r>
              <a:rPr lang="id-ID" dirty="0" smtClean="0"/>
              <a:t>Citra dan Filter</a:t>
            </a:r>
            <a:endParaRPr lang="id-ID" dirty="0"/>
          </a:p>
        </p:txBody>
      </p:sp>
      <p:pic>
        <p:nvPicPr>
          <p:cNvPr id="2050" name="Picture 2" descr="https://mochamadyagi.files.wordpress.com/2012/02/rum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" y="2483768"/>
            <a:ext cx="6858000" cy="3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9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626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OPERASI LOGIKA</vt:lpstr>
      <vt:lpstr>OPERASI OR, NOR</vt:lpstr>
      <vt:lpstr>PowerPoint Presentation</vt:lpstr>
      <vt:lpstr>6. KONVOLUSI</vt:lpstr>
      <vt:lpstr>PENGERTIAN KONVOLUSI</vt:lpstr>
      <vt:lpstr>PowerPoint Presentation</vt:lpstr>
      <vt:lpstr>PowerPoint Presentation</vt:lpstr>
      <vt:lpstr>PowerPoint Presentation</vt:lpstr>
      <vt:lpstr>Proses Konvolusi  Citra dan Filter</vt:lpstr>
      <vt:lpstr>Ilustrasi konvolusi dijelaskan melalui contoh pada Gambar 4.10. </vt:lpstr>
      <vt:lpstr>PowerPoint Presentation</vt:lpstr>
      <vt:lpstr>Contoh pemakaian fungsi konvolusi ditunjukkan berikut ini. </vt:lpstr>
      <vt:lpstr>PowerPoint Presentation</vt:lpstr>
      <vt:lpstr>Contoh Penerapan Konvolusi</vt:lpstr>
      <vt:lpstr>MASALAH DALAM KONVOLUSI</vt:lpstr>
      <vt:lpstr>PowerPoint Presentation</vt:lpstr>
      <vt:lpstr>Untuk mengatasi keadaan seperti itu, terdapat beberapa solusi: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KONVOLUSI</dc:title>
  <dc:creator>dell</dc:creator>
  <cp:lastModifiedBy>dell-pc</cp:lastModifiedBy>
  <cp:revision>20</cp:revision>
  <dcterms:created xsi:type="dcterms:W3CDTF">2015-05-05T06:11:56Z</dcterms:created>
  <dcterms:modified xsi:type="dcterms:W3CDTF">2019-10-03T12:41:58Z</dcterms:modified>
</cp:coreProperties>
</file>