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74" r:id="rId9"/>
    <p:sldId id="263" r:id="rId10"/>
    <p:sldId id="264" r:id="rId11"/>
    <p:sldId id="265" r:id="rId12"/>
    <p:sldId id="267" r:id="rId13"/>
    <p:sldId id="268" r:id="rId14"/>
    <p:sldId id="266" r:id="rId15"/>
    <p:sldId id="275" r:id="rId16"/>
    <p:sldId id="269" r:id="rId17"/>
    <p:sldId id="270" r:id="rId18"/>
    <p:sldId id="273" r:id="rId19"/>
    <p:sldId id="271" r:id="rId20"/>
    <p:sldId id="272" r:id="rId21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0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95359" y="1604519"/>
            <a:ext cx="4350961" cy="18968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064119" y="1604519"/>
            <a:ext cx="435096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08" name="PlaceHolder 4"/>
          <p:cNvSpPr/>
          <p:nvPr/>
        </p:nvSpPr>
        <p:spPr>
          <a:xfrm>
            <a:off x="495359" y="3682079"/>
            <a:ext cx="435096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 sz="quarter" idx="21"/>
          </p:nvPr>
        </p:nvSpPr>
        <p:spPr>
          <a:xfrm>
            <a:off x="5064119" y="3682079"/>
            <a:ext cx="4350961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95359" y="1604519"/>
            <a:ext cx="2870642" cy="18968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510000" y="1604519"/>
            <a:ext cx="28706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20" name="PlaceHolder 4"/>
          <p:cNvSpPr/>
          <p:nvPr/>
        </p:nvSpPr>
        <p:spPr>
          <a:xfrm>
            <a:off x="6524639" y="1604519"/>
            <a:ext cx="28706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21" name="PlaceHolder 5"/>
          <p:cNvSpPr/>
          <p:nvPr/>
        </p:nvSpPr>
        <p:spPr>
          <a:xfrm>
            <a:off x="495359" y="3682079"/>
            <a:ext cx="28706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22" name="PlaceHolder 6"/>
          <p:cNvSpPr/>
          <p:nvPr/>
        </p:nvSpPr>
        <p:spPr>
          <a:xfrm>
            <a:off x="3510000" y="3682079"/>
            <a:ext cx="28706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123" name="PlaceHolder 7"/>
          <p:cNvSpPr>
            <a:spLocks noGrp="1"/>
          </p:cNvSpPr>
          <p:nvPr>
            <p:ph type="body" sz="quarter" idx="21"/>
          </p:nvPr>
        </p:nvSpPr>
        <p:spPr>
          <a:xfrm>
            <a:off x="6524639" y="3682079"/>
            <a:ext cx="2870641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2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13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95359" y="1604519"/>
            <a:ext cx="891612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148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95359" y="1604519"/>
            <a:ext cx="891612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15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95359" y="1604519"/>
            <a:ext cx="4350961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 sz="half" idx="21"/>
          </p:nvPr>
        </p:nvSpPr>
        <p:spPr>
          <a:xfrm>
            <a:off x="5064119" y="1604519"/>
            <a:ext cx="4350961" cy="3977282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15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16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95359" y="273599"/>
            <a:ext cx="891612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18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95359" y="1604519"/>
            <a:ext cx="4350961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4" name="PlaceHolder 3"/>
          <p:cNvSpPr/>
          <p:nvPr/>
        </p:nvSpPr>
        <p:spPr>
          <a:xfrm>
            <a:off x="5064119" y="1604519"/>
            <a:ext cx="4350961" cy="39772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 sz="quarter" idx="21"/>
          </p:nvPr>
        </p:nvSpPr>
        <p:spPr>
          <a:xfrm>
            <a:off x="495359" y="3682079"/>
            <a:ext cx="435096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1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19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95359" y="1604519"/>
            <a:ext cx="4350961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5" name="PlaceHolder 3"/>
          <p:cNvSpPr/>
          <p:nvPr/>
        </p:nvSpPr>
        <p:spPr>
          <a:xfrm>
            <a:off x="5064119" y="1604519"/>
            <a:ext cx="435096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 sz="quarter" idx="21"/>
          </p:nvPr>
        </p:nvSpPr>
        <p:spPr>
          <a:xfrm>
            <a:off x="5064119" y="3682079"/>
            <a:ext cx="435096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19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28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95359" y="1604519"/>
            <a:ext cx="8916122" cy="397728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20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95359" y="1604519"/>
            <a:ext cx="4350961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6" name="PlaceHolder 3"/>
          <p:cNvSpPr/>
          <p:nvPr/>
        </p:nvSpPr>
        <p:spPr>
          <a:xfrm>
            <a:off x="5064119" y="1604519"/>
            <a:ext cx="435096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07" name="PlaceHolder 4"/>
          <p:cNvSpPr>
            <a:spLocks noGrp="1"/>
          </p:cNvSpPr>
          <p:nvPr>
            <p:ph type="body" sz="half" idx="21"/>
          </p:nvPr>
        </p:nvSpPr>
        <p:spPr>
          <a:xfrm>
            <a:off x="495359" y="3682079"/>
            <a:ext cx="891612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2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21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95359" y="1604519"/>
            <a:ext cx="891612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7" name="PlaceHolder 3"/>
          <p:cNvSpPr>
            <a:spLocks noGrp="1"/>
          </p:cNvSpPr>
          <p:nvPr>
            <p:ph type="body" sz="half" idx="21"/>
          </p:nvPr>
        </p:nvSpPr>
        <p:spPr>
          <a:xfrm>
            <a:off x="495359" y="3682079"/>
            <a:ext cx="891612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21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22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95359" y="1604519"/>
            <a:ext cx="4350961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7" name="PlaceHolder 3"/>
          <p:cNvSpPr/>
          <p:nvPr/>
        </p:nvSpPr>
        <p:spPr>
          <a:xfrm>
            <a:off x="5064119" y="1604519"/>
            <a:ext cx="435096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28" name="PlaceHolder 4"/>
          <p:cNvSpPr/>
          <p:nvPr/>
        </p:nvSpPr>
        <p:spPr>
          <a:xfrm>
            <a:off x="495359" y="3682079"/>
            <a:ext cx="435096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29" name="PlaceHolder 5"/>
          <p:cNvSpPr>
            <a:spLocks noGrp="1"/>
          </p:cNvSpPr>
          <p:nvPr>
            <p:ph type="body" sz="quarter" idx="21"/>
          </p:nvPr>
        </p:nvSpPr>
        <p:spPr>
          <a:xfrm>
            <a:off x="5064119" y="3682079"/>
            <a:ext cx="435096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2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spc="0"/>
            </a:lvl1pPr>
          </a:lstStyle>
          <a:p>
            <a:r>
              <a:t>Текст заголовка</a:t>
            </a:r>
          </a:p>
        </p:txBody>
      </p:sp>
      <p:sp>
        <p:nvSpPr>
          <p:cNvPr id="23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95359" y="1604519"/>
            <a:ext cx="28706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9" name="PlaceHolder 3"/>
          <p:cNvSpPr/>
          <p:nvPr/>
        </p:nvSpPr>
        <p:spPr>
          <a:xfrm>
            <a:off x="3510000" y="1604519"/>
            <a:ext cx="28706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40" name="PlaceHolder 4"/>
          <p:cNvSpPr/>
          <p:nvPr/>
        </p:nvSpPr>
        <p:spPr>
          <a:xfrm>
            <a:off x="6524639" y="1604519"/>
            <a:ext cx="28706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41" name="PlaceHolder 5"/>
          <p:cNvSpPr/>
          <p:nvPr/>
        </p:nvSpPr>
        <p:spPr>
          <a:xfrm>
            <a:off x="495359" y="3682079"/>
            <a:ext cx="28706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42" name="PlaceHolder 6"/>
          <p:cNvSpPr/>
          <p:nvPr/>
        </p:nvSpPr>
        <p:spPr>
          <a:xfrm>
            <a:off x="3510000" y="3682079"/>
            <a:ext cx="28706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43" name="PlaceHolder 7"/>
          <p:cNvSpPr>
            <a:spLocks noGrp="1"/>
          </p:cNvSpPr>
          <p:nvPr>
            <p:ph type="body" sz="quarter" idx="21"/>
          </p:nvPr>
        </p:nvSpPr>
        <p:spPr>
          <a:xfrm>
            <a:off x="6524639" y="3682079"/>
            <a:ext cx="28706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/>
            </a:pPr>
            <a:endParaRPr/>
          </a:p>
        </p:txBody>
      </p:sp>
      <p:sp>
        <p:nvSpPr>
          <p:cNvPr id="24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95359" y="1604519"/>
            <a:ext cx="4350961" cy="397728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 sz="half" idx="21"/>
          </p:nvPr>
        </p:nvSpPr>
        <p:spPr>
          <a:xfrm>
            <a:off x="5064119" y="1604519"/>
            <a:ext cx="4350961" cy="397728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95359" y="273599"/>
            <a:ext cx="8916122" cy="5307841"/>
          </a:xfrm>
          <a:prstGeom prst="rect">
            <a:avLst/>
          </a:prstGeom>
        </p:spPr>
        <p:txBody>
          <a:bodyPr anchor="ctr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95359" y="1604519"/>
            <a:ext cx="4350961" cy="18968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064119" y="1604519"/>
            <a:ext cx="4350961" cy="39772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 sz="quarter" idx="21"/>
          </p:nvPr>
        </p:nvSpPr>
        <p:spPr>
          <a:xfrm>
            <a:off x="495359" y="3682079"/>
            <a:ext cx="4350961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7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95359" y="1604519"/>
            <a:ext cx="4350961" cy="397728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064119" y="1604519"/>
            <a:ext cx="435096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 sz="quarter" idx="21"/>
          </p:nvPr>
        </p:nvSpPr>
        <p:spPr>
          <a:xfrm>
            <a:off x="5064119" y="3682079"/>
            <a:ext cx="4350961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7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8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95359" y="1604519"/>
            <a:ext cx="4350961" cy="18968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064119" y="1604519"/>
            <a:ext cx="435096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2800" spc="-100"/>
            </a:pP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 sz="half" idx="21"/>
          </p:nvPr>
        </p:nvSpPr>
        <p:spPr>
          <a:xfrm>
            <a:off x="495359" y="3682079"/>
            <a:ext cx="891612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8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9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95359" y="1604519"/>
            <a:ext cx="8916122" cy="18968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body" sz="half" idx="21"/>
          </p:nvPr>
        </p:nvSpPr>
        <p:spPr>
          <a:xfrm>
            <a:off x="495359" y="3682079"/>
            <a:ext cx="891612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9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31999" marR="0" indent="-323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2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93600" marR="0" indent="-453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2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455999" marR="0" indent="-448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2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847999" marR="0" indent="-336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2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46399" marR="0" indent="-3023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2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8399" marR="0" indent="-3023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2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10399" marR="0" indent="-3023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2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800" b="0" i="0" u="none" strike="noStrike" cap="none" spc="-1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 txBox="1"/>
          <p:nvPr/>
        </p:nvSpPr>
        <p:spPr>
          <a:xfrm>
            <a:off x="408239" y="419721"/>
            <a:ext cx="8555762" cy="594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 anchor="ctr">
            <a:spAutoFit/>
          </a:bodyPr>
          <a:lstStyle/>
          <a:p>
            <a:pPr algn="ctr">
              <a:defRPr sz="1600" spc="-1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МИНИСТЕРСТВО НАУКИ И ВЫСШЕГО ОБРАЗОВАНИЯ РОССИЙСКОЙ ФЕДЕРАЦИИ</a:t>
            </a:r>
            <a:br>
              <a:rPr dirty="0"/>
            </a:br>
            <a:br>
              <a:rPr dirty="0"/>
            </a:br>
            <a:r>
              <a:rPr dirty="0"/>
              <a:t>МОСКОВСКИЙ ГОСУДАРСТВЕННЫЙ ТЕХНИЧЕСКИЙ УНИВЕРСИТЕТ </a:t>
            </a:r>
            <a:r>
              <a:rPr dirty="0" err="1"/>
              <a:t>им</a:t>
            </a:r>
            <a:r>
              <a:rPr dirty="0"/>
              <a:t>. </a:t>
            </a:r>
            <a:r>
              <a:rPr dirty="0" err="1"/>
              <a:t>Н.Э.Баумана</a:t>
            </a:r>
            <a:br>
              <a:rPr dirty="0"/>
            </a:br>
            <a:r>
              <a:rPr dirty="0"/>
              <a:t>КАФЕДРА ПРОЕКТИРОВАНИЕ И ТЕХНОЛОГИЯ ПРОИЗВОДСТВА ЭЛЕКТРОННОЙ АППАРАТУРЫ 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2800" b="1" dirty="0" err="1"/>
              <a:t>Отчет</a:t>
            </a:r>
            <a:r>
              <a:rPr sz="2800" b="1" dirty="0"/>
              <a:t> о </a:t>
            </a:r>
            <a:r>
              <a:rPr sz="2800" b="1" dirty="0" err="1"/>
              <a:t>выполнении</a:t>
            </a:r>
            <a:r>
              <a:rPr sz="2800" b="1" dirty="0"/>
              <a:t> </a:t>
            </a:r>
            <a:r>
              <a:rPr sz="2800" b="1" dirty="0" err="1"/>
              <a:t>практического</a:t>
            </a:r>
            <a:r>
              <a:rPr sz="2800" b="1" dirty="0"/>
              <a:t> </a:t>
            </a:r>
            <a:r>
              <a:rPr sz="2800" b="1" dirty="0" err="1"/>
              <a:t>задания</a:t>
            </a:r>
            <a:r>
              <a:rPr sz="2800" b="1" dirty="0"/>
              <a:t> №4</a:t>
            </a:r>
            <a:br>
              <a:rPr sz="2800" b="1" dirty="0"/>
            </a:br>
            <a:r>
              <a:rPr sz="2800" b="1" dirty="0"/>
              <a:t>«</a:t>
            </a:r>
            <a:r>
              <a:rPr sz="2800" b="1" dirty="0" err="1"/>
              <a:t>Сортировка</a:t>
            </a:r>
            <a:r>
              <a:rPr sz="2800" b="1" dirty="0"/>
              <a:t> </a:t>
            </a:r>
            <a:r>
              <a:rPr sz="2800" b="1" dirty="0" err="1"/>
              <a:t>подсчётом</a:t>
            </a:r>
            <a:r>
              <a:rPr sz="2800" b="1" dirty="0"/>
              <a:t>. </a:t>
            </a:r>
            <a:r>
              <a:rPr sz="2800" b="1" dirty="0" err="1"/>
              <a:t>Быстрая</a:t>
            </a:r>
            <a:r>
              <a:rPr sz="2800" b="1" dirty="0"/>
              <a:t> </a:t>
            </a:r>
            <a:r>
              <a:rPr sz="2800" b="1" dirty="0" err="1"/>
              <a:t>сортировка</a:t>
            </a:r>
            <a:r>
              <a:rPr sz="2800" b="1" dirty="0"/>
              <a:t>»</a:t>
            </a:r>
            <a:br>
              <a:rPr sz="2800" b="1" dirty="0"/>
            </a:br>
            <a:br>
              <a:rPr sz="2800" b="1" dirty="0"/>
            </a:br>
            <a:br>
              <a:rPr sz="2800" b="1" dirty="0"/>
            </a:br>
            <a:r>
              <a:rPr sz="1400" dirty="0" err="1"/>
              <a:t>Выполнили</a:t>
            </a:r>
            <a:r>
              <a:rPr sz="1400" dirty="0"/>
              <a:t>: </a:t>
            </a:r>
            <a:r>
              <a:rPr sz="1400" dirty="0" err="1"/>
              <a:t>студенты</a:t>
            </a:r>
            <a:r>
              <a:rPr sz="1400" dirty="0"/>
              <a:t> </a:t>
            </a:r>
            <a:r>
              <a:rPr sz="1400" dirty="0" err="1"/>
              <a:t>группы</a:t>
            </a:r>
            <a:r>
              <a:rPr sz="1400" dirty="0"/>
              <a:t> ИУ4-23Б </a:t>
            </a:r>
            <a:br>
              <a:rPr sz="1400" dirty="0"/>
            </a:br>
            <a:r>
              <a:rPr sz="1400" dirty="0" err="1"/>
              <a:t>Якимов</a:t>
            </a:r>
            <a:r>
              <a:rPr sz="1400" dirty="0"/>
              <a:t> П.Н.</a:t>
            </a:r>
          </a:p>
          <a:p>
            <a:pPr algn="ctr">
              <a:defRPr sz="1400" spc="-1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Турчинский</a:t>
            </a:r>
            <a:r>
              <a:rPr dirty="0"/>
              <a:t> Н.А.</a:t>
            </a:r>
          </a:p>
          <a:p>
            <a:pPr algn="ctr">
              <a:defRPr sz="1400" spc="-1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Крюкова</a:t>
            </a:r>
            <a:r>
              <a:rPr dirty="0"/>
              <a:t> А.К.</a:t>
            </a:r>
          </a:p>
          <a:p>
            <a:pPr algn="ctr">
              <a:defRPr sz="1400" spc="-1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Денисов</a:t>
            </a:r>
            <a:r>
              <a:rPr dirty="0"/>
              <a:t> В.А.</a:t>
            </a:r>
          </a:p>
          <a:p>
            <a:pPr algn="ctr">
              <a:defRPr sz="1400" spc="-1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Горбунов</a:t>
            </a:r>
            <a:r>
              <a:rPr dirty="0"/>
              <a:t> З.И.</a:t>
            </a:r>
          </a:p>
          <a:p>
            <a: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spc="-1" dirty="0"/>
            </a:br>
            <a:r>
              <a:rPr spc="-1" dirty="0" err="1">
                <a:solidFill>
                  <a:srgbClr val="0F228B"/>
                </a:solidFill>
              </a:rPr>
              <a:t>Проверил</a:t>
            </a:r>
            <a:r>
              <a:rPr spc="-1" dirty="0">
                <a:solidFill>
                  <a:srgbClr val="0F228B"/>
                </a:solidFill>
              </a:rPr>
              <a:t>: </a:t>
            </a:r>
            <a:r>
              <a:rPr spc="-1" dirty="0" err="1">
                <a:solidFill>
                  <a:srgbClr val="0F228B"/>
                </a:solidFill>
              </a:rPr>
              <a:t>Казаков</a:t>
            </a:r>
            <a:r>
              <a:rPr spc="-1" dirty="0">
                <a:solidFill>
                  <a:srgbClr val="0F228B"/>
                </a:solidFill>
              </a:rPr>
              <a:t> В.В.</a:t>
            </a:r>
            <a:br>
              <a:rPr spc="-1" dirty="0">
                <a:solidFill>
                  <a:srgbClr val="0F228B"/>
                </a:solidFill>
              </a:rPr>
            </a:br>
            <a:br>
              <a:rPr spc="-1" dirty="0">
                <a:solidFill>
                  <a:srgbClr val="0F228B"/>
                </a:solidFill>
              </a:rPr>
            </a:br>
            <a:br>
              <a:rPr spc="-1" dirty="0">
                <a:solidFill>
                  <a:srgbClr val="0F228B"/>
                </a:solidFill>
              </a:rPr>
            </a:br>
            <a:r>
              <a:rPr sz="1600" spc="-1" dirty="0" err="1">
                <a:solidFill>
                  <a:srgbClr val="0F228B"/>
                </a:solidFill>
              </a:rPr>
              <a:t>Москва</a:t>
            </a:r>
            <a:r>
              <a:rPr sz="1600" spc="-1" dirty="0">
                <a:solidFill>
                  <a:srgbClr val="0F228B"/>
                </a:solidFill>
              </a:rPr>
              <a:t>, 202</a:t>
            </a:r>
            <a:r>
              <a:rPr lang="ru-RU" sz="1600" spc="-1" dirty="0">
                <a:solidFill>
                  <a:srgbClr val="0F228B"/>
                </a:solidFill>
              </a:rPr>
              <a:t>2</a:t>
            </a:r>
            <a:r>
              <a:rPr sz="1600" spc="-1" dirty="0">
                <a:solidFill>
                  <a:srgbClr val="0F228B"/>
                </a:solidFill>
              </a:rPr>
              <a:t> г.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Заголовок 3"/>
          <p:cNvSpPr txBox="1">
            <a:spLocks noGrp="1"/>
          </p:cNvSpPr>
          <p:nvPr>
            <p:ph type="title"/>
          </p:nvPr>
        </p:nvSpPr>
        <p:spPr>
          <a:xfrm>
            <a:off x="495732" y="474062"/>
            <a:ext cx="8916122" cy="11448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defRPr sz="4000" b="1" spc="-100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Быстрая сортировка (</a:t>
            </a:r>
            <a:r>
              <a:rPr b="0"/>
              <a:t>Quicksort</a:t>
            </a:r>
            <a:r>
              <a:t>)</a:t>
            </a:r>
          </a:p>
        </p:txBody>
      </p:sp>
      <p:pic>
        <p:nvPicPr>
          <p:cNvPr id="277" name="Рисунок 5" descr="Рисунок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42" y="2085392"/>
            <a:ext cx="4181104" cy="4181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2"/>
          <p:cNvSpPr txBox="1"/>
          <p:nvPr/>
        </p:nvSpPr>
        <p:spPr>
          <a:xfrm>
            <a:off x="316079" y="981000"/>
            <a:ext cx="8817842" cy="532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Быстрая</a:t>
            </a:r>
            <a:r>
              <a:rPr dirty="0"/>
              <a:t> </a:t>
            </a:r>
            <a:r>
              <a:rPr dirty="0" err="1"/>
              <a:t>сортировка</a:t>
            </a:r>
            <a:r>
              <a:rPr dirty="0"/>
              <a:t> (</a:t>
            </a:r>
            <a:r>
              <a:rPr b="0" dirty="0"/>
              <a:t>Quicksort</a:t>
            </a:r>
            <a:r>
              <a:rPr dirty="0"/>
              <a:t>)</a:t>
            </a:r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Описание</a:t>
            </a:r>
            <a:r>
              <a:rPr dirty="0"/>
              <a:t>: </a:t>
            </a:r>
            <a:r>
              <a:rPr b="0" dirty="0" err="1"/>
              <a:t>Быстрая</a:t>
            </a:r>
            <a:r>
              <a:rPr b="0" dirty="0"/>
              <a:t> </a:t>
            </a:r>
            <a:r>
              <a:rPr b="0" dirty="0" err="1"/>
              <a:t>сортировка</a:t>
            </a:r>
            <a:r>
              <a:rPr b="0" dirty="0"/>
              <a:t> - </a:t>
            </a:r>
            <a:r>
              <a:rPr b="0" dirty="0" err="1"/>
              <a:t>один</a:t>
            </a:r>
            <a:r>
              <a:rPr b="0" dirty="0"/>
              <a:t> </a:t>
            </a:r>
            <a:r>
              <a:rPr b="0" dirty="0" err="1"/>
              <a:t>из</a:t>
            </a:r>
            <a:r>
              <a:rPr b="0" dirty="0"/>
              <a:t> </a:t>
            </a:r>
            <a:r>
              <a:rPr b="0" dirty="0" err="1"/>
              <a:t>самых</a:t>
            </a:r>
            <a:r>
              <a:rPr b="0" dirty="0"/>
              <a:t> </a:t>
            </a:r>
            <a:r>
              <a:rPr b="0" dirty="0" err="1"/>
              <a:t>быстрых</a:t>
            </a:r>
            <a:r>
              <a:rPr b="0" dirty="0"/>
              <a:t> </a:t>
            </a:r>
            <a:r>
              <a:rPr b="0" dirty="0" err="1"/>
              <a:t>известных</a:t>
            </a:r>
            <a:r>
              <a:rPr b="0" dirty="0"/>
              <a:t> </a:t>
            </a:r>
            <a:r>
              <a:rPr b="0" dirty="0" err="1"/>
              <a:t>универсальных</a:t>
            </a:r>
            <a:r>
              <a:rPr b="0" dirty="0"/>
              <a:t> </a:t>
            </a:r>
            <a:r>
              <a:rPr b="0" dirty="0" err="1"/>
              <a:t>алгоритмов</a:t>
            </a:r>
            <a:r>
              <a:rPr b="0" dirty="0"/>
              <a:t> </a:t>
            </a:r>
            <a:r>
              <a:rPr b="0" dirty="0" err="1"/>
              <a:t>сортировки</a:t>
            </a:r>
            <a:r>
              <a:rPr b="0" dirty="0"/>
              <a:t> </a:t>
            </a:r>
            <a:r>
              <a:rPr b="0" dirty="0" err="1"/>
              <a:t>массивов</a:t>
            </a:r>
            <a:r>
              <a:rPr b="0" dirty="0"/>
              <a:t>. </a:t>
            </a:r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Алгоритм</a:t>
            </a:r>
            <a:r>
              <a:rPr dirty="0"/>
              <a:t> </a:t>
            </a:r>
            <a:r>
              <a:rPr dirty="0" err="1"/>
              <a:t>состоит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трёх</a:t>
            </a:r>
            <a:r>
              <a:rPr dirty="0"/>
              <a:t> </a:t>
            </a:r>
            <a:r>
              <a:rPr dirty="0" err="1"/>
              <a:t>шагов</a:t>
            </a:r>
            <a:r>
              <a:rPr dirty="0"/>
              <a:t>: 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Выбрать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массива</a:t>
            </a:r>
            <a:r>
              <a:rPr dirty="0"/>
              <a:t> </a:t>
            </a:r>
            <a:r>
              <a:rPr dirty="0" err="1"/>
              <a:t>любой</a:t>
            </a:r>
            <a:r>
              <a:rPr dirty="0"/>
              <a:t> </a:t>
            </a:r>
            <a:r>
              <a:rPr dirty="0" err="1"/>
              <a:t>элемент</a:t>
            </a:r>
            <a:r>
              <a:rPr dirty="0"/>
              <a:t>, </a:t>
            </a:r>
            <a:r>
              <a:rPr dirty="0" err="1"/>
              <a:t>называемый</a:t>
            </a:r>
            <a:r>
              <a:rPr dirty="0"/>
              <a:t> </a:t>
            </a:r>
            <a:r>
              <a:rPr dirty="0" err="1"/>
              <a:t>опорным</a:t>
            </a:r>
            <a:r>
              <a:rPr dirty="0"/>
              <a:t>.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выбора</a:t>
            </a:r>
            <a:r>
              <a:rPr dirty="0"/>
              <a:t> </a:t>
            </a:r>
            <a:r>
              <a:rPr dirty="0" err="1"/>
              <a:t>опорного</a:t>
            </a:r>
            <a:r>
              <a:rPr dirty="0"/>
              <a:t> </a:t>
            </a:r>
            <a:r>
              <a:rPr dirty="0" err="1"/>
              <a:t>элемента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зависит</a:t>
            </a:r>
            <a:r>
              <a:rPr dirty="0"/>
              <a:t> </a:t>
            </a:r>
            <a:r>
              <a:rPr dirty="0" err="1"/>
              <a:t>корректность</a:t>
            </a:r>
            <a:r>
              <a:rPr dirty="0"/>
              <a:t> </a:t>
            </a:r>
            <a:r>
              <a:rPr dirty="0" err="1"/>
              <a:t>алгоритма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в </a:t>
            </a:r>
            <a:r>
              <a:rPr dirty="0" err="1"/>
              <a:t>отдельных</a:t>
            </a:r>
            <a:r>
              <a:rPr dirty="0"/>
              <a:t> </a:t>
            </a:r>
            <a:r>
              <a:rPr dirty="0" err="1"/>
              <a:t>случаях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сильно</a:t>
            </a:r>
            <a:r>
              <a:rPr dirty="0"/>
              <a:t> </a:t>
            </a:r>
            <a:r>
              <a:rPr dirty="0" err="1"/>
              <a:t>зависеть</a:t>
            </a:r>
            <a:r>
              <a:rPr dirty="0"/>
              <a:t>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эффективность</a:t>
            </a:r>
            <a:r>
              <a:rPr dirty="0"/>
              <a:t>. 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Сравнить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остальные</a:t>
            </a:r>
            <a:r>
              <a:rPr dirty="0"/>
              <a:t> </a:t>
            </a:r>
            <a:r>
              <a:rPr dirty="0" err="1"/>
              <a:t>элементы</a:t>
            </a:r>
            <a:r>
              <a:rPr dirty="0"/>
              <a:t> с </a:t>
            </a:r>
            <a:r>
              <a:rPr dirty="0" err="1"/>
              <a:t>опорным</a:t>
            </a:r>
            <a:r>
              <a:rPr dirty="0"/>
              <a:t> и </a:t>
            </a:r>
            <a:r>
              <a:rPr dirty="0" err="1"/>
              <a:t>переставить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в </a:t>
            </a:r>
            <a:r>
              <a:rPr dirty="0" err="1"/>
              <a:t>массиве</a:t>
            </a:r>
            <a:r>
              <a:rPr dirty="0"/>
              <a:t> </a:t>
            </a:r>
            <a:r>
              <a:rPr dirty="0" err="1"/>
              <a:t>так</a:t>
            </a:r>
            <a:r>
              <a:rPr dirty="0"/>
              <a:t>, </a:t>
            </a:r>
            <a:r>
              <a:rPr dirty="0" err="1"/>
              <a:t>чтобы</a:t>
            </a:r>
            <a:r>
              <a:rPr dirty="0"/>
              <a:t> </a:t>
            </a:r>
            <a:r>
              <a:rPr dirty="0" err="1"/>
              <a:t>разбить</a:t>
            </a:r>
            <a:r>
              <a:rPr dirty="0"/>
              <a:t> </a:t>
            </a:r>
            <a:r>
              <a:rPr dirty="0" err="1"/>
              <a:t>массив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три</a:t>
            </a:r>
            <a:r>
              <a:rPr dirty="0"/>
              <a:t> </a:t>
            </a:r>
            <a:r>
              <a:rPr dirty="0" err="1"/>
              <a:t>непрерывных</a:t>
            </a:r>
            <a:r>
              <a:rPr dirty="0"/>
              <a:t> </a:t>
            </a:r>
            <a:r>
              <a:rPr dirty="0" err="1"/>
              <a:t>отрезка</a:t>
            </a:r>
            <a:r>
              <a:rPr dirty="0"/>
              <a:t>, </a:t>
            </a:r>
            <a:r>
              <a:rPr dirty="0" err="1"/>
              <a:t>следующих</a:t>
            </a:r>
            <a:r>
              <a:rPr dirty="0"/>
              <a:t> </a:t>
            </a:r>
            <a:r>
              <a:rPr dirty="0" err="1"/>
              <a:t>друг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другом</a:t>
            </a:r>
            <a:r>
              <a:rPr dirty="0"/>
              <a:t>: «</a:t>
            </a:r>
            <a:r>
              <a:rPr dirty="0" err="1"/>
              <a:t>элементы</a:t>
            </a:r>
            <a:r>
              <a:rPr dirty="0"/>
              <a:t> </a:t>
            </a:r>
            <a:r>
              <a:rPr dirty="0" err="1"/>
              <a:t>меньшие</a:t>
            </a:r>
            <a:r>
              <a:rPr dirty="0"/>
              <a:t> </a:t>
            </a:r>
            <a:r>
              <a:rPr dirty="0" err="1"/>
              <a:t>опорного</a:t>
            </a:r>
            <a:r>
              <a:rPr dirty="0"/>
              <a:t>», «</a:t>
            </a:r>
            <a:r>
              <a:rPr dirty="0" err="1"/>
              <a:t>равные</a:t>
            </a:r>
            <a:r>
              <a:rPr dirty="0"/>
              <a:t>» и «</a:t>
            </a:r>
            <a:r>
              <a:rPr dirty="0" err="1"/>
              <a:t>большие</a:t>
            </a:r>
            <a:r>
              <a:rPr dirty="0"/>
              <a:t>»</a:t>
            </a:r>
            <a:r>
              <a:rPr lang="ru-RU" dirty="0"/>
              <a:t>.</a:t>
            </a:r>
            <a:r>
              <a:rPr dirty="0"/>
              <a:t> 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отрезков</a:t>
            </a:r>
            <a:r>
              <a:rPr dirty="0"/>
              <a:t> «</a:t>
            </a:r>
            <a:r>
              <a:rPr dirty="0" err="1"/>
              <a:t>меньших</a:t>
            </a:r>
            <a:r>
              <a:rPr dirty="0"/>
              <a:t>» и «</a:t>
            </a:r>
            <a:r>
              <a:rPr dirty="0" err="1"/>
              <a:t>больших</a:t>
            </a:r>
            <a:r>
              <a:rPr dirty="0"/>
              <a:t>» </a:t>
            </a:r>
            <a:r>
              <a:rPr dirty="0" err="1"/>
              <a:t>значений</a:t>
            </a:r>
            <a:r>
              <a:rPr dirty="0"/>
              <a:t> </a:t>
            </a:r>
            <a:r>
              <a:rPr dirty="0" err="1"/>
              <a:t>выполнить</a:t>
            </a:r>
            <a:r>
              <a:rPr dirty="0"/>
              <a:t> </a:t>
            </a:r>
            <a:r>
              <a:rPr dirty="0" err="1"/>
              <a:t>рекурсивно</a:t>
            </a:r>
            <a:r>
              <a:rPr dirty="0"/>
              <a:t> </a:t>
            </a:r>
            <a:r>
              <a:rPr dirty="0" err="1"/>
              <a:t>ту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 </a:t>
            </a:r>
            <a:r>
              <a:rPr dirty="0" err="1"/>
              <a:t>последовательность</a:t>
            </a:r>
            <a:r>
              <a:rPr dirty="0"/>
              <a:t> </a:t>
            </a:r>
            <a:r>
              <a:rPr dirty="0" err="1"/>
              <a:t>операций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длина</a:t>
            </a:r>
            <a:r>
              <a:rPr dirty="0"/>
              <a:t> </a:t>
            </a:r>
            <a:r>
              <a:rPr dirty="0" err="1"/>
              <a:t>отрезка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 </a:t>
            </a:r>
            <a:r>
              <a:rPr dirty="0" err="1"/>
              <a:t>единицы</a:t>
            </a:r>
            <a:r>
              <a:rPr dirty="0"/>
              <a:t>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 txBox="1"/>
          <p:nvPr/>
        </p:nvSpPr>
        <p:spPr>
          <a:xfrm>
            <a:off x="285037" y="409772"/>
            <a:ext cx="7126721" cy="9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Быстрая сортировка (</a:t>
            </a:r>
            <a:r>
              <a:rPr b="0"/>
              <a:t>Quicksort</a:t>
            </a:r>
            <a:r>
              <a:t>)</a:t>
            </a:r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Код алгоритма быстрой сортировки:</a:t>
            </a:r>
          </a:p>
        </p:txBody>
      </p:sp>
      <p:pic>
        <p:nvPicPr>
          <p:cNvPr id="284" name="Рисунок 3" descr="Рисунок 3"/>
          <p:cNvPicPr>
            <a:picLocks noChangeAspect="1"/>
          </p:cNvPicPr>
          <p:nvPr/>
        </p:nvPicPr>
        <p:blipFill>
          <a:blip r:embed="rId2"/>
          <a:srcRect l="13146" t="37700" r="51292" b="33509"/>
          <a:stretch>
            <a:fillRect/>
          </a:stretch>
        </p:blipFill>
        <p:spPr>
          <a:xfrm>
            <a:off x="500763" y="1475997"/>
            <a:ext cx="4195868" cy="1910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85" y="1542011"/>
            <a:ext cx="4733719" cy="4660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2"/>
          <p:cNvSpPr txBox="1"/>
          <p:nvPr/>
        </p:nvSpPr>
        <p:spPr>
          <a:xfrm>
            <a:off x="285036" y="409771"/>
            <a:ext cx="2564255" cy="27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Быстрая сортировка (</a:t>
            </a:r>
            <a:r>
              <a:rPr b="0"/>
              <a:t>Quicksort</a:t>
            </a:r>
            <a:r>
              <a:t>)</a:t>
            </a:r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Блок-схема алгоритма быстрой сортировки:</a:t>
            </a:r>
          </a:p>
        </p:txBody>
      </p:sp>
      <p:pic>
        <p:nvPicPr>
          <p:cNvPr id="288" name="Рисунок 6" descr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88" y="242230"/>
            <a:ext cx="6508686" cy="6304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2"/>
          <p:cNvSpPr txBox="1"/>
          <p:nvPr/>
        </p:nvSpPr>
        <p:spPr>
          <a:xfrm>
            <a:off x="316079" y="159905"/>
            <a:ext cx="8817842" cy="594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Быстрая</a:t>
            </a:r>
            <a:r>
              <a:rPr dirty="0"/>
              <a:t> </a:t>
            </a:r>
            <a:r>
              <a:rPr dirty="0" err="1"/>
              <a:t>сортировка</a:t>
            </a:r>
            <a:r>
              <a:rPr dirty="0"/>
              <a:t> (</a:t>
            </a:r>
            <a:r>
              <a:rPr b="0" dirty="0"/>
              <a:t>Quicksort</a:t>
            </a:r>
            <a:r>
              <a:rPr dirty="0"/>
              <a:t>)</a:t>
            </a:r>
            <a:br>
              <a:rPr dirty="0"/>
            </a:br>
            <a:endParaRPr dirty="0"/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Оценка</a:t>
            </a:r>
            <a:r>
              <a:rPr dirty="0"/>
              <a:t> </a:t>
            </a:r>
            <a:r>
              <a:rPr dirty="0" err="1"/>
              <a:t>сложности</a:t>
            </a:r>
            <a:r>
              <a:rPr dirty="0"/>
              <a:t>: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Временная</a:t>
            </a:r>
            <a:r>
              <a:rPr dirty="0"/>
              <a:t> </a:t>
            </a:r>
            <a:r>
              <a:rPr dirty="0" err="1"/>
              <a:t>сложность</a:t>
            </a:r>
            <a:r>
              <a:rPr dirty="0"/>
              <a:t>: </a:t>
            </a:r>
            <a:r>
              <a:rPr dirty="0" err="1"/>
              <a:t>Лучший</a:t>
            </a:r>
            <a:r>
              <a:rPr dirty="0"/>
              <a:t> </a:t>
            </a:r>
            <a:r>
              <a:rPr dirty="0" err="1"/>
              <a:t>случай</a:t>
            </a:r>
            <a:r>
              <a:rPr dirty="0"/>
              <a:t> - О(n*log n) 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		     </a:t>
            </a:r>
            <a:r>
              <a:rPr dirty="0" err="1"/>
              <a:t>Худший</a:t>
            </a:r>
            <a:r>
              <a:rPr dirty="0"/>
              <a:t> </a:t>
            </a:r>
            <a:r>
              <a:rPr dirty="0" err="1"/>
              <a:t>случай</a:t>
            </a:r>
            <a:r>
              <a:rPr dirty="0"/>
              <a:t> - О(n^2)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		     </a:t>
            </a:r>
            <a:r>
              <a:rPr dirty="0" err="1"/>
              <a:t>Усреднённый</a:t>
            </a:r>
            <a:r>
              <a:rPr dirty="0"/>
              <a:t> </a:t>
            </a:r>
            <a:r>
              <a:rPr dirty="0" err="1"/>
              <a:t>случай</a:t>
            </a:r>
            <a:r>
              <a:rPr dirty="0"/>
              <a:t> - О(n*log n)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Пространственная</a:t>
            </a:r>
            <a:r>
              <a:rPr dirty="0"/>
              <a:t> </a:t>
            </a:r>
            <a:r>
              <a:rPr dirty="0" err="1"/>
              <a:t>сложность</a:t>
            </a:r>
            <a:r>
              <a:rPr dirty="0"/>
              <a:t>: О(log n)</a:t>
            </a:r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Плюсы</a:t>
            </a:r>
            <a:r>
              <a:rPr dirty="0"/>
              <a:t>: 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самых</a:t>
            </a:r>
            <a:r>
              <a:rPr dirty="0"/>
              <a:t> </a:t>
            </a:r>
            <a:r>
              <a:rPr dirty="0" err="1"/>
              <a:t>быстродействующих</a:t>
            </a:r>
            <a:r>
              <a:rPr dirty="0"/>
              <a:t> (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практике</a:t>
            </a:r>
            <a:r>
              <a:rPr dirty="0"/>
              <a:t>)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алгоритмов</a:t>
            </a:r>
            <a:r>
              <a:rPr dirty="0"/>
              <a:t> </a:t>
            </a:r>
            <a:r>
              <a:rPr dirty="0" err="1"/>
              <a:t>внутренней</a:t>
            </a:r>
            <a:r>
              <a:rPr dirty="0"/>
              <a:t> </a:t>
            </a:r>
            <a:r>
              <a:rPr dirty="0" err="1"/>
              <a:t>сортировки</a:t>
            </a:r>
            <a:r>
              <a:rPr dirty="0"/>
              <a:t> </a:t>
            </a:r>
            <a:r>
              <a:rPr dirty="0" err="1"/>
              <a:t>общего</a:t>
            </a:r>
            <a:r>
              <a:rPr dirty="0"/>
              <a:t> </a:t>
            </a:r>
            <a:r>
              <a:rPr dirty="0" err="1"/>
              <a:t>назначения</a:t>
            </a:r>
            <a:r>
              <a:rPr dirty="0"/>
              <a:t>. 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Допускает</a:t>
            </a:r>
            <a:r>
              <a:rPr dirty="0"/>
              <a:t> </a:t>
            </a:r>
            <a:r>
              <a:rPr dirty="0" err="1"/>
              <a:t>эффективную</a:t>
            </a:r>
            <a:r>
              <a:rPr dirty="0"/>
              <a:t> </a:t>
            </a:r>
            <a:r>
              <a:rPr dirty="0" err="1"/>
              <a:t>модификаци</a:t>
            </a:r>
            <a:r>
              <a:rPr lang="ru-RU" dirty="0"/>
              <a:t>ю</a:t>
            </a:r>
            <a:r>
              <a:rPr dirty="0"/>
              <a:t>. 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Работает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связных</a:t>
            </a:r>
            <a:r>
              <a:rPr dirty="0"/>
              <a:t> </a:t>
            </a:r>
            <a:r>
              <a:rPr dirty="0" err="1"/>
              <a:t>списках</a:t>
            </a:r>
            <a:r>
              <a:rPr dirty="0"/>
              <a:t> и </a:t>
            </a:r>
            <a:r>
              <a:rPr dirty="0" err="1"/>
              <a:t>других</a:t>
            </a:r>
            <a:r>
              <a:rPr dirty="0"/>
              <a:t> </a:t>
            </a:r>
            <a:r>
              <a:rPr dirty="0" err="1"/>
              <a:t>структурах</a:t>
            </a:r>
            <a:r>
              <a:rPr dirty="0"/>
              <a:t> с </a:t>
            </a:r>
            <a:r>
              <a:rPr dirty="0" err="1"/>
              <a:t>последовательным</a:t>
            </a:r>
            <a:r>
              <a:rPr dirty="0"/>
              <a:t> </a:t>
            </a:r>
            <a:r>
              <a:rPr dirty="0" err="1"/>
              <a:t>доступом</a:t>
            </a:r>
            <a:r>
              <a:rPr dirty="0"/>
              <a:t>, </a:t>
            </a:r>
            <a:r>
              <a:rPr dirty="0" err="1"/>
              <a:t>допускающих</a:t>
            </a:r>
            <a:r>
              <a:rPr dirty="0"/>
              <a:t> </a:t>
            </a:r>
            <a:r>
              <a:rPr dirty="0" err="1"/>
              <a:t>эффективный</a:t>
            </a:r>
            <a:r>
              <a:rPr dirty="0"/>
              <a:t> </a:t>
            </a:r>
            <a:r>
              <a:rPr dirty="0" err="1"/>
              <a:t>проход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начала</a:t>
            </a:r>
            <a:r>
              <a:rPr dirty="0"/>
              <a:t> к </a:t>
            </a:r>
            <a:r>
              <a:rPr dirty="0" err="1"/>
              <a:t>концу</a:t>
            </a:r>
            <a:r>
              <a:rPr dirty="0"/>
              <a:t>, </a:t>
            </a:r>
            <a:r>
              <a:rPr dirty="0" err="1"/>
              <a:t>так</a:t>
            </a:r>
            <a:r>
              <a:rPr dirty="0"/>
              <a:t> и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конца</a:t>
            </a:r>
            <a:r>
              <a:rPr dirty="0"/>
              <a:t> к </a:t>
            </a:r>
            <a:r>
              <a:rPr dirty="0" err="1"/>
              <a:t>началу</a:t>
            </a:r>
            <a:r>
              <a:rPr dirty="0"/>
              <a:t>. </a:t>
            </a:r>
            <a:br>
              <a:rPr dirty="0"/>
            </a:br>
            <a:r>
              <a:rPr b="1" dirty="0" err="1"/>
              <a:t>Минусы</a:t>
            </a:r>
            <a:r>
              <a:rPr b="1" dirty="0"/>
              <a:t>: </a:t>
            </a:r>
            <a:br>
              <a:rPr b="1" dirty="0"/>
            </a:br>
            <a:r>
              <a:rPr dirty="0"/>
              <a:t>• </a:t>
            </a:r>
            <a:r>
              <a:rPr dirty="0" err="1"/>
              <a:t>Сильно</a:t>
            </a:r>
            <a:r>
              <a:rPr dirty="0"/>
              <a:t> </a:t>
            </a:r>
            <a:r>
              <a:rPr dirty="0" err="1"/>
              <a:t>деградирует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скорости</a:t>
            </a:r>
            <a:r>
              <a:rPr dirty="0"/>
              <a:t> [</a:t>
            </a:r>
            <a:r>
              <a:rPr dirty="0" err="1"/>
              <a:t>до</a:t>
            </a:r>
            <a:r>
              <a:rPr dirty="0"/>
              <a:t> О(n^2)] и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привести</a:t>
            </a:r>
            <a:r>
              <a:rPr dirty="0"/>
              <a:t> к </a:t>
            </a:r>
            <a:r>
              <a:rPr dirty="0" err="1"/>
              <a:t>исчерпанию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 в </a:t>
            </a:r>
            <a:r>
              <a:rPr dirty="0" err="1"/>
              <a:t>худшем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неудачных</a:t>
            </a:r>
            <a:r>
              <a:rPr dirty="0"/>
              <a:t> </a:t>
            </a:r>
            <a:r>
              <a:rPr dirty="0" err="1"/>
              <a:t>входных</a:t>
            </a:r>
            <a:r>
              <a:rPr lang="ru-RU" dirty="0"/>
              <a:t> данных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2"/>
          <p:cNvSpPr txBox="1"/>
          <p:nvPr/>
        </p:nvSpPr>
        <p:spPr>
          <a:xfrm>
            <a:off x="544078" y="373906"/>
            <a:ext cx="8817842" cy="710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Сортировка</a:t>
            </a:r>
            <a:r>
              <a:rPr dirty="0"/>
              <a:t> </a:t>
            </a:r>
            <a:r>
              <a:rPr dirty="0" err="1"/>
              <a:t>подсчётом</a:t>
            </a:r>
            <a:r>
              <a:rPr dirty="0"/>
              <a:t> (</a:t>
            </a:r>
            <a:r>
              <a:rPr b="0" dirty="0"/>
              <a:t>Counting sort</a:t>
            </a:r>
            <a:r>
              <a:rPr dirty="0"/>
              <a:t>)</a:t>
            </a:r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ru-RU" dirty="0"/>
              <a:t>Оценка временной сложности</a:t>
            </a:r>
            <a:r>
              <a:rPr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851039-B499-A28A-76AA-37376121E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r="8983"/>
          <a:stretch/>
        </p:blipFill>
        <p:spPr>
          <a:xfrm>
            <a:off x="1977879" y="1045825"/>
            <a:ext cx="5950241" cy="50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223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2"/>
          <p:cNvSpPr txBox="1"/>
          <p:nvPr/>
        </p:nvSpPr>
        <p:spPr>
          <a:xfrm>
            <a:off x="544873" y="505139"/>
            <a:ext cx="8817842" cy="1017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Быстрая</a:t>
            </a:r>
            <a:r>
              <a:rPr dirty="0"/>
              <a:t> </a:t>
            </a:r>
            <a:r>
              <a:rPr dirty="0" err="1"/>
              <a:t>сортировка</a:t>
            </a:r>
            <a:r>
              <a:rPr dirty="0"/>
              <a:t> (</a:t>
            </a:r>
            <a:r>
              <a:rPr b="0" dirty="0" err="1"/>
              <a:t>QuickSort</a:t>
            </a:r>
            <a:r>
              <a:rPr dirty="0"/>
              <a:t>)</a:t>
            </a:r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>
                <a:solidFill>
                  <a:srgbClr val="0F228B"/>
                </a:solidFill>
              </a:rPr>
              <a:t>Зависимость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величины</a:t>
            </a:r>
            <a:r>
              <a:rPr dirty="0"/>
              <a:t> </a:t>
            </a:r>
            <a:r>
              <a:rPr dirty="0" err="1"/>
              <a:t>массива</a:t>
            </a:r>
            <a:r>
              <a:rPr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F866CF-2383-C8C6-DA72-AAD39D58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122" y="2265564"/>
            <a:ext cx="4688445" cy="31151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F2857F-6E0F-90DB-B50D-76B0DDDB0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2714"/>
            <a:ext cx="5041122" cy="37808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2"/>
          <p:cNvSpPr txBox="1"/>
          <p:nvPr/>
        </p:nvSpPr>
        <p:spPr>
          <a:xfrm>
            <a:off x="432095" y="272263"/>
            <a:ext cx="8817480" cy="409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chemeClr val="accent1">
                    <a:satOff val="-4409"/>
                    <a:lumOff val="-10509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>
                <a:solidFill>
                  <a:srgbClr val="0F228B"/>
                </a:solidFill>
              </a:rPr>
              <a:t>Выводы</a:t>
            </a:r>
            <a:r>
              <a:rPr dirty="0">
                <a:solidFill>
                  <a:srgbClr val="0F228B"/>
                </a:solidFill>
              </a:rPr>
              <a:t>:</a:t>
            </a:r>
          </a:p>
          <a:p>
            <a:pPr>
              <a:defRPr sz="2000" b="1" spc="-1">
                <a:solidFill>
                  <a:schemeClr val="accent1">
                    <a:satOff val="-4409"/>
                    <a:lumOff val="-10509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>
                <a:solidFill>
                  <a:srgbClr val="0F228B"/>
                </a:solidFill>
              </a:rPr>
              <a:t>Сортировка</a:t>
            </a:r>
            <a:r>
              <a:rPr dirty="0">
                <a:solidFill>
                  <a:srgbClr val="0F228B"/>
                </a:solidFill>
              </a:rPr>
              <a:t> </a:t>
            </a:r>
            <a:r>
              <a:rPr dirty="0" err="1">
                <a:solidFill>
                  <a:srgbClr val="0F228B"/>
                </a:solidFill>
              </a:rPr>
              <a:t>подсчётом</a:t>
            </a:r>
            <a:r>
              <a:rPr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представляет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собой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простейший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способ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сортировки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массива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за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линейное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время</a:t>
            </a:r>
            <a:r>
              <a:rPr b="0" dirty="0">
                <a:solidFill>
                  <a:srgbClr val="0F228B"/>
                </a:solidFill>
              </a:rPr>
              <a:t> и в </a:t>
            </a:r>
            <a:r>
              <a:rPr b="0" dirty="0" err="1">
                <a:solidFill>
                  <a:srgbClr val="0F228B"/>
                </a:solidFill>
              </a:rPr>
              <a:t>особенности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эффективен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для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упорядочивания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больших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массивов</a:t>
            </a:r>
            <a:r>
              <a:rPr b="0" dirty="0">
                <a:solidFill>
                  <a:srgbClr val="0F228B"/>
                </a:solidFill>
              </a:rPr>
              <a:t> с </a:t>
            </a:r>
            <a:r>
              <a:rPr b="0" dirty="0" err="1">
                <a:solidFill>
                  <a:srgbClr val="0F228B"/>
                </a:solidFill>
              </a:rPr>
              <a:t>малым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разбросом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значения</a:t>
            </a:r>
            <a:r>
              <a:rPr b="0" dirty="0">
                <a:solidFill>
                  <a:srgbClr val="0F228B"/>
                </a:solidFill>
              </a:rPr>
              <a:t>, </a:t>
            </a:r>
            <a:r>
              <a:rPr b="0" dirty="0" err="1">
                <a:solidFill>
                  <a:srgbClr val="0F228B"/>
                </a:solidFill>
              </a:rPr>
              <a:t>устойчив</a:t>
            </a:r>
            <a:r>
              <a:rPr b="0" dirty="0">
                <a:solidFill>
                  <a:srgbClr val="0F228B"/>
                </a:solidFill>
              </a:rPr>
              <a:t>, </a:t>
            </a:r>
            <a:r>
              <a:rPr b="0" dirty="0" err="1">
                <a:solidFill>
                  <a:srgbClr val="0F228B"/>
                </a:solidFill>
              </a:rPr>
              <a:t>используется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как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подпрограмма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по</a:t>
            </a:r>
            <a:r>
              <a:rPr b="0" spc="0" dirty="0" err="1">
                <a:solidFill>
                  <a:srgbClr val="0F228B"/>
                </a:solidFill>
              </a:rPr>
              <a:t>разрядной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сортировки</a:t>
            </a:r>
            <a:r>
              <a:rPr b="0" spc="0" dirty="0">
                <a:solidFill>
                  <a:srgbClr val="0F228B"/>
                </a:solidFill>
              </a:rPr>
              <a:t>.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Однако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данный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алгоритм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неэффективен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на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большом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диапазоне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значений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элементов</a:t>
            </a:r>
            <a:r>
              <a:rPr b="0" dirty="0">
                <a:solidFill>
                  <a:srgbClr val="0F228B"/>
                </a:solidFill>
              </a:rPr>
              <a:t> и </a:t>
            </a:r>
            <a:r>
              <a:rPr b="0" dirty="0" err="1">
                <a:solidFill>
                  <a:srgbClr val="0F228B"/>
                </a:solidFill>
              </a:rPr>
              <a:t>малом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размере</a:t>
            </a:r>
            <a:r>
              <a:rPr b="0" dirty="0">
                <a:solidFill>
                  <a:srgbClr val="0F228B"/>
                </a:solidFill>
              </a:rPr>
              <a:t> </a:t>
            </a:r>
            <a:r>
              <a:rPr b="0" dirty="0" err="1">
                <a:solidFill>
                  <a:srgbClr val="0F228B"/>
                </a:solidFill>
              </a:rPr>
              <a:t>массива</a:t>
            </a:r>
            <a:r>
              <a:rPr b="0" dirty="0">
                <a:solidFill>
                  <a:srgbClr val="0F228B"/>
                </a:solidFill>
              </a:rPr>
              <a:t>.</a:t>
            </a:r>
          </a:p>
          <a:p>
            <a:pPr>
              <a:defRPr sz="2000" b="1" spc="-1">
                <a:solidFill>
                  <a:schemeClr val="accent1">
                    <a:satOff val="-4409"/>
                    <a:lumOff val="-10509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>
                <a:solidFill>
                  <a:srgbClr val="0F228B"/>
                </a:solidFill>
              </a:rPr>
              <a:t>Быстрая</a:t>
            </a:r>
            <a:r>
              <a:rPr dirty="0">
                <a:solidFill>
                  <a:srgbClr val="0F228B"/>
                </a:solidFill>
              </a:rPr>
              <a:t> </a:t>
            </a:r>
            <a:r>
              <a:rPr dirty="0" err="1">
                <a:solidFill>
                  <a:srgbClr val="0F228B"/>
                </a:solidFill>
              </a:rPr>
              <a:t>сортировка</a:t>
            </a:r>
            <a:r>
              <a:rPr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представляет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собой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универсальный</a:t>
            </a:r>
            <a:r>
              <a:rPr b="0" spc="0" dirty="0">
                <a:solidFill>
                  <a:srgbClr val="0F228B"/>
                </a:solidFill>
              </a:rPr>
              <a:t>, </a:t>
            </a:r>
            <a:r>
              <a:rPr b="0" spc="0" dirty="0" err="1">
                <a:solidFill>
                  <a:srgbClr val="0F228B"/>
                </a:solidFill>
              </a:rPr>
              <a:t>лёгкий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для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написания</a:t>
            </a:r>
            <a:r>
              <a:rPr b="0" spc="0" dirty="0">
                <a:solidFill>
                  <a:srgbClr val="0F228B"/>
                </a:solidFill>
              </a:rPr>
              <a:t>, </a:t>
            </a:r>
            <a:r>
              <a:rPr b="0" spc="0" dirty="0" err="1">
                <a:solidFill>
                  <a:srgbClr val="0F228B"/>
                </a:solidFill>
              </a:rPr>
              <a:t>модифицируемый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алгоритм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упорядочивания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массивов</a:t>
            </a:r>
            <a:r>
              <a:rPr b="0" spc="0" dirty="0">
                <a:solidFill>
                  <a:srgbClr val="0F228B"/>
                </a:solidFill>
              </a:rPr>
              <a:t>. </a:t>
            </a:r>
            <a:r>
              <a:rPr b="0" spc="0" dirty="0" err="1">
                <a:solidFill>
                  <a:srgbClr val="0F228B"/>
                </a:solidFill>
              </a:rPr>
              <a:t>Однако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он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неустойчив</a:t>
            </a:r>
            <a:r>
              <a:rPr b="0" spc="0" dirty="0">
                <a:solidFill>
                  <a:srgbClr val="0F228B"/>
                </a:solidFill>
              </a:rPr>
              <a:t>, </a:t>
            </a:r>
            <a:r>
              <a:rPr b="0" spc="0" dirty="0" err="1">
                <a:solidFill>
                  <a:srgbClr val="0F228B"/>
                </a:solidFill>
              </a:rPr>
              <a:t>при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неудачных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входных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данных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значительно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замедляется</a:t>
            </a:r>
            <a:r>
              <a:rPr b="0" spc="0" dirty="0">
                <a:solidFill>
                  <a:srgbClr val="0F228B"/>
                </a:solidFill>
              </a:rPr>
              <a:t> и </a:t>
            </a:r>
            <a:r>
              <a:rPr b="0" spc="0" dirty="0" err="1">
                <a:solidFill>
                  <a:srgbClr val="0F228B"/>
                </a:solidFill>
              </a:rPr>
              <a:t>может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привести</a:t>
            </a:r>
            <a:r>
              <a:rPr b="0" spc="0" dirty="0">
                <a:solidFill>
                  <a:srgbClr val="0F228B"/>
                </a:solidFill>
              </a:rPr>
              <a:t> к </a:t>
            </a:r>
            <a:r>
              <a:rPr b="0" spc="0" dirty="0" err="1">
                <a:solidFill>
                  <a:srgbClr val="0F228B"/>
                </a:solidFill>
              </a:rPr>
              <a:t>исчерпанию</a:t>
            </a:r>
            <a:r>
              <a:rPr b="0" spc="0" dirty="0">
                <a:solidFill>
                  <a:srgbClr val="0F228B"/>
                </a:solidFill>
              </a:rPr>
              <a:t> </a:t>
            </a:r>
            <a:r>
              <a:rPr b="0" spc="0" dirty="0" err="1">
                <a:solidFill>
                  <a:srgbClr val="0F228B"/>
                </a:solidFill>
              </a:rPr>
              <a:t>памяти</a:t>
            </a:r>
            <a:r>
              <a:rPr b="0" spc="0" dirty="0">
                <a:solidFill>
                  <a:srgbClr val="0F228B"/>
                </a:solidFill>
              </a:rPr>
              <a:t>.</a:t>
            </a:r>
          </a:p>
        </p:txBody>
      </p:sp>
      <p:pic>
        <p:nvPicPr>
          <p:cNvPr id="295" name="Рисунок 2" descr="Рисунок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49664" y="4240725"/>
            <a:ext cx="190500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2"/>
          <p:cNvSpPr txBox="1"/>
          <p:nvPr/>
        </p:nvSpPr>
        <p:spPr>
          <a:xfrm>
            <a:off x="544079" y="484077"/>
            <a:ext cx="8817841" cy="6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 err="1"/>
              <a:t>Сравнение</a:t>
            </a:r>
            <a:r>
              <a:rPr dirty="0"/>
              <a:t> </a:t>
            </a:r>
            <a:r>
              <a:rPr dirty="0" err="1"/>
              <a:t>зависимостей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величины</a:t>
            </a:r>
            <a:r>
              <a:rPr dirty="0"/>
              <a:t> </a:t>
            </a:r>
            <a:r>
              <a:rPr dirty="0" err="1"/>
              <a:t>массива</a:t>
            </a:r>
            <a:r>
              <a:rPr dirty="0"/>
              <a:t> в </a:t>
            </a:r>
            <a:r>
              <a:rPr dirty="0" err="1"/>
              <a:t>двух</a:t>
            </a:r>
            <a:r>
              <a:rPr dirty="0"/>
              <a:t> </a:t>
            </a:r>
            <a:r>
              <a:rPr dirty="0" err="1"/>
              <a:t>случаях</a:t>
            </a:r>
            <a:r>
              <a:rPr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503FAB-CF7E-1D70-0942-CB177252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619" y="2360280"/>
            <a:ext cx="4545564" cy="30220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85B2AD-82AA-7722-0A4D-FC0779868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9" y="2046530"/>
            <a:ext cx="4866121" cy="36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107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2"/>
          <p:cNvSpPr txBox="1"/>
          <p:nvPr/>
        </p:nvSpPr>
        <p:spPr>
          <a:xfrm>
            <a:off x="544079" y="249055"/>
            <a:ext cx="8817841" cy="6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spAutoFit/>
          </a:bodyPr>
          <a:lstStyle>
            <a:lvl1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 err="1"/>
              <a:t>Сравнение</a:t>
            </a:r>
            <a:r>
              <a:rPr dirty="0"/>
              <a:t> </a:t>
            </a:r>
            <a:r>
              <a:rPr dirty="0" err="1"/>
              <a:t>зависимостей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величины</a:t>
            </a:r>
            <a:r>
              <a:rPr dirty="0"/>
              <a:t> </a:t>
            </a:r>
            <a:r>
              <a:rPr dirty="0" err="1"/>
              <a:t>массива</a:t>
            </a:r>
            <a:r>
              <a:rPr dirty="0"/>
              <a:t> в </a:t>
            </a:r>
            <a:r>
              <a:rPr dirty="0" err="1"/>
              <a:t>двух</a:t>
            </a:r>
            <a:r>
              <a:rPr dirty="0"/>
              <a:t> </a:t>
            </a:r>
            <a:r>
              <a:rPr dirty="0" err="1"/>
              <a:t>случаях</a:t>
            </a:r>
            <a:r>
              <a:rPr dirty="0"/>
              <a:t>:</a:t>
            </a:r>
          </a:p>
        </p:txBody>
      </p:sp>
      <p:pic>
        <p:nvPicPr>
          <p:cNvPr id="300" name="2022-05-16_21-35-41 (1).png" descr="2022-05-16_21-35-41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77" y="1223343"/>
            <a:ext cx="5175446" cy="5058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2"/>
          <p:cNvSpPr txBox="1"/>
          <p:nvPr/>
        </p:nvSpPr>
        <p:spPr>
          <a:xfrm>
            <a:off x="348120" y="990719"/>
            <a:ext cx="8817480" cy="2248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Цель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: </a:t>
            </a:r>
            <a:r>
              <a:rPr dirty="0" err="1"/>
              <a:t>изучить</a:t>
            </a:r>
            <a:r>
              <a:rPr dirty="0"/>
              <a:t> </a:t>
            </a:r>
            <a:r>
              <a:rPr dirty="0" err="1"/>
              <a:t>сортировку</a:t>
            </a:r>
            <a:r>
              <a:rPr dirty="0"/>
              <a:t> </a:t>
            </a:r>
            <a:r>
              <a:rPr dirty="0" err="1"/>
              <a:t>подсчётом</a:t>
            </a:r>
            <a:r>
              <a:rPr dirty="0"/>
              <a:t> и </a:t>
            </a:r>
            <a:r>
              <a:rPr dirty="0" err="1"/>
              <a:t>быструю</a:t>
            </a:r>
            <a:r>
              <a:rPr dirty="0"/>
              <a:t> </a:t>
            </a:r>
            <a:r>
              <a:rPr dirty="0" err="1"/>
              <a:t>сортировку</a:t>
            </a:r>
            <a:endParaRPr dirty="0"/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Задание</a:t>
            </a:r>
            <a:r>
              <a:rPr dirty="0"/>
              <a:t>: </a:t>
            </a:r>
          </a:p>
          <a:p>
            <a:pPr marL="343080" indent="-342719">
              <a:buClr>
                <a:srgbClr val="0F228B"/>
              </a:buClr>
              <a:buSzPct val="100000"/>
              <a:buFont typeface="Arial"/>
              <a:buChar char="•"/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алгоритмы</a:t>
            </a:r>
            <a:r>
              <a:rPr dirty="0"/>
              <a:t> </a:t>
            </a:r>
            <a:r>
              <a:rPr dirty="0" err="1"/>
              <a:t>сортировок</a:t>
            </a:r>
            <a:r>
              <a:rPr lang="ru-RU" dirty="0"/>
              <a:t>.</a:t>
            </a:r>
            <a:endParaRPr dirty="0"/>
          </a:p>
          <a:p>
            <a:pPr marL="343080" indent="-342719">
              <a:buClr>
                <a:srgbClr val="0F228B"/>
              </a:buClr>
              <a:buSzPct val="100000"/>
              <a:buFont typeface="Arial"/>
              <a:buChar char="•"/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Привести</a:t>
            </a:r>
            <a:r>
              <a:rPr dirty="0"/>
              <a:t> </a:t>
            </a:r>
            <a:r>
              <a:rPr dirty="0" err="1"/>
              <a:t>блок-схему</a:t>
            </a:r>
            <a:r>
              <a:rPr dirty="0"/>
              <a:t> </a:t>
            </a:r>
            <a:r>
              <a:rPr dirty="0" err="1"/>
              <a:t>сортировок</a:t>
            </a:r>
            <a:r>
              <a:rPr lang="ru-RU" dirty="0"/>
              <a:t>.</a:t>
            </a:r>
            <a:endParaRPr dirty="0"/>
          </a:p>
          <a:p>
            <a:pPr marL="343080" indent="-342719">
              <a:buClr>
                <a:srgbClr val="0F228B"/>
              </a:buClr>
              <a:buSzPct val="100000"/>
              <a:buFont typeface="Arial"/>
              <a:buChar char="•"/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Оценить</a:t>
            </a:r>
            <a:r>
              <a:rPr dirty="0"/>
              <a:t> </a:t>
            </a:r>
            <a:r>
              <a:rPr dirty="0" err="1"/>
              <a:t>плюсы</a:t>
            </a:r>
            <a:r>
              <a:rPr dirty="0"/>
              <a:t> и </a:t>
            </a:r>
            <a:r>
              <a:rPr dirty="0" err="1"/>
              <a:t>минусы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сортировок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Заголовок 1"/>
          <p:cNvSpPr txBox="1">
            <a:spLocks noGrp="1"/>
          </p:cNvSpPr>
          <p:nvPr>
            <p:ph type="title"/>
          </p:nvPr>
        </p:nvSpPr>
        <p:spPr>
          <a:xfrm>
            <a:off x="495359" y="273599"/>
            <a:ext cx="8916122" cy="1144801"/>
          </a:xfrm>
          <a:prstGeom prst="rect">
            <a:avLst/>
          </a:prstGeom>
        </p:spPr>
        <p:txBody>
          <a:bodyPr/>
          <a:lstStyle>
            <a:lvl1pPr algn="ctr">
              <a:defRPr sz="4000" b="1" spc="-100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Спасибо за внимание!</a:t>
            </a:r>
          </a:p>
        </p:txBody>
      </p:sp>
      <p:pic>
        <p:nvPicPr>
          <p:cNvPr id="303" name="Рисунок 3" descr="Рисунок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44" y="1916325"/>
            <a:ext cx="6896101" cy="3448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Заголовок 3"/>
          <p:cNvSpPr txBox="1">
            <a:spLocks noGrp="1"/>
          </p:cNvSpPr>
          <p:nvPr>
            <p:ph type="title"/>
          </p:nvPr>
        </p:nvSpPr>
        <p:spPr>
          <a:xfrm>
            <a:off x="495732" y="474062"/>
            <a:ext cx="8916122" cy="1144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defRPr sz="4000" b="1" spc="-100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Сортировка подсчётом </a:t>
            </a:r>
          </a:p>
          <a:p>
            <a:pPr algn="ctr">
              <a:lnSpc>
                <a:spcPct val="100000"/>
              </a:lnSpc>
              <a:defRPr sz="4000" b="1" spc="-100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(</a:t>
            </a:r>
            <a:r>
              <a:rPr b="0"/>
              <a:t>Counting sort</a:t>
            </a:r>
            <a:r>
              <a:t>)</a:t>
            </a:r>
          </a:p>
        </p:txBody>
      </p:sp>
      <p:pic>
        <p:nvPicPr>
          <p:cNvPr id="258" name="Рисунок 5" descr="Рисунок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42" y="2085392"/>
            <a:ext cx="4181104" cy="4181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2"/>
          <p:cNvSpPr txBox="1"/>
          <p:nvPr/>
        </p:nvSpPr>
        <p:spPr>
          <a:xfrm>
            <a:off x="316079" y="981000"/>
            <a:ext cx="8817842" cy="47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Сортировка</a:t>
            </a:r>
            <a:r>
              <a:rPr dirty="0"/>
              <a:t> </a:t>
            </a:r>
            <a:r>
              <a:rPr dirty="0" err="1"/>
              <a:t>подсчётом</a:t>
            </a:r>
            <a:r>
              <a:rPr dirty="0"/>
              <a:t> (</a:t>
            </a:r>
            <a:r>
              <a:rPr b="0" dirty="0"/>
              <a:t>Counting sort</a:t>
            </a:r>
            <a:r>
              <a:rPr dirty="0"/>
              <a:t>)</a:t>
            </a:r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Описание</a:t>
            </a:r>
            <a:r>
              <a:rPr dirty="0"/>
              <a:t>: </a:t>
            </a:r>
            <a:r>
              <a:rPr b="0" dirty="0" err="1"/>
              <a:t>Сортировка</a:t>
            </a:r>
            <a:r>
              <a:rPr b="0" dirty="0"/>
              <a:t> </a:t>
            </a:r>
            <a:r>
              <a:rPr b="0" dirty="0" err="1"/>
              <a:t>подсчётом</a:t>
            </a:r>
            <a:r>
              <a:rPr b="0" dirty="0"/>
              <a:t> - </a:t>
            </a:r>
            <a:r>
              <a:rPr b="0" dirty="0" err="1"/>
              <a:t>алгоритм</a:t>
            </a:r>
            <a:r>
              <a:rPr b="0" dirty="0"/>
              <a:t> </a:t>
            </a:r>
            <a:r>
              <a:rPr b="0" dirty="0" err="1"/>
              <a:t>сортировки</a:t>
            </a:r>
            <a:r>
              <a:rPr b="0" dirty="0"/>
              <a:t>, в </a:t>
            </a:r>
            <a:r>
              <a:rPr b="0" dirty="0" err="1"/>
              <a:t>котором</a:t>
            </a:r>
            <a:r>
              <a:rPr b="0" dirty="0"/>
              <a:t> </a:t>
            </a:r>
            <a:r>
              <a:rPr b="0" dirty="0" err="1"/>
              <a:t>используется</a:t>
            </a:r>
            <a:r>
              <a:rPr b="0" dirty="0"/>
              <a:t> </a:t>
            </a:r>
            <a:r>
              <a:rPr b="0" dirty="0" err="1"/>
              <a:t>диапазон</a:t>
            </a:r>
            <a:r>
              <a:rPr b="0" dirty="0"/>
              <a:t> </a:t>
            </a:r>
            <a:r>
              <a:rPr b="0" dirty="0" err="1"/>
              <a:t>чисел</a:t>
            </a:r>
            <a:r>
              <a:rPr b="0" dirty="0"/>
              <a:t> </a:t>
            </a:r>
            <a:r>
              <a:rPr b="0" dirty="0" err="1"/>
              <a:t>сортируемого</a:t>
            </a:r>
            <a:r>
              <a:rPr b="0" dirty="0"/>
              <a:t> </a:t>
            </a:r>
            <a:r>
              <a:rPr b="0" dirty="0" err="1"/>
              <a:t>массива</a:t>
            </a:r>
            <a:r>
              <a:rPr b="0" dirty="0"/>
              <a:t> </a:t>
            </a:r>
            <a:r>
              <a:rPr b="0" dirty="0" err="1"/>
              <a:t>для</a:t>
            </a:r>
            <a:r>
              <a:rPr b="0" dirty="0"/>
              <a:t> </a:t>
            </a:r>
            <a:r>
              <a:rPr b="0" dirty="0" err="1"/>
              <a:t>подсчёта</a:t>
            </a:r>
            <a:r>
              <a:rPr b="0" dirty="0"/>
              <a:t> </a:t>
            </a:r>
            <a:r>
              <a:rPr b="0" dirty="0" err="1"/>
              <a:t>совпадающих</a:t>
            </a:r>
            <a:r>
              <a:rPr b="0" dirty="0"/>
              <a:t> </a:t>
            </a:r>
            <a:r>
              <a:rPr b="0" dirty="0" err="1"/>
              <a:t>элементов</a:t>
            </a:r>
            <a:r>
              <a:rPr b="0" dirty="0"/>
              <a:t>. </a:t>
            </a:r>
            <a:r>
              <a:rPr b="0" dirty="0" err="1"/>
              <a:t>Применение</a:t>
            </a:r>
            <a:r>
              <a:rPr b="0" dirty="0"/>
              <a:t> </a:t>
            </a:r>
            <a:r>
              <a:rPr b="0" dirty="0" err="1"/>
              <a:t>сортировки</a:t>
            </a:r>
            <a:r>
              <a:rPr b="0" dirty="0"/>
              <a:t> </a:t>
            </a:r>
            <a:r>
              <a:rPr b="0" dirty="0" err="1"/>
              <a:t>подсчётом</a:t>
            </a:r>
            <a:r>
              <a:rPr b="0" dirty="0"/>
              <a:t> </a:t>
            </a:r>
            <a:r>
              <a:rPr b="0" dirty="0" err="1"/>
              <a:t>целесообразно</a:t>
            </a:r>
            <a:r>
              <a:rPr b="0" dirty="0"/>
              <a:t> </a:t>
            </a:r>
            <a:r>
              <a:rPr b="0" dirty="0" err="1"/>
              <a:t>лишь</a:t>
            </a:r>
            <a:r>
              <a:rPr b="0" dirty="0"/>
              <a:t> </a:t>
            </a:r>
            <a:r>
              <a:rPr b="0" dirty="0" err="1"/>
              <a:t>тогда</a:t>
            </a:r>
            <a:r>
              <a:rPr b="0" dirty="0"/>
              <a:t>, </a:t>
            </a:r>
            <a:r>
              <a:rPr b="0" dirty="0" err="1"/>
              <a:t>когда</a:t>
            </a:r>
            <a:r>
              <a:rPr b="0" dirty="0"/>
              <a:t> </a:t>
            </a:r>
            <a:r>
              <a:rPr b="0" dirty="0" err="1"/>
              <a:t>сортируемые</a:t>
            </a:r>
            <a:r>
              <a:rPr b="0" dirty="0"/>
              <a:t> </a:t>
            </a:r>
            <a:r>
              <a:rPr b="0" dirty="0" err="1"/>
              <a:t>числа</a:t>
            </a:r>
            <a:r>
              <a:rPr b="0" dirty="0"/>
              <a:t> </a:t>
            </a:r>
            <a:r>
              <a:rPr b="0" dirty="0" err="1"/>
              <a:t>имеют</a:t>
            </a:r>
            <a:r>
              <a:rPr b="0" dirty="0"/>
              <a:t> </a:t>
            </a:r>
            <a:r>
              <a:rPr lang="ru-RU" b="0" dirty="0"/>
              <a:t>диапазон</a:t>
            </a:r>
            <a:r>
              <a:rPr b="0" dirty="0"/>
              <a:t> </a:t>
            </a:r>
            <a:r>
              <a:rPr b="0" dirty="0" err="1"/>
              <a:t>возможных</a:t>
            </a:r>
            <a:r>
              <a:rPr b="0" dirty="0"/>
              <a:t> </a:t>
            </a:r>
            <a:r>
              <a:rPr b="0" dirty="0" err="1"/>
              <a:t>значений</a:t>
            </a:r>
            <a:r>
              <a:rPr b="0" dirty="0"/>
              <a:t>,</a:t>
            </a:r>
            <a:r>
              <a:rPr lang="ru-RU" b="0" dirty="0"/>
              <a:t> который достаточно мал по сравнению с сортируемым множеством</a:t>
            </a:r>
            <a:r>
              <a:rPr b="0" dirty="0"/>
              <a:t>.</a:t>
            </a:r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Алгоритм</a:t>
            </a:r>
            <a:r>
              <a:rPr dirty="0"/>
              <a:t> </a:t>
            </a:r>
            <a:r>
              <a:rPr dirty="0" err="1"/>
              <a:t>сортировки</a:t>
            </a:r>
            <a:r>
              <a:rPr dirty="0"/>
              <a:t> </a:t>
            </a:r>
            <a:r>
              <a:rPr dirty="0" err="1"/>
              <a:t>состоит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следующих</a:t>
            </a:r>
            <a:r>
              <a:rPr dirty="0"/>
              <a:t> </a:t>
            </a:r>
            <a:r>
              <a:rPr dirty="0" err="1"/>
              <a:t>шагов</a:t>
            </a:r>
            <a:r>
              <a:rPr dirty="0"/>
              <a:t>: 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Просмотр</a:t>
            </a:r>
            <a:r>
              <a:rPr dirty="0"/>
              <a:t> </a:t>
            </a:r>
            <a:r>
              <a:rPr dirty="0" err="1"/>
              <a:t>исходного</a:t>
            </a:r>
            <a:r>
              <a:rPr dirty="0"/>
              <a:t> </a:t>
            </a:r>
            <a:r>
              <a:rPr dirty="0" err="1"/>
              <a:t>массива</a:t>
            </a:r>
            <a:r>
              <a:rPr dirty="0"/>
              <a:t> и </a:t>
            </a:r>
            <a:r>
              <a:rPr dirty="0" err="1"/>
              <a:t>подсчет</a:t>
            </a:r>
            <a:r>
              <a:rPr dirty="0"/>
              <a:t> </a:t>
            </a:r>
            <a:r>
              <a:rPr dirty="0" err="1"/>
              <a:t>количества</a:t>
            </a:r>
            <a:r>
              <a:rPr dirty="0"/>
              <a:t> </a:t>
            </a:r>
            <a:r>
              <a:rPr dirty="0" err="1"/>
              <a:t>элементов</a:t>
            </a:r>
            <a:r>
              <a:rPr dirty="0"/>
              <a:t> в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массиве</a:t>
            </a:r>
            <a:r>
              <a:rPr dirty="0"/>
              <a:t> (</a:t>
            </a:r>
            <a:r>
              <a:rPr dirty="0" err="1"/>
              <a:t>количество</a:t>
            </a:r>
            <a:r>
              <a:rPr dirty="0"/>
              <a:t> </a:t>
            </a:r>
            <a:r>
              <a:rPr dirty="0" err="1"/>
              <a:t>сохраняется</a:t>
            </a:r>
            <a:r>
              <a:rPr dirty="0"/>
              <a:t> </a:t>
            </a:r>
            <a:r>
              <a:rPr dirty="0" err="1"/>
              <a:t>во</a:t>
            </a:r>
            <a:r>
              <a:rPr dirty="0"/>
              <a:t> </a:t>
            </a:r>
            <a:r>
              <a:rPr dirty="0" err="1"/>
              <a:t>вспомогательном</a:t>
            </a:r>
            <a:r>
              <a:rPr dirty="0"/>
              <a:t> </a:t>
            </a:r>
            <a:r>
              <a:rPr dirty="0" err="1"/>
              <a:t>массиве</a:t>
            </a:r>
            <a:r>
              <a:rPr dirty="0"/>
              <a:t>). 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Просмотр</a:t>
            </a:r>
            <a:r>
              <a:rPr dirty="0"/>
              <a:t> </a:t>
            </a:r>
            <a:r>
              <a:rPr dirty="0" err="1"/>
              <a:t>вспомогательного</a:t>
            </a:r>
            <a:r>
              <a:rPr dirty="0"/>
              <a:t> </a:t>
            </a:r>
            <a:r>
              <a:rPr dirty="0" err="1"/>
              <a:t>массива</a:t>
            </a:r>
            <a:r>
              <a:rPr dirty="0"/>
              <a:t> и </a:t>
            </a:r>
            <a:r>
              <a:rPr dirty="0" err="1"/>
              <a:t>запись</a:t>
            </a:r>
            <a:r>
              <a:rPr dirty="0"/>
              <a:t> </a:t>
            </a:r>
            <a:r>
              <a:rPr dirty="0" err="1"/>
              <a:t>элементов</a:t>
            </a:r>
            <a:r>
              <a:rPr dirty="0"/>
              <a:t> в </a:t>
            </a:r>
            <a:r>
              <a:rPr dirty="0" err="1"/>
              <a:t>отсортированном</a:t>
            </a:r>
            <a:r>
              <a:rPr dirty="0"/>
              <a:t> </a:t>
            </a:r>
            <a:r>
              <a:rPr dirty="0" err="1"/>
              <a:t>порядке</a:t>
            </a:r>
            <a:r>
              <a:rPr dirty="0"/>
              <a:t>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2"/>
          <p:cNvSpPr txBox="1"/>
          <p:nvPr/>
        </p:nvSpPr>
        <p:spPr>
          <a:xfrm>
            <a:off x="285037" y="409771"/>
            <a:ext cx="3534638" cy="18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Сортировка подсчётом (</a:t>
            </a:r>
            <a:r>
              <a:rPr b="0"/>
              <a:t>Counting sort</a:t>
            </a:r>
            <a:r>
              <a:t>)</a:t>
            </a:r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Код алгоритма сортировки подсчётом:</a:t>
            </a:r>
          </a:p>
        </p:txBody>
      </p:sp>
      <p:pic>
        <p:nvPicPr>
          <p:cNvPr id="265" name="Рисунок 2" descr="Рисунок 2"/>
          <p:cNvPicPr>
            <a:picLocks noChangeAspect="1"/>
          </p:cNvPicPr>
          <p:nvPr/>
        </p:nvPicPr>
        <p:blipFill>
          <a:blip r:embed="rId2"/>
          <a:srcRect l="16010" t="47440" r="56499" b="15593"/>
          <a:stretch>
            <a:fillRect/>
          </a:stretch>
        </p:blipFill>
        <p:spPr>
          <a:xfrm>
            <a:off x="5223507" y="2976272"/>
            <a:ext cx="4626236" cy="3499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Рисунок 7" descr="Рисунок 7"/>
          <p:cNvPicPr>
            <a:picLocks noChangeAspect="1"/>
          </p:cNvPicPr>
          <p:nvPr/>
        </p:nvPicPr>
        <p:blipFill>
          <a:blip r:embed="rId2"/>
          <a:srcRect l="15818" t="14911" r="54487" b="50000"/>
          <a:stretch>
            <a:fillRect/>
          </a:stretch>
        </p:blipFill>
        <p:spPr>
          <a:xfrm>
            <a:off x="-1" y="2976272"/>
            <a:ext cx="5223509" cy="3471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Рисунок 8" descr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875" y="267346"/>
            <a:ext cx="5900621" cy="222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2"/>
          <p:cNvSpPr txBox="1"/>
          <p:nvPr/>
        </p:nvSpPr>
        <p:spPr>
          <a:xfrm>
            <a:off x="285036" y="409771"/>
            <a:ext cx="2564255" cy="27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Сортировка подсчётом (</a:t>
            </a:r>
            <a:r>
              <a:rPr b="0"/>
              <a:t>Counting sort</a:t>
            </a:r>
            <a:r>
              <a:t>)</a:t>
            </a:r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Блок-схема </a:t>
            </a:r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алгоритма </a:t>
            </a:r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сортировки </a:t>
            </a:r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подсчётом:</a:t>
            </a:r>
          </a:p>
        </p:txBody>
      </p:sp>
      <p:pic>
        <p:nvPicPr>
          <p:cNvPr id="270" name="Рисунок 5" descr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89" y="242230"/>
            <a:ext cx="6508686" cy="6064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2"/>
          <p:cNvSpPr txBox="1"/>
          <p:nvPr/>
        </p:nvSpPr>
        <p:spPr>
          <a:xfrm>
            <a:off x="316079" y="980999"/>
            <a:ext cx="8817842" cy="594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Сортировка</a:t>
            </a:r>
            <a:r>
              <a:rPr dirty="0"/>
              <a:t> </a:t>
            </a:r>
            <a:r>
              <a:rPr dirty="0" err="1"/>
              <a:t>подсчётом</a:t>
            </a:r>
            <a:r>
              <a:rPr dirty="0"/>
              <a:t> (</a:t>
            </a:r>
            <a:r>
              <a:rPr b="0" dirty="0"/>
              <a:t>Counting sort</a:t>
            </a:r>
            <a:r>
              <a:rPr dirty="0"/>
              <a:t>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br>
              <a:rPr sz="2000" spc="-1" dirty="0"/>
            </a:br>
            <a:r>
              <a:rPr sz="2000" b="1" spc="-1" dirty="0" err="1">
                <a:solidFill>
                  <a:srgbClr val="0F228B"/>
                </a:solidFill>
              </a:rPr>
              <a:t>Оценка</a:t>
            </a:r>
            <a:r>
              <a:rPr sz="2000" b="1" spc="-1" dirty="0">
                <a:solidFill>
                  <a:srgbClr val="0F228B"/>
                </a:solidFill>
              </a:rPr>
              <a:t> </a:t>
            </a:r>
            <a:r>
              <a:rPr sz="2000" b="1" spc="-1" dirty="0" err="1">
                <a:solidFill>
                  <a:srgbClr val="0F228B"/>
                </a:solidFill>
              </a:rPr>
              <a:t>сложности</a:t>
            </a:r>
            <a:r>
              <a:rPr sz="2000" b="1" spc="-1" dirty="0">
                <a:solidFill>
                  <a:srgbClr val="0F228B"/>
                </a:solidFill>
              </a:rPr>
              <a:t>:</a:t>
            </a:r>
            <a:endParaRPr sz="2000" spc="-1" dirty="0"/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Временная</a:t>
            </a:r>
            <a:r>
              <a:rPr dirty="0"/>
              <a:t> </a:t>
            </a:r>
            <a:r>
              <a:rPr dirty="0" err="1"/>
              <a:t>сложность</a:t>
            </a:r>
            <a:r>
              <a:rPr dirty="0"/>
              <a:t>: </a:t>
            </a:r>
            <a:r>
              <a:rPr dirty="0" err="1"/>
              <a:t>Усреднённый</a:t>
            </a:r>
            <a:r>
              <a:rPr dirty="0"/>
              <a:t> </a:t>
            </a:r>
            <a:r>
              <a:rPr dirty="0" err="1"/>
              <a:t>случай</a:t>
            </a:r>
            <a:r>
              <a:rPr dirty="0"/>
              <a:t> (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относительно</a:t>
            </a:r>
            <a:r>
              <a:rPr dirty="0"/>
              <a:t> </a:t>
            </a:r>
            <a:r>
              <a:rPr dirty="0" err="1"/>
              <a:t>небольшом</a:t>
            </a:r>
            <a:r>
              <a:rPr dirty="0"/>
              <a:t> </a:t>
            </a:r>
            <a:r>
              <a:rPr dirty="0" err="1"/>
              <a:t>диапазоне</a:t>
            </a:r>
            <a:r>
              <a:rPr dirty="0"/>
              <a:t> </a:t>
            </a:r>
            <a:r>
              <a:rPr dirty="0" err="1"/>
              <a:t>чисел</a:t>
            </a:r>
            <a:r>
              <a:rPr dirty="0"/>
              <a:t> и </a:t>
            </a:r>
            <a:r>
              <a:rPr dirty="0" err="1"/>
              <a:t>большом</a:t>
            </a:r>
            <a:r>
              <a:rPr dirty="0"/>
              <a:t> </a:t>
            </a:r>
            <a:r>
              <a:rPr dirty="0" err="1"/>
              <a:t>количестве</a:t>
            </a:r>
            <a:r>
              <a:rPr dirty="0"/>
              <a:t> </a:t>
            </a:r>
            <a:r>
              <a:rPr dirty="0" err="1"/>
              <a:t>входных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) - </a:t>
            </a:r>
            <a:r>
              <a:rPr dirty="0">
                <a:solidFill>
                  <a:srgbClr val="0F228B"/>
                </a:solidFill>
              </a:rPr>
              <a:t>O(</a:t>
            </a:r>
            <a:r>
              <a:rPr dirty="0" err="1">
                <a:solidFill>
                  <a:srgbClr val="0F228B"/>
                </a:solidFill>
              </a:rPr>
              <a:t>n+k</a:t>
            </a:r>
            <a:r>
              <a:rPr dirty="0">
                <a:solidFill>
                  <a:srgbClr val="0F228B"/>
                </a:solidFill>
              </a:rPr>
              <a:t>) 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0F228B"/>
                </a:solidFill>
              </a:rPr>
              <a:t>• </a:t>
            </a:r>
            <a:r>
              <a:rPr dirty="0" err="1">
                <a:solidFill>
                  <a:srgbClr val="0F228B"/>
                </a:solidFill>
              </a:rPr>
              <a:t>Пространственная</a:t>
            </a:r>
            <a:r>
              <a:rPr dirty="0">
                <a:solidFill>
                  <a:srgbClr val="0F228B"/>
                </a:solidFill>
              </a:rPr>
              <a:t> </a:t>
            </a:r>
            <a:r>
              <a:rPr dirty="0" err="1">
                <a:solidFill>
                  <a:srgbClr val="0F228B"/>
                </a:solidFill>
              </a:rPr>
              <a:t>сложность</a:t>
            </a:r>
            <a:r>
              <a:rPr dirty="0">
                <a:solidFill>
                  <a:srgbClr val="0F228B"/>
                </a:solidFill>
              </a:rPr>
              <a:t>: O</a:t>
            </a:r>
            <a:r>
              <a:rPr dirty="0"/>
              <a:t>(k) </a:t>
            </a:r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Плюсы</a:t>
            </a:r>
            <a:r>
              <a:rPr lang="en-US" dirty="0"/>
              <a:t>:</a:t>
            </a:r>
            <a:endParaRPr dirty="0"/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Применять</a:t>
            </a:r>
            <a:r>
              <a:rPr dirty="0"/>
              <a:t> </a:t>
            </a:r>
            <a:r>
              <a:rPr dirty="0" err="1"/>
              <a:t>данную</a:t>
            </a:r>
            <a:r>
              <a:rPr dirty="0"/>
              <a:t> </a:t>
            </a:r>
            <a:r>
              <a:rPr dirty="0" err="1"/>
              <a:t>сортировку</a:t>
            </a:r>
            <a:r>
              <a:rPr dirty="0"/>
              <a:t> </a:t>
            </a:r>
            <a:r>
              <a:rPr dirty="0" err="1"/>
              <a:t>целесообразно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имеется</a:t>
            </a:r>
            <a:r>
              <a:rPr dirty="0"/>
              <a:t> </a:t>
            </a:r>
            <a:r>
              <a:rPr dirty="0" err="1"/>
              <a:t>большое</a:t>
            </a:r>
            <a:r>
              <a:rPr dirty="0"/>
              <a:t> </a:t>
            </a:r>
            <a:r>
              <a:rPr dirty="0" err="1"/>
              <a:t>количество</a:t>
            </a:r>
            <a:r>
              <a:rPr dirty="0"/>
              <a:t> </a:t>
            </a:r>
            <a:r>
              <a:rPr dirty="0" err="1"/>
              <a:t>элементов</a:t>
            </a:r>
            <a:r>
              <a:rPr dirty="0"/>
              <a:t> </a:t>
            </a:r>
            <a:r>
              <a:rPr dirty="0" err="1"/>
              <a:t>массива</a:t>
            </a:r>
            <a:r>
              <a:rPr dirty="0"/>
              <a:t> с </a:t>
            </a:r>
            <a:r>
              <a:rPr dirty="0" err="1"/>
              <a:t>заданным</a:t>
            </a:r>
            <a:r>
              <a:rPr dirty="0"/>
              <a:t> </a:t>
            </a:r>
            <a:r>
              <a:rPr dirty="0" err="1"/>
              <a:t>небольшим</a:t>
            </a:r>
            <a:r>
              <a:rPr dirty="0"/>
              <a:t> </a:t>
            </a:r>
            <a:r>
              <a:rPr dirty="0" err="1"/>
              <a:t>верхним</a:t>
            </a:r>
            <a:r>
              <a:rPr dirty="0"/>
              <a:t> </a:t>
            </a:r>
            <a:r>
              <a:rPr dirty="0" err="1"/>
              <a:t>пределом</a:t>
            </a:r>
            <a:r>
              <a:rPr dirty="0"/>
              <a:t>. </a:t>
            </a:r>
          </a:p>
          <a:p>
            <a:pPr>
              <a:defRPr sz="2000" spc="-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Минусы</a:t>
            </a:r>
            <a:r>
              <a:rPr dirty="0"/>
              <a:t>: 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сортировать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условии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верхняя</a:t>
            </a:r>
            <a:r>
              <a:rPr dirty="0"/>
              <a:t> </a:t>
            </a:r>
            <a:r>
              <a:rPr dirty="0" err="1"/>
              <a:t>граница</a:t>
            </a:r>
            <a:r>
              <a:rPr dirty="0"/>
              <a:t> </a:t>
            </a:r>
            <a:r>
              <a:rPr dirty="0" err="1"/>
              <a:t>элементов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слишком</a:t>
            </a:r>
            <a:r>
              <a:rPr dirty="0"/>
              <a:t> </a:t>
            </a:r>
            <a:r>
              <a:rPr dirty="0" err="1"/>
              <a:t>большая</a:t>
            </a:r>
            <a:r>
              <a:rPr dirty="0"/>
              <a:t>.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менее</a:t>
            </a:r>
            <a:r>
              <a:rPr dirty="0"/>
              <a:t> </a:t>
            </a:r>
            <a:r>
              <a:rPr dirty="0" err="1"/>
              <a:t>затратные</a:t>
            </a:r>
            <a:r>
              <a:rPr dirty="0"/>
              <a:t> </a:t>
            </a:r>
            <a:r>
              <a:rPr dirty="0" err="1"/>
              <a:t>сортировки</a:t>
            </a:r>
            <a:r>
              <a:rPr dirty="0"/>
              <a:t>.</a:t>
            </a:r>
          </a:p>
          <a:p>
            <a:pPr>
              <a:defRPr sz="2000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• </a:t>
            </a:r>
            <a:r>
              <a:rPr dirty="0" err="1"/>
              <a:t>Малая</a:t>
            </a:r>
            <a:r>
              <a:rPr dirty="0"/>
              <a:t> </a:t>
            </a:r>
            <a:r>
              <a:rPr dirty="0" err="1"/>
              <a:t>распространенность</a:t>
            </a:r>
            <a:r>
              <a:rPr dirty="0"/>
              <a:t>. 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2"/>
          <p:cNvSpPr txBox="1"/>
          <p:nvPr/>
        </p:nvSpPr>
        <p:spPr>
          <a:xfrm>
            <a:off x="544078" y="373906"/>
            <a:ext cx="8817842" cy="710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Сортировка</a:t>
            </a:r>
            <a:r>
              <a:rPr dirty="0"/>
              <a:t> </a:t>
            </a:r>
            <a:r>
              <a:rPr dirty="0" err="1"/>
              <a:t>подсчётом</a:t>
            </a:r>
            <a:r>
              <a:rPr dirty="0"/>
              <a:t> (</a:t>
            </a:r>
            <a:r>
              <a:rPr b="0" dirty="0"/>
              <a:t>Counting sort</a:t>
            </a:r>
            <a:r>
              <a:rPr dirty="0"/>
              <a:t>)</a:t>
            </a:r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ru-RU" dirty="0"/>
              <a:t>Оценка временной сложности</a:t>
            </a:r>
            <a:r>
              <a:rPr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851039-B499-A28A-76AA-37376121E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r="8983"/>
          <a:stretch/>
        </p:blipFill>
        <p:spPr>
          <a:xfrm>
            <a:off x="1977879" y="1045825"/>
            <a:ext cx="5950241" cy="50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513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974D33-41A8-E86F-7B2D-724A40A5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97" y="2168394"/>
            <a:ext cx="4682832" cy="3111412"/>
          </a:xfrm>
          <a:prstGeom prst="rect">
            <a:avLst/>
          </a:prstGeom>
        </p:spPr>
      </p:pic>
      <p:sp>
        <p:nvSpPr>
          <p:cNvPr id="272" name="CustomShape 2"/>
          <p:cNvSpPr txBox="1"/>
          <p:nvPr/>
        </p:nvSpPr>
        <p:spPr>
          <a:xfrm>
            <a:off x="610199" y="642978"/>
            <a:ext cx="8817842" cy="710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Сортировка</a:t>
            </a:r>
            <a:r>
              <a:rPr dirty="0"/>
              <a:t> </a:t>
            </a:r>
            <a:r>
              <a:rPr dirty="0" err="1"/>
              <a:t>подсчётом</a:t>
            </a:r>
            <a:r>
              <a:rPr dirty="0"/>
              <a:t> (</a:t>
            </a:r>
            <a:r>
              <a:rPr b="0" dirty="0"/>
              <a:t>Counting sort</a:t>
            </a:r>
            <a:r>
              <a:rPr dirty="0"/>
              <a:t>)</a:t>
            </a:r>
          </a:p>
          <a:p>
            <a:pPr>
              <a:defRPr sz="2000" b="1" spc="-1">
                <a:solidFill>
                  <a:srgbClr val="0F228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Зависимость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величины</a:t>
            </a:r>
            <a:r>
              <a:rPr dirty="0"/>
              <a:t> </a:t>
            </a:r>
            <a:r>
              <a:rPr dirty="0" err="1"/>
              <a:t>массива</a:t>
            </a:r>
            <a:r>
              <a:rPr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AEAC3-2555-C62D-4C04-955CF7797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8" y="1943243"/>
            <a:ext cx="4748952" cy="35617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Лист A4 (210x297 мм)</PresentationFormat>
  <Paragraphs>86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Office Theme</vt:lpstr>
      <vt:lpstr>Презентация PowerPoint</vt:lpstr>
      <vt:lpstr>Презентация PowerPoint</vt:lpstr>
      <vt:lpstr>Сортировка подсчётом  (Counting sort)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Быстрая сортировка (Quicksort)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Апологет К</dc:creator>
  <cp:lastModifiedBy>Анастасия Крюкова</cp:lastModifiedBy>
  <cp:revision>7</cp:revision>
  <dcterms:modified xsi:type="dcterms:W3CDTF">2022-05-17T09:50:09Z</dcterms:modified>
</cp:coreProperties>
</file>