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8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4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35826C-36E0-4368-ABF3-1CDEE245C8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6E5DAB-EA03-4190-A6F0-4169B91B64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141E-6B9F-40EF-9222-F2B73D827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DAB 401GROUP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F6DD9-5854-409C-9E39-ED39205D1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735" y="4455620"/>
            <a:ext cx="10042715" cy="113983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Topic: Sentiment analysis for stock price prediction using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15561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B245E-4818-4C65-A446-397A5945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DAE78F-A6F4-4BBC-AFAB-D7A2FC07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457200"/>
            <a:ext cx="5451627" cy="5282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2AD5-D2E7-4135-BB84-EF69B7B3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We created a new column for score by shifting by one since we want to predict stock price movements for the next day.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07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CA164-5211-4447-9DA6-81027B8A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C953913-1C07-440E-8744-3B685936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34947"/>
            <a:ext cx="5451627" cy="51140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7F9F-D083-4EAA-8505-9ECA92E4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We merged the new Date, Score and the Returns column.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93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0AE01-C43D-4A22-B672-1B0C68D3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8A01-2890-4D13-A51F-C7B799E8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We carried out a correlation analysis between the Returns and the Score column and discovered we had a weak negative score of 0.1154which suggests that we are not likely to get high accuracy if we build a model based on the data and the correlation is inverse.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59C8B5-B1A0-46A7-9EAE-D8BE9BDB7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9" y="523685"/>
            <a:ext cx="5794631" cy="55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A9381-7D91-4521-8445-D1F0E8A8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D812B7-3051-46BF-8AF8-B48FC5D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8" y="634946"/>
            <a:ext cx="6070061" cy="48028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4484-232A-4079-A8CF-72F1C742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Calculating the total percentage of data to use for the building of model.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61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F0EB7-C101-4921-AA38-598779BC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D9EFFA-342F-4656-8FA0-75BF60D9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040627"/>
            <a:ext cx="5451627" cy="44567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1C3FAA-1A5E-430E-B65B-7E37B3C9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Shifted the price and compound columns by one and storing them as new columns in the </a:t>
            </a:r>
            <a:r>
              <a:rPr lang="en-US" dirty="0" err="1"/>
              <a:t>dataframe</a:t>
            </a:r>
            <a:r>
              <a:rPr lang="en-US" dirty="0"/>
              <a:t> as we are trying to predict for the next day.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09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68053-3783-4140-A771-D111F4C2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956A0F-EAA9-4C49-AD96-9B61CF56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88340"/>
            <a:ext cx="5451627" cy="39591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5979B0-8D8D-4D56-888F-7D4A36BC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We separated our data into target and feature with </a:t>
            </a:r>
            <a:r>
              <a:rPr lang="en-US" dirty="0" err="1"/>
              <a:t>price_shifted</a:t>
            </a:r>
            <a:r>
              <a:rPr lang="en-US" dirty="0"/>
              <a:t> column being the target (y) and the price, comp and </a:t>
            </a:r>
            <a:r>
              <a:rPr lang="en-US" dirty="0" err="1"/>
              <a:t>comp_shifted</a:t>
            </a:r>
            <a:r>
              <a:rPr lang="en-US" dirty="0"/>
              <a:t> the feature variables (X).</a:t>
            </a:r>
          </a:p>
          <a:p>
            <a:r>
              <a:rPr lang="en-US" dirty="0"/>
              <a:t>We proceeded to scale our data using the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r>
              <a:rPr lang="en-US" dirty="0"/>
              <a:t>We split our data into training and test sets.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40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58F19-4131-4657-823C-06EFE119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MODEL BUIDLING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A3D75-AF30-48B5-B30D-99BC9662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34947"/>
            <a:ext cx="5451627" cy="50070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0C675-E700-44C0-BFF4-027A3FFA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inititaed</a:t>
            </a:r>
            <a:r>
              <a:rPr lang="en-US" dirty="0"/>
              <a:t> and  trained our recurrent neural network  (LSTM) with the parameters shown in preparation to be applied to  our data.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8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66EEC-3BB5-48BC-A8C0-70E69E88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MODEL BUIDLING AND EVALUATION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58FC8-E06F-4961-BE3B-2423B3E7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935806"/>
            <a:ext cx="5451627" cy="3258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D3E9E8-CD27-4EC4-839B-48E01DF9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We evaluated our model on the training and test sets using Mean </a:t>
            </a:r>
            <a:r>
              <a:rPr lang="en-US" dirty="0" err="1"/>
              <a:t>Sqaured</a:t>
            </a:r>
            <a:r>
              <a:rPr lang="en-US" dirty="0"/>
              <a:t> Error (MSE) as our evaluation metrics. We got a score of 0.0092 o the training set 0.0137 on the test sets a good indication that our model was able to predict with high accuracy.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02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9DAD4-D7DD-47C7-A12E-1A79D7AB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MODEL BUIDLING AND EVALUATION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0C8C7-5EF3-46C3-99C1-8AAEE5D0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91056"/>
            <a:ext cx="5451627" cy="43190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C23A85-8087-4E32-B47C-E772F65F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This visualization confirms that the model we implemented has a high accuracy and could be </a:t>
            </a:r>
            <a:r>
              <a:rPr lang="en-US" dirty="0" err="1"/>
              <a:t>relyed</a:t>
            </a:r>
            <a:r>
              <a:rPr lang="en-US" dirty="0"/>
              <a:t> upon.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96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6978-CD74-4C16-A227-36CB74B7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63BD-FF54-412C-8EA9-8290DE79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have been able to establish that Natural Language Processing is a useful and powerful tool in the prediction of stock price movements and eases the burden of wasting man hours.</a:t>
            </a:r>
          </a:p>
          <a:p>
            <a:r>
              <a:rPr lang="en-US" dirty="0"/>
              <a:t>Recurrent Neural Networks particularly LSTM provide high accuracy as shown by the evaluation metric we used (MSE) and the visualization of our results.</a:t>
            </a:r>
          </a:p>
        </p:txBody>
      </p:sp>
    </p:spTree>
    <p:extLst>
      <p:ext uri="{BB962C8B-B14F-4D97-AF65-F5344CB8AC3E}">
        <p14:creationId xmlns:p14="http://schemas.microsoft.com/office/powerpoint/2010/main" val="36279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91C-4F24-4AC2-A84A-982D3689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AB43-F7F7-477F-8C80-5D71CEBA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03020" indent="-11430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Bency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Eldho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(ID:0731915)</a:t>
            </a:r>
          </a:p>
          <a:p>
            <a:pPr marL="1303020" indent="-11430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Mehak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Rajdev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(ID: 0732638) </a:t>
            </a:r>
          </a:p>
          <a:p>
            <a:pPr marL="1303020" indent="-11430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Nanbal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Akila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Fompun (ID: 0714107)</a:t>
            </a:r>
            <a:r>
              <a:rPr lang="en-US" sz="2400" b="1" dirty="0">
                <a:latin typeface="+mj-lt"/>
              </a:rPr>
              <a:t>	</a:t>
            </a:r>
          </a:p>
          <a:p>
            <a:pPr marL="1303020" lvl="0" indent="-114300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Darin </a:t>
            </a:r>
            <a:r>
              <a:rPr lang="en-US" sz="2400" b="1" dirty="0" err="1">
                <a:solidFill>
                  <a:srgbClr val="000000"/>
                </a:solidFill>
                <a:latin typeface="+mj-lt"/>
              </a:rPr>
              <a:t>Amichandwala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(0734860)</a:t>
            </a:r>
            <a:endParaRPr lang="en-US" sz="2400" b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1303020" lvl="0" indent="-114300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+mj-lt"/>
              </a:rPr>
              <a:t>Dongmei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Mo (0733239)</a:t>
            </a:r>
            <a:endParaRPr lang="en-US" sz="2400" b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1303020" lvl="0" indent="-114300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Sourav Thakur (0733904)</a:t>
            </a:r>
            <a:r>
              <a:rPr lang="en-US" sz="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	</a:t>
            </a:r>
          </a:p>
          <a:p>
            <a:pPr marL="160020" lvl="0" indent="0">
              <a:buClr>
                <a:srgbClr val="E48312"/>
              </a:buClr>
              <a:buNone/>
            </a:pPr>
            <a:r>
              <a:rPr lang="en-US" sz="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		</a:t>
            </a:r>
            <a:r>
              <a:rPr lang="en-US" sz="800" b="1" dirty="0">
                <a:latin typeface="+mj-lt"/>
              </a:rPr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16F-2298-4AB7-A2F0-6C892177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D05F-A58F-4241-AD56-9E1BE40C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801D-85B6-4AB8-8182-98AD3C2A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Times New Roman" panose="02020603050405020304" pitchFamily="18" charset="0"/>
              </a:rPr>
              <a:t>In recent times we have come to discover that information outlets such as news headlines and social media outlets have come to determine the movement of stock prices.</a:t>
            </a:r>
          </a:p>
          <a:p>
            <a:r>
              <a:rPr lang="en-US" sz="2400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need to automate this process became increasingly pressing as lots of man hours are spent trying to predict stock prices.</a:t>
            </a:r>
          </a:p>
          <a:p>
            <a:r>
              <a:rPr lang="en-US" sz="2400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goal of this project is to apply machine learning techniques particularly Natural Language processing to predict the movement of stock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E5194-DA8A-4FD8-9FE5-B5698661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SOURCES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566237-0CA4-4AB0-AD53-D6FB0F82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8" y="374741"/>
            <a:ext cx="5978087" cy="58657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8345A0-52CB-4356-8447-4C64FE99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Our data sources are seekingalpha.com and Yahoo Finance where we obtained headline data and stock price data merging the two datasets into one dataset.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We merged our data from both sources and performed some imputation using the mean method where there were missing values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5255-BDE5-4F26-94E0-95FBAE4B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SOURCES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38A2F3-7DC8-4947-9C88-8259D4A3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198792"/>
            <a:ext cx="5451627" cy="467832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18B3-8BEE-4F8F-9EA6-C2FD9EAD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final merged dataset consists of 1185 rows and 3 columns named Title, Date and Price.</a:t>
            </a:r>
            <a:endParaRPr lang="en-US" dirty="0"/>
          </a:p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7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80BE5-5A71-4958-9BDC-5D128E4F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CLEANING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9DDCE1-BDD3-4615-BECF-40317F93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3" y="457199"/>
            <a:ext cx="6304679" cy="54118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3B0D-DEA6-4D2A-9A94-29B27BE8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Removal of special characters from text data using the Regular expression library in python.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5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30686-EE42-40D9-A861-04EC480B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CLEANING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F29DC0-B25E-4BE0-BF8B-DE358745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" y="914409"/>
            <a:ext cx="6314406" cy="49627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D297-7465-4803-A2EB-BF8C069D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Creating a new column for date using the datetime library in python.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9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2C6F2-14E4-4451-B5D9-04D8E2D0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A12CD-DA11-4AA8-8F77-F5F07DB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34946"/>
            <a:ext cx="5451627" cy="52341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D569-70D3-4ACC-9EB2-C2199D6E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Here we calculated the polarity scores of each sentiment with the Sentiment Intensity Analyzer (SIA) in python which assigns a score to each sentiments and calculates a compound.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28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10D98-C55B-4B1B-8490-040DD37C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30C8D7-C09D-4C26-A02E-848A9619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762967"/>
            <a:ext cx="5451627" cy="301202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C3E6-B7E2-4173-9A03-A61B66CE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Calculated daily returns and merge with the closing rice column in a new </a:t>
            </a:r>
            <a:r>
              <a:rPr lang="en-US" dirty="0" err="1">
                <a:latin typeface="Calibri Light" panose="020F03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25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632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DAB 401GROUP PROJECT</vt:lpstr>
      <vt:lpstr>GROUP MEMBERS</vt:lpstr>
      <vt:lpstr>INTRODUCTION</vt:lpstr>
      <vt:lpstr>DATA SOURCES</vt:lpstr>
      <vt:lpstr>DATA SOURCES</vt:lpstr>
      <vt:lpstr>DATA CLEANING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PREPROCESSING</vt:lpstr>
      <vt:lpstr>DATA PREPROCESSING</vt:lpstr>
      <vt:lpstr>DATA PREPROCESSING</vt:lpstr>
      <vt:lpstr>MODEL BUIDLING</vt:lpstr>
      <vt:lpstr>MODEL BUIDLING AND EVALUATION</vt:lpstr>
      <vt:lpstr>MODEL BUIDLING AND EVALUATION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401GROUP PROJECT</dc:title>
  <dc:creator>Nanbal Fompun</dc:creator>
  <cp:lastModifiedBy>Nanbal Fompun</cp:lastModifiedBy>
  <cp:revision>2</cp:revision>
  <dcterms:created xsi:type="dcterms:W3CDTF">2020-04-11T05:19:39Z</dcterms:created>
  <dcterms:modified xsi:type="dcterms:W3CDTF">2020-04-11T05:27:53Z</dcterms:modified>
</cp:coreProperties>
</file>