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embeddings/oleObject1" ContentType="application/vnd.openxmlformats-officedocument.spreadsheetml.sheet"/>
  <Override PartName="/ppt/embeddings/oleObject2" ContentType="application/vnd.openxmlformats-officedocument.spreadsheetml.shee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prnWhat="handouts2" clrMode="gray" scaleToFitPaper="1"/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8739C0C-AB16-40ED-8C5A-176A687DF9E4}" styleName="Normal Style 1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38F972D-3A02-497A-9D08-DF27CF173CB4}" styleName="Generic Style 1- Body/Background Dark Color 1">
    <a:tblBg>
      <a:fillRef idx="2">
        <a:schemeClr val="dk1"/>
      </a:fillRef>
      <a:effectRef idx="2">
        <a:schemeClr val="dk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dk1">
                  <a:shade val="61000"/>
                  <a:satMod val="130000"/>
                </a:schemeClr>
              </a:gs>
              <a:gs pos="5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39DB40-7DE7-46ED-BBB9-22F33E5FE7EB}" styleName="Normal Style 1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B5AC75-323D-4BF5-8D33-902B30104892}" styleName="Normal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3"/>
              </a:solidFill>
            </a:ln>
          </a:left>
          <a:right>
            <a:ln w="40000" cmpd="sng">
              <a:solidFill>
                <a:schemeClr val="accent3"/>
              </a:solidFill>
            </a:ln>
          </a:right>
          <a:top>
            <a:ln w="40000" cmpd="sng">
              <a:solidFill>
                <a:schemeClr val="accent3"/>
              </a:solidFill>
            </a:ln>
          </a:top>
          <a:bottom>
            <a:ln w="400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3">
          <a:shade val="80000"/>
        </a:schemeClr>
      </a:tcTxStyle>
      <a:tcStyle>
        <a:tcBdr>
          <a:bottom>
            <a:ln w="35400" cmpd="sng">
              <a:solidFill>
                <a:schemeClr val="accent3">
                  <a:shade val="80000"/>
                </a:schemeClr>
              </a:solidFill>
            </a:ln>
          </a:bottom>
        </a:tcBdr>
        <a:fill>
          <a:solidFill>
            <a:schemeClr val="accent3">
              <a:tint val="20000"/>
            </a:schemeClr>
          </a:solidFill>
        </a:fill>
      </a:tcStyle>
    </a:firstRow>
  </a:tblStyle>
  <a:tblStyle styleId="{1EDF2F87-84AD-4230-966E-E561DF79DAAB}" styleName="Generic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1">
                  <a:shade val="61000"/>
                  <a:satMod val="130000"/>
                </a:schemeClr>
              </a:gs>
              <a:gs pos="5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E5CB3F8B-0EC7-48AE-BC60-692C14E0C4D4}" styleName="Normal Style 3 - Body/Background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5BD628B-B912-4737-B26B-3470B51DB470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thickThin">
              <a:solidFill>
                <a:schemeClr val="accent4"/>
              </a:solidFill>
            </a:ln>
          </a:top>
          <a:bottom>
            <a:ln w="22700" cmpd="thickThin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4"/>
              </a:solidFill>
            </a:ln>
          </a:top>
          <a:bottom>
            <a:ln w="10000" cmpd="sng">
              <a:solidFill>
                <a:schemeClr val="accent4"/>
              </a:solidFill>
            </a:ln>
          </a:bottom>
        </a:tcBdr>
        <a:fill>
          <a:solidFill>
            <a:schemeClr val="accent4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6418AA0-53D3-400A-BF10-B4E7921116EB}" styleName="Dark Style 2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TxStyle/>
      <a:tcStyle>
        <a:tcBdr/>
        <a:fill>
          <a:solidFill>
            <a:schemeClr val="accent2">
              <a:lumMod val="75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shade val="8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  <a:prstDash val="sysDash"/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8531"/>
    <p:restoredTop sz="87638"/>
  </p:normalViewPr>
  <p:slideViewPr>
    <p:cSldViewPr snapToObjects="1">
      <p:cViewPr varScale="1">
        <p:scale>
          <a:sx n="100" d="100"/>
          <a:sy n="100" d="100"/>
        </p:scale>
        <p:origin x="2502" y="90"/>
      </p:cViewPr>
      <p:guideLst>
        <p:guide orient="horz" pos="2149"/>
        <p:guide pos="28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3832"/>
        <p:guide pos="1611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0"/>
          <c:dPt>
            <c:idx val="0"/>
            <c:invertIfNegative val="0"/>
            <c:bubble3D val="0"/>
            <c:explosion val="0"/>
            <c:spPr>
              <a:solidFill>
                <a:schemeClr val="accent3">
                  <a:tint val="57560"/>
                </a:schemeClr>
              </a:solidFill>
            </c:spPr>
          </c:dPt>
          <c:dPt>
            <c:idx val="1"/>
            <c:invertIfNegative val="0"/>
            <c:bubble3D val="0"/>
            <c:explosion val="0"/>
            <c:spPr>
              <a:solidFill>
                <a:schemeClr val="accent3">
                  <a:tint val="86550"/>
                </a:schemeClr>
              </a:solidFill>
            </c:spPr>
          </c:dPt>
          <c:dPt>
            <c:idx val="2"/>
            <c:invertIfNegative val="0"/>
            <c:bubble3D val="0"/>
            <c:explosion val="0"/>
            <c:spPr>
              <a:solidFill>
                <a:schemeClr val="accent3">
                  <a:shade val="85550"/>
                </a:schemeClr>
              </a:solidFill>
            </c:spPr>
          </c:dPt>
          <c:dPt>
            <c:idx val="3"/>
            <c:invertIfNegative val="0"/>
            <c:bubble3D val="0"/>
            <c:explosion val="0"/>
            <c:spPr>
              <a:solidFill>
                <a:schemeClr val="accent3">
                  <a:shade val="56560"/>
                </a:schemeClr>
              </a:solidFill>
            </c:spPr>
          </c:dPt>
          <c:cat>
            <c:strRef>
              <c:f>Sheet1!$A$2:$A$5</c:f>
              <c:strCache>
                <c:ptCount val="4"/>
                <c:pt idx="0">
                  <c:v>1 분기</c:v>
                </c:pt>
                <c:pt idx="1">
                  <c:v>2 분기</c:v>
                </c:pt>
                <c:pt idx="2">
                  <c:v>3 분기</c:v>
                </c:pt>
                <c:pt idx="3">
                  <c:v>4 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7.3</c:v>
                </c:pt>
                <c:pt idx="1">
                  <c:v>3.5</c:v>
                </c:pt>
                <c:pt idx="2">
                  <c:v>2.5</c:v>
                </c:pt>
                <c:pt idx="3">
                  <c:v>1.5</c:v>
                </c:pt>
              </c:numCache>
            </c:numRef>
          </c:val>
        </c:ser>
        <c:firstSliceAng val="0"/>
      </c:pieChart>
      <c:spPr>
        <a:noFill/>
        <a:ln w="9525" cap="flat" cmpd="sng" algn="ctr">
          <a:noFill/>
          <a:prstDash val="solid"/>
          <a:round/>
        </a:ln>
      </c:spPr>
    </c:plotArea>
    <c:dispBlanksAs val="gap"/>
  </c:chart>
  <c:txPr>
    <a:bodyPr/>
    <a:lstStyle/>
    <a:p>
      <a:pPr>
        <a:defRPr sz="1200">
          <a:ea typeface="함초롬돋움"/>
        </a:defRPr>
      </a:pPr>
      <a:endParaRPr lang="ko-KR"/>
    </a:p>
  </c:txPr>
  <c:extLst>
    <c:ext uri="CC8EB2C9-7E31-499d-B8F2-F6CE61031016">
      <ho:hncChartStyle xmlns:ho="http://schemas.haansoft.com/office/8.0" layoutIndex="-1" colorIndex="19" styleIndex="0"/>
    </c:ext>
  </c:extLst>
  <c:externalData r:id="rId1">
    <c:autoUpdate val="0"/>
  </c:externalData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0"/>
          <c:dPt>
            <c:idx val="0"/>
            <c:invertIfNegative val="0"/>
            <c:bubble3D val="0"/>
            <c:explosion val="0"/>
            <c:spPr>
              <a:solidFill>
                <a:schemeClr val="accent3">
                  <a:tint val="57560"/>
                </a:schemeClr>
              </a:solidFill>
            </c:spPr>
          </c:dPt>
          <c:dPt>
            <c:idx val="1"/>
            <c:invertIfNegative val="0"/>
            <c:bubble3D val="0"/>
            <c:explosion val="0"/>
            <c:spPr>
              <a:solidFill>
                <a:schemeClr val="accent3">
                  <a:tint val="86550"/>
                </a:schemeClr>
              </a:solidFill>
            </c:spPr>
          </c:dPt>
          <c:dPt>
            <c:idx val="2"/>
            <c:invertIfNegative val="0"/>
            <c:bubble3D val="0"/>
            <c:explosion val="0"/>
            <c:spPr>
              <a:solidFill>
                <a:schemeClr val="accent3">
                  <a:shade val="85550"/>
                </a:schemeClr>
              </a:solidFill>
            </c:spPr>
          </c:dPt>
          <c:dPt>
            <c:idx val="3"/>
            <c:invertIfNegative val="0"/>
            <c:bubble3D val="0"/>
            <c:explosion val="0"/>
            <c:spPr>
              <a:solidFill>
                <a:schemeClr val="accent3">
                  <a:shade val="56560"/>
                </a:schemeClr>
              </a:solidFill>
            </c:spPr>
          </c:dPt>
          <c:cat>
            <c:strRef>
              <c:f>Sheet1!$A$2:$A$5</c:f>
              <c:strCache>
                <c:ptCount val="4"/>
                <c:pt idx="0">
                  <c:v>1 분기</c:v>
                </c:pt>
                <c:pt idx="1">
                  <c:v>2 분기</c:v>
                </c:pt>
                <c:pt idx="2">
                  <c:v>3 분기</c:v>
                </c:pt>
                <c:pt idx="3">
                  <c:v>4 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7.3</c:v>
                </c:pt>
                <c:pt idx="1">
                  <c:v>3.5</c:v>
                </c:pt>
                <c:pt idx="2">
                  <c:v>2.5</c:v>
                </c:pt>
                <c:pt idx="3">
                  <c:v>1.5</c:v>
                </c:pt>
              </c:numCache>
            </c:numRef>
          </c:val>
        </c:ser>
        <c:firstSliceAng val="0"/>
      </c:pieChart>
      <c:spPr>
        <a:noFill/>
        <a:ln w="9525" cap="flat" cmpd="sng" algn="ctr">
          <a:noFill/>
          <a:prstDash val="solid"/>
          <a:round/>
        </a:ln>
      </c:spPr>
    </c:plotArea>
    <c:dispBlanksAs val="gap"/>
  </c:chart>
  <c:txPr>
    <a:bodyPr/>
    <a:lstStyle/>
    <a:p>
      <a:pPr>
        <a:defRPr sz="1200">
          <a:ea typeface="함초롬돋움"/>
        </a:defRPr>
      </a:pPr>
      <a:endParaRPr lang="ko-KR"/>
    </a:p>
  </c:txPr>
  <c:extLst>
    <c:ext uri="CC8EB2C9-7E31-499d-B8F2-F6CE61031016">
      <ho:hncChartStyle xmlns:ho="http://schemas.haansoft.com/office/8.0" layoutIndex="-1" colorIndex="19" styleIndex="0"/>
    </c:ext>
  </c:extLst>
  <c:externalData r:id="rId1">
    <c:autoUpdate val="0"/>
  </c:externalData>
</c:chartSpace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2020-02-13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2020-02-13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endParaRPr lang="ko-KR" altLang="en-US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endParaRPr lang="ko-KR" altLang="en-US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endParaRPr lang="ko-KR" altLang="en-US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endParaRPr lang="ko-KR" altLang="en-US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endParaRPr lang="ko-KR" altLang="en-US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endParaRPr lang="ko-KR" altLang="en-US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생성하기 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제목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간단한 설명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마감일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+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질문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텍스트박스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라디오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체크박스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ko-KR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0">
              <a:defRPr 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공유하기 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링크 복사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이메일로 링크 전송</a:t>
            </a:r>
            <a:endParaRPr lang="ko-KR" altLang="en-US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0">
              <a:defRPr 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응답하기 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유효한 링크</a:t>
            </a:r>
            <a:endParaRPr lang="ko-KR" altLang="en-US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0">
              <a:defRPr 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결과보기 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답변 목록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주관식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),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원형 차트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객관식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ko-KR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endParaRPr lang="ko-KR" altLang="en-US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endParaRPr lang="ko-KR" altLang="en-US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endParaRPr lang="ko-KR" altLang="en-US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endParaRPr lang="ko-KR" altLang="en-US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endParaRPr lang="ko-KR" altLang="en-US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실제페이지" preserve="1">
  <p:cSld name="실제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rcRect t="7040"/>
          <a:stretch>
            <a:fillRect/>
          </a:stretch>
        </p:blipFill>
        <p:spPr>
          <a:xfrm>
            <a:off x="1415936" y="777132"/>
            <a:ext cx="7728063" cy="53882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3"/>
          <a:srcRect l="81630" t="2100" r="3410" b="91600"/>
          <a:stretch>
            <a:fillRect/>
          </a:stretch>
        </p:blipFill>
        <p:spPr>
          <a:xfrm>
            <a:off x="7689335" y="332612"/>
            <a:ext cx="1203204" cy="379959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 userDrawn="1"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/>
          <a:stretch>
            <a:fillRect/>
          </a:stretch>
        </p:blipFill>
        <p:spPr>
          <a:xfrm>
            <a:off x="7673339" y="312521"/>
            <a:ext cx="1219200" cy="40005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7836408" cy="58773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445403" y="6021324"/>
            <a:ext cx="2038350" cy="3524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>
              <a:defRPr lang="ko-KR" altLang="en-US"/>
            </a:pPr>
            <a:r>
              <a:rPr lang="ko-KR" altLang="en-US">
                <a:latin typeface="나눔고딕"/>
                <a:ea typeface="나눔고딕"/>
                <a:cs typeface="+mj-cs"/>
              </a:rPr>
              <a:t>마스터 제목 스타일 편집</a:t>
            </a:r>
          </a:p>
        </p:txBody>
      </p:sp>
      <p:sp>
        <p:nvSpPr>
          <p:cNvPr id="4" name="layout7_shape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>
                <a:latin typeface="나눔고딕"/>
                <a:ea typeface="나눔고딕"/>
              </a:defRPr>
            </a:lvl1pPr>
            <a:lvl2pPr>
              <a:defRPr>
                <a:latin typeface="나눔고딕"/>
                <a:ea typeface="나눔고딕"/>
              </a:defRPr>
            </a:lvl2pPr>
            <a:lvl3pPr>
              <a:defRPr>
                <a:latin typeface="나눔고딕"/>
                <a:ea typeface="나눔고딕"/>
              </a:defRPr>
            </a:lvl3pPr>
            <a:lvl4pPr>
              <a:defRPr>
                <a:latin typeface="나눔고딕"/>
                <a:ea typeface="나눔고딕"/>
              </a:defRPr>
            </a:lvl4pPr>
            <a:lvl5pPr>
              <a:defRPr>
                <a:latin typeface="나눔고딕"/>
                <a:ea typeface="나눔고딕"/>
              </a:defRPr>
            </a:lvl5pPr>
          </a:lstStyle>
          <a:p>
            <a:pPr lvl="0">
              <a:defRPr lang="ko-KR" altLang="en-US"/>
            </a:pPr>
            <a:r>
              <a:rPr lang="ko-KR" altLang="en-US">
                <a:latin typeface="나눔고딕"/>
                <a:ea typeface="나눔고딕"/>
                <a:cs typeface="+mj-cs"/>
              </a:rPr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>
                <a:latin typeface="나눔고딕"/>
                <a:ea typeface="나눔고딕"/>
                <a:cs typeface="+mj-cs"/>
              </a:rPr>
              <a:t>둘째 수준</a:t>
            </a:r>
          </a:p>
          <a:p>
            <a:pPr lvl="2">
              <a:defRPr lang="ko-KR" altLang="en-US"/>
            </a:pPr>
            <a:r>
              <a:rPr lang="ko-KR" altLang="en-US">
                <a:latin typeface="나눔고딕"/>
                <a:ea typeface="나눔고딕"/>
                <a:cs typeface="+mj-cs"/>
              </a:rPr>
              <a:t>셋째 수준</a:t>
            </a:r>
          </a:p>
          <a:p>
            <a:pPr lvl="3">
              <a:defRPr lang="ko-KR" altLang="en-US"/>
            </a:pPr>
            <a:r>
              <a:rPr lang="ko-KR" altLang="en-US">
                <a:latin typeface="나눔고딕"/>
                <a:ea typeface="나눔고딕"/>
                <a:cs typeface="+mj-cs"/>
              </a:rPr>
              <a:t>넷째 수준</a:t>
            </a:r>
          </a:p>
          <a:p>
            <a:pPr lvl="4">
              <a:defRPr lang="ko-KR" altLang="en-US"/>
            </a:pPr>
            <a:r>
              <a:rPr lang="ko-KR" altLang="en-US">
                <a:latin typeface="나눔고딕"/>
                <a:ea typeface="나눔고딕"/>
                <a:cs typeface="+mj-cs"/>
              </a:rPr>
              <a:t>다섯째 수준</a:t>
            </a:r>
          </a:p>
        </p:txBody>
      </p:sp>
      <p:sp>
        <p:nvSpPr>
          <p:cNvPr id="5" name="layout7_shape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>
              <a:defRPr lang="ko-KR" altLang="en-US"/>
            </a:pPr>
            <a:fld id="{FB30EDBD-1C2D-4C1E-B459-B60219FAB484}" type="datetime1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  <a:cs typeface="+mj-cs"/>
              </a:rPr>
              <a:pPr algn="l">
                <a:defRPr lang="ko-KR" altLang="en-US"/>
              </a:pPr>
              <a:t>11/22/2016</a:t>
            </a:fld>
            <a:endParaRPr lang="en-US"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6" name="layout7_shape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>
              <a:defRPr lang="ko-KR" altLang="en-US"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7" name="layout7_shape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>
              <a:defRPr lang="ko-KR" altLang="en-US"/>
            </a:pPr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 lang="ko-KR" altLang="en-US"/>
              </a:pPr>
              <a:t>‹#›</a:t>
            </a:fld>
            <a:endParaRPr lang="en-US"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3813" cy="1143000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1A3D5110-9FE0-496F-B26A-071D02F2DE37}" type="datetime1">
              <a:rPr lang="en-US" altLang="ko-KR"/>
              <a:pPr>
                <a:defRPr lang="ko-KR" altLang="en-US"/>
              </a:pPr>
              <a:t>11/22/2016</a:t>
            </a:fld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5313" cy="476250"/>
          </a:xfrm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6" name="Slide Number Placeholder 3"/>
          <p:cNvSpPr>
            <a:spLocks noGrp="1"/>
          </p:cNvSpPr>
          <p:nvPr userDrawn="1">
            <p:ph type="sldNum" sz="quarter" idx="12"/>
          </p:nvPr>
        </p:nvSpPr>
        <p:spPr>
          <a:xfrm>
            <a:off x="7010399" y="6492875"/>
            <a:ext cx="2133600" cy="365125"/>
          </a:xfrm>
        </p:spPr>
        <p:txBody>
          <a:bodyPr lIns="91440" tIns="45720" rIns="91440" bIns="45720" anchor="ctr"/>
          <a:lstStyle>
            <a:lvl1pPr>
              <a:defRPr sz="1200"/>
            </a:lvl1pPr>
          </a:lstStyle>
          <a:p>
            <a:pPr lvl="0">
              <a:defRPr lang="ko-KR" altLang="en-US"/>
            </a:pPr>
            <a:fld id="{6D3D688C-C062-40ED-BD6C-ADA8FBA67D79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A3D5110-9FE0-496F-B26A-071D02F2DE37}" type="datetime1">
              <a:rPr lang="en-US" altLang="ko-KR"/>
              <a:pPr lvl="0">
                <a:defRPr lang="ko-KR" altLang="en-US"/>
              </a:pPr>
              <a:t>11/22/2016</a:t>
            </a:fld>
            <a:endParaRPr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>
              <a:defRPr lang="ko-KR" altLang="en-US"/>
            </a:pP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 lang="ko-KR"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>
              <a:defRPr lang="ko-KR" altLang="en-US"/>
            </a:pPr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>
              <a:defRPr lang="ko-KR" altLang="en-US"/>
            </a:pPr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>
              <a:defRPr lang="ko-KR" altLang="en-US"/>
            </a:pPr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>
              <a:defRPr lang="ko-KR" altLang="en-US"/>
            </a:pPr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 lang="ko-KR"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>
              <a:defRPr lang="ko-KR" altLang="en-US"/>
            </a:pPr>
            <a:fld id="{FB30EDBD-1C2D-4C1E-B459-B60219FAB484}" type="datetime1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  <a:cs typeface="+mj-cs"/>
              </a:rPr>
              <a:pPr algn="l">
                <a:defRPr lang="ko-KR" altLang="en-US"/>
              </a:pPr>
              <a:t>11/22/2016</a:t>
            </a:fld>
            <a:endParaRPr lang="ko-KR"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>
              <a:defRPr lang="ko-KR" altLang="en-US"/>
            </a:pPr>
            <a:endParaRPr lang="ko-KR"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>
              <a:defRPr lang="ko-KR" altLang="en-US"/>
            </a:pPr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 lang="ko-KR" altLang="en-US"/>
              </a:pPr>
              <a:t>‹#›</a:t>
            </a:fld>
            <a:endParaRPr lang="ko-KR"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ransition/>
  <p:hf hdr="0" ftr="0" dt="0"/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나눔고딕"/>
          <a:ea typeface="나눔고딕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나눔고딕"/>
          <a:ea typeface="나눔고딕"/>
          <a:cs typeface="+mn-cs"/>
        </a:defRPr>
      </a:lvl1pPr>
      <a:lvl2pPr marL="742950" indent="-285750" algn="l" defTabSz="914400" latinLnBrk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나눔고딕"/>
          <a:ea typeface="나눔고딕"/>
          <a:cs typeface="+mn-cs"/>
        </a:defRPr>
      </a:lvl2pPr>
      <a:lvl3pPr marL="1143000" indent="-228600" algn="l" defTabSz="914400" latinLnBrk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나눔고딕"/>
          <a:ea typeface="나눔고딕"/>
          <a:cs typeface="+mn-cs"/>
        </a:defRPr>
      </a:lvl3pPr>
      <a:lvl4pPr marL="1600200" indent="-228600" algn="l" defTabSz="914400" latinLnBrk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4pPr>
      <a:lvl5pPr marL="2057400" indent="-228600" algn="l" defTabSz="914400" latinLnBrk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5pPr>
      <a:lvl6pPr marL="2514600" indent="-228600" algn="l" defTabSz="914400" latinLnBrk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://172.30.6.170:8080/html/index.html" TargetMode="External"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0.png"  /><Relationship Id="rId4" Type="http://schemas.openxmlformats.org/officeDocument/2006/relationships/image" Target="../media/image6.png"  /><Relationship Id="rId5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chart" Target="../charts/chart1.xml"  /><Relationship Id="rId6" Type="http://schemas.openxmlformats.org/officeDocument/2006/relationships/chart" Target="../charts/char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4"/>
          <p:cNvSpPr txBox="1"/>
          <p:nvPr/>
        </p:nvSpPr>
        <p:spPr>
          <a:xfrm>
            <a:off x="4592926" y="5807962"/>
            <a:ext cx="4311386" cy="645374"/>
          </a:xfrm>
          <a:prstGeom prst="rect">
            <a:avLst/>
          </a:prstGeom>
        </p:spPr>
        <p:txBody>
          <a:bodyPr vert="horz" wrap="square" lIns="91440" tIns="45720" rIns="91440" bIns="45720" anchor="b">
            <a:spAutoFit/>
          </a:bodyPr>
          <a:lstStyle/>
          <a:p>
            <a:pPr marL="0" algn="r" defTabSz="831328" eaLnBrk="1" latinLnBrk="1" hangingPunct="1">
              <a:defRPr lang="ko-KR" altLang="en-US"/>
            </a:pPr>
            <a:r>
              <a:rPr lang="en-US" altLang="ko-KR" b="0" i="0" spc="5">
                <a:solidFill>
                  <a:schemeClr val="bg1">
                    <a:lumMod val="30000"/>
                  </a:schemeClr>
                </a:solidFill>
                <a:latin typeface="+mj-lt"/>
                <a:ea typeface="한컴 윤고딕 240"/>
              </a:rPr>
              <a:t>2020.02.13</a:t>
            </a:r>
            <a:endParaRPr lang="en-US" altLang="ko-KR" b="0" i="0" spc="5">
              <a:solidFill>
                <a:schemeClr val="bg1">
                  <a:lumMod val="30000"/>
                </a:schemeClr>
              </a:solidFill>
              <a:latin typeface="+mj-lt"/>
              <a:ea typeface="한컴 윤고딕 240"/>
            </a:endParaRPr>
          </a:p>
          <a:p>
            <a:pPr marL="0" algn="r" defTabSz="831328" eaLnBrk="1" latinLnBrk="1" hangingPunct="1">
              <a:defRPr lang="ko-KR" altLang="en-US"/>
            </a:pPr>
            <a:r>
              <a:rPr lang="ko-KR" altLang="en-US" b="0" spc="5">
                <a:solidFill>
                  <a:schemeClr val="bg1">
                    <a:lumMod val="30000"/>
                  </a:schemeClr>
                </a:solidFill>
                <a:latin typeface="+mj-lt"/>
                <a:ea typeface="한컴 윤고딕 240"/>
              </a:rPr>
              <a:t>웹프레임워크팀 </a:t>
            </a:r>
            <a:r>
              <a:rPr lang="en-US" altLang="ko-KR" b="0" spc="5">
                <a:solidFill>
                  <a:schemeClr val="bg1">
                    <a:lumMod val="30000"/>
                  </a:schemeClr>
                </a:solidFill>
                <a:latin typeface="+mj-lt"/>
                <a:ea typeface="한컴 윤고딕 240"/>
              </a:rPr>
              <a:t>/</a:t>
            </a:r>
            <a:r>
              <a:rPr lang="ko-KR" altLang="en-US" b="0" spc="5">
                <a:solidFill>
                  <a:schemeClr val="bg1">
                    <a:lumMod val="30000"/>
                  </a:schemeClr>
                </a:solidFill>
                <a:latin typeface="+mj-lt"/>
                <a:ea typeface="한컴 윤고딕 240"/>
              </a:rPr>
              <a:t> 이주현</a:t>
            </a:r>
            <a:endParaRPr lang="ko-KR" altLang="en-US" b="0" spc="5">
              <a:solidFill>
                <a:schemeClr val="bg1">
                  <a:lumMod val="30000"/>
                </a:schemeClr>
              </a:solidFill>
              <a:latin typeface="+mj-lt"/>
              <a:ea typeface="한컴 윤고딕 240"/>
            </a:endParaRPr>
          </a:p>
        </p:txBody>
      </p:sp>
      <p:sp>
        <p:nvSpPr>
          <p:cNvPr id="4" name="직사각형 4"/>
          <p:cNvSpPr txBox="1"/>
          <p:nvPr/>
        </p:nvSpPr>
        <p:spPr>
          <a:xfrm>
            <a:off x="251444" y="3963717"/>
            <a:ext cx="8461015" cy="653415"/>
          </a:xfrm>
          <a:prstGeom prst="rect">
            <a:avLst/>
          </a:prstGeom>
        </p:spPr>
        <p:txBody>
          <a:bodyPr vert="horz" wrap="square" lIns="91440" tIns="45720" rIns="91440" bIns="4572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700">
                <a:solidFill>
                  <a:schemeClr val="accent2">
                    <a:lumMod val="90000"/>
                  </a:schemeClr>
                </a:solidFill>
                <a:latin typeface="+mj-ea"/>
              </a:rPr>
              <a:t>설문조사 편집</a:t>
            </a:r>
            <a:r>
              <a:rPr lang="en-US" altLang="ko-KR" sz="3700">
                <a:solidFill>
                  <a:schemeClr val="accent2">
                    <a:lumMod val="90000"/>
                  </a:schemeClr>
                </a:solidFill>
                <a:latin typeface="+mj-ea"/>
              </a:rPr>
              <a:t>/</a:t>
            </a:r>
            <a:r>
              <a:rPr lang="ko-KR" altLang="en-US" sz="3700">
                <a:solidFill>
                  <a:schemeClr val="accent2">
                    <a:lumMod val="90000"/>
                  </a:schemeClr>
                </a:solidFill>
                <a:latin typeface="+mj-ea"/>
              </a:rPr>
              <a:t>응답기 프로젝트</a:t>
            </a:r>
            <a:endParaRPr lang="ko-KR" altLang="en-US" sz="3700">
              <a:solidFill>
                <a:schemeClr val="accent2">
                  <a:lumMod val="90000"/>
                </a:schemeClr>
              </a:solidFill>
              <a:latin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1444" y="2909218"/>
            <a:ext cx="2030746" cy="519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2800">
                <a:latin typeface="+mj-ea"/>
              </a:rPr>
              <a:t>Test Project</a:t>
            </a:r>
            <a:endParaRPr lang="en-US" altLang="ko-KR" sz="2800"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  <p:sp>
        <p:nvSpPr>
          <p:cNvPr id="4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개발 환경</a:t>
            </a:r>
            <a:endParaRPr lang="ko-KR" altLang="en-US" sz="3200" b="1">
              <a:latin typeface="+mj-ea"/>
              <a:ea typeface="+mj-ea"/>
            </a:endParaRPr>
          </a:p>
        </p:txBody>
      </p:sp>
      <p:grpSp>
        <p:nvGrpSpPr>
          <p:cNvPr id="23" name=""/>
          <p:cNvGrpSpPr/>
          <p:nvPr/>
        </p:nvGrpSpPr>
        <p:grpSpPr>
          <a:xfrm rot="0">
            <a:off x="917592" y="1700808"/>
            <a:ext cx="7308814" cy="3996444"/>
            <a:chOff x="917591" y="1700808"/>
            <a:chExt cx="7308814" cy="3996444"/>
          </a:xfrm>
        </p:grpSpPr>
        <p:grpSp>
          <p:nvGrpSpPr>
            <p:cNvPr id="12" name=""/>
            <p:cNvGrpSpPr/>
            <p:nvPr/>
          </p:nvGrpSpPr>
          <p:grpSpPr>
            <a:xfrm rot="0">
              <a:off x="917591" y="1719857"/>
              <a:ext cx="3600403" cy="2916324"/>
              <a:chOff x="3959929" y="2276871"/>
              <a:chExt cx="3600403" cy="3204356"/>
            </a:xfrm>
          </p:grpSpPr>
          <p:sp>
            <p:nvSpPr>
              <p:cNvPr id="9" name=""/>
              <p:cNvSpPr/>
              <p:nvPr/>
            </p:nvSpPr>
            <p:spPr>
              <a:xfrm>
                <a:off x="3959932" y="2276871"/>
                <a:ext cx="3600400" cy="32043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>
                  <a:defRPr lang="ko-KR" altLang="en-US"/>
                </a:pPr>
                <a:endParaRPr lang="ko-KR"/>
              </a:p>
            </p:txBody>
          </p:sp>
          <p:sp>
            <p:nvSpPr>
              <p:cNvPr id="11" name=""/>
              <p:cNvSpPr txBox="1"/>
              <p:nvPr/>
            </p:nvSpPr>
            <p:spPr>
              <a:xfrm>
                <a:off x="3959929" y="2528899"/>
                <a:ext cx="3600403" cy="24401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285600" indent="-285600" algn="ctr">
                  <a:buFont typeface="Arial"/>
                  <a:buNone/>
                  <a:defRPr lang="ko-KR" altLang="en-US"/>
                </a:pPr>
                <a:r>
                  <a:rPr lang="en-US" altLang="ko-KR" sz="2000" b="1"/>
                  <a:t>Front</a:t>
                </a:r>
                <a:endParaRPr lang="en-US" altLang="ko-KR" sz="2000" b="1"/>
              </a:p>
              <a:p>
                <a:pPr marL="285600" indent="-285600" algn="ctr">
                  <a:buFont typeface="Arial"/>
                  <a:buNone/>
                  <a:defRPr lang="ko-KR" altLang="en-US"/>
                </a:pPr>
                <a:endParaRPr lang="en-US" altLang="ko-KR" sz="2000" b="1"/>
              </a:p>
              <a:p>
                <a:pPr marL="285600" indent="-285600">
                  <a:buFont typeface="Arial"/>
                  <a:buNone/>
                  <a:defRPr lang="ko-KR" altLang="en-US"/>
                </a:pPr>
                <a:endParaRPr lang="ko-KR" sz="2000"/>
              </a:p>
              <a:p>
                <a:pPr marL="285600" indent="-285600">
                  <a:buFont typeface="Arial"/>
                  <a:buChar char="•"/>
                  <a:defRPr lang="ko-KR" altLang="en-US"/>
                </a:pPr>
                <a:r>
                  <a:rPr lang="ko-KR" sz="2000"/>
                  <a:t>HTML, CSS3</a:t>
                </a:r>
                <a:endParaRPr lang="ko-KR" sz="2000"/>
              </a:p>
              <a:p>
                <a:pPr marL="285600" indent="-285600">
                  <a:buFont typeface="Arial"/>
                  <a:buChar char="•"/>
                  <a:defRPr lang="ko-KR" altLang="en-US"/>
                </a:pPr>
                <a:r>
                  <a:rPr lang="ko-KR" sz="2000"/>
                  <a:t>Javascript ES6</a:t>
                </a:r>
                <a:endParaRPr lang="ko-KR" sz="2000"/>
              </a:p>
              <a:p>
                <a:pPr marL="285600" indent="-285600">
                  <a:buFont typeface="Arial"/>
                  <a:buChar char="•"/>
                  <a:defRPr lang="ko-KR" altLang="en-US"/>
                </a:pPr>
                <a:r>
                  <a:rPr lang="ko-KR" sz="2000"/>
                  <a:t>SVG</a:t>
                </a:r>
                <a:endParaRPr lang="ko-KR" sz="2000"/>
              </a:p>
              <a:p>
                <a:pPr marL="285600" indent="-285600">
                  <a:buFont typeface="Arial"/>
                  <a:buChar char="•"/>
                  <a:defRPr lang="ko-KR" altLang="en-US"/>
                </a:pPr>
                <a:r>
                  <a:rPr lang="ko-KR" sz="2000"/>
                  <a:t>jQuery : jquery-3.4.1.min.js</a:t>
                </a:r>
                <a:endParaRPr lang="ko-KR" sz="2000"/>
              </a:p>
            </p:txBody>
          </p:sp>
        </p:grpSp>
        <p:grpSp>
          <p:nvGrpSpPr>
            <p:cNvPr id="20" name=""/>
            <p:cNvGrpSpPr/>
            <p:nvPr/>
          </p:nvGrpSpPr>
          <p:grpSpPr>
            <a:xfrm rot="0">
              <a:off x="4626003" y="1700808"/>
              <a:ext cx="3600401" cy="3078837"/>
              <a:chOff x="4752019" y="1700808"/>
              <a:chExt cx="3600401" cy="3078837"/>
            </a:xfrm>
          </p:grpSpPr>
          <p:sp>
            <p:nvSpPr>
              <p:cNvPr id="14" name=""/>
              <p:cNvSpPr/>
              <p:nvPr/>
            </p:nvSpPr>
            <p:spPr>
              <a:xfrm>
                <a:off x="4752020" y="1700808"/>
                <a:ext cx="3600400" cy="29523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 lang="ko-KR" altLang="en-US"/>
                </a:pPr>
                <a:endParaRPr lang="ko-KR"/>
              </a:p>
            </p:txBody>
          </p:sp>
          <p:sp>
            <p:nvSpPr>
              <p:cNvPr id="15" name=""/>
              <p:cNvSpPr txBox="1"/>
              <p:nvPr/>
            </p:nvSpPr>
            <p:spPr>
              <a:xfrm>
                <a:off x="4752019" y="1952836"/>
                <a:ext cx="3600400" cy="2826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600" indent="-285600" algn="ctr">
                  <a:buFont typeface="Arial"/>
                  <a:buNone/>
                  <a:defRPr lang="ko-KR" altLang="en-US"/>
                </a:pPr>
                <a:r>
                  <a:rPr lang="en-US" altLang="ko-KR" sz="2000" b="1"/>
                  <a:t>Back</a:t>
                </a:r>
                <a:endParaRPr lang="en-US" altLang="ko-KR" sz="2000" b="1"/>
              </a:p>
              <a:p>
                <a:pPr marL="285600" indent="-285600" algn="ctr">
                  <a:buFont typeface="Arial"/>
                  <a:buNone/>
                  <a:defRPr lang="ko-KR" altLang="en-US"/>
                </a:pPr>
                <a:endParaRPr lang="en-US" altLang="ko-KR" sz="2000" b="1"/>
              </a:p>
              <a:p>
                <a:pPr marL="285600" indent="-285600">
                  <a:buFont typeface="Arial"/>
                  <a:buNone/>
                  <a:defRPr lang="ko-KR" altLang="en-US"/>
                </a:pPr>
                <a:endParaRPr lang="ko-KR" sz="2000"/>
              </a:p>
              <a:p>
                <a:pPr marL="285600" indent="-285600">
                  <a:buFont typeface="Arial"/>
                  <a:buChar char="•"/>
                  <a:defRPr lang="ko-KR" altLang="en-US"/>
                </a:pPr>
                <a:r>
                  <a:rPr lang="en-US" altLang="ko-KR" sz="2000"/>
                  <a:t>Java : 11.0.5</a:t>
                </a:r>
                <a:endParaRPr lang="en-US" altLang="ko-KR" sz="2000"/>
              </a:p>
              <a:p>
                <a:pPr marL="285600" indent="-285600">
                  <a:buFont typeface="Arial"/>
                  <a:buChar char="•"/>
                  <a:defRPr lang="ko-KR" altLang="en-US"/>
                </a:pPr>
                <a:r>
                  <a:rPr lang="en-US" altLang="ko-KR" sz="2000"/>
                  <a:t>Tomcat : 9.0.22</a:t>
                </a:r>
                <a:endParaRPr lang="en-US" altLang="ko-KR" sz="2000"/>
              </a:p>
              <a:p>
                <a:pPr marL="285600" indent="-285600">
                  <a:buFont typeface="Arial"/>
                  <a:buChar char="•"/>
                  <a:defRPr lang="ko-KR" altLang="en-US"/>
                </a:pPr>
                <a:r>
                  <a:rPr lang="en-US" altLang="ko-KR" sz="2000"/>
                  <a:t>Datbase : MySQL 5.7</a:t>
                </a:r>
                <a:endParaRPr lang="en-US" altLang="ko-KR" sz="2000"/>
              </a:p>
              <a:p>
                <a:pPr marL="285600" indent="-285600">
                  <a:buFont typeface="Arial"/>
                  <a:buChar char="•"/>
                  <a:defRPr lang="ko-KR" altLang="en-US"/>
                </a:pPr>
                <a:endParaRPr lang="en-US" altLang="ko-KR" sz="2000"/>
              </a:p>
              <a:p>
                <a:pPr marL="285600" indent="-285600">
                  <a:buFont typeface="Arial"/>
                  <a:buChar char="•"/>
                  <a:defRPr lang="ko-KR" altLang="en-US"/>
                </a:pPr>
                <a:endParaRPr lang="en-US" altLang="ko-KR" sz="2000"/>
              </a:p>
              <a:p>
                <a:pPr marL="285600" indent="-285600" algn="ctr" defTabSz="885826" latinLnBrk="1">
                  <a:buFont typeface="Arial"/>
                  <a:buNone/>
                  <a:defRPr lang="ko-KR" altLang="en-US"/>
                </a:pPr>
                <a:endParaRPr xmlns:mc="http://schemas.openxmlformats.org/markup-compatibility/2006" xmlns:hp="http://schemas.haansoft.com/office/presentation/8.0" lang="en-US" altLang="ko-KR" sz="2000" b="1" i="0" u="none" kern="1200" mc:Ignorable="hp" hp:hslEmbossed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22" name=""/>
            <p:cNvGrpSpPr/>
            <p:nvPr/>
          </p:nvGrpSpPr>
          <p:grpSpPr>
            <a:xfrm rot="0">
              <a:off x="917592" y="4743146"/>
              <a:ext cx="7308814" cy="954106"/>
              <a:chOff x="917592" y="4743146"/>
              <a:chExt cx="7308814" cy="954106"/>
            </a:xfrm>
          </p:grpSpPr>
          <p:sp>
            <p:nvSpPr>
              <p:cNvPr id="17" name=""/>
              <p:cNvSpPr/>
              <p:nvPr/>
            </p:nvSpPr>
            <p:spPr>
              <a:xfrm>
                <a:off x="917592" y="4743146"/>
                <a:ext cx="7308814" cy="954106"/>
              </a:xfrm>
              <a:prstGeom prst="rect">
                <a:avLst/>
              </a:prstGeom>
              <a:solidFill>
                <a:schemeClr val="accent3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 lang="ko-KR" altLang="en-US"/>
                </a:pPr>
                <a:endParaRPr lang="ko-KR"/>
              </a:p>
            </p:txBody>
          </p:sp>
          <p:sp>
            <p:nvSpPr>
              <p:cNvPr id="16" name=""/>
              <p:cNvSpPr txBox="1"/>
              <p:nvPr/>
            </p:nvSpPr>
            <p:spPr>
              <a:xfrm>
                <a:off x="917592" y="4845421"/>
                <a:ext cx="7308814" cy="699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285600" indent="-285600">
                  <a:buFont typeface="Arial"/>
                  <a:buChar char="•"/>
                  <a:defRPr lang="ko-KR" altLang="en-US"/>
                </a:pPr>
                <a:r>
                  <a:rPr xmlns:mc="http://schemas.openxmlformats.org/markup-compatibility/2006" xmlns:hp="http://schemas.haansoft.com/office/presentation/8.0" lang="en-US" altLang="ko-KR" sz="2000" b="0" i="0" u="none" kern="120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IDE : IntelliJ IDEA 2019.3.1</a:t>
                </a:r>
                <a:endParaRPr xmlns:mc="http://schemas.openxmlformats.org/markup-compatibility/2006" xmlns:hp="http://schemas.haansoft.com/office/presentation/8.0" lang="en-US" altLang="ko-KR" sz="2000" b="0" i="0" u="none" kern="1200" mc:Ignorable="hp" hp:hslEmbossed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  <a:p>
                <a:pPr marL="285600" indent="-285600">
                  <a:buFont typeface="Arial"/>
                  <a:buChar char="•"/>
                  <a:defRPr lang="ko-KR" altLang="en-US"/>
                </a:pPr>
                <a:r>
                  <a:rPr xmlns:mc="http://schemas.openxmlformats.org/markup-compatibility/2006" xmlns:hp="http://schemas.haansoft.com/office/presentation/8.0" lang="en-US" altLang="ko-KR" sz="2000" b="0" i="0" u="none" kern="120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Version Control System : Github</a:t>
                </a:r>
                <a:endParaRPr xmlns:mc="http://schemas.openxmlformats.org/markup-compatibility/2006" xmlns:hp="http://schemas.haansoft.com/office/presentation/8.0" lang="en-US" altLang="ko-KR" sz="2000" b="0" i="0" u="none" kern="1200" mc:Ignorable="hp" hp:hslEmbossed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  <p:sp>
        <p:nvSpPr>
          <p:cNvPr id="4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프로젝트 구조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16732"/>
            <a:ext cx="2825115" cy="451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720" indent="-342720">
              <a:buFont typeface="Wingdings"/>
              <a:buChar char="§"/>
              <a:defRPr lang="ko-KR"/>
            </a:pPr>
            <a:r>
              <a:rPr lang="en-US" altLang="ko-KR" sz="2400" b="1" spc="5">
                <a:latin typeface="+mn-ea"/>
              </a:rPr>
              <a:t>Matrix Layer</a:t>
            </a:r>
            <a:r>
              <a:rPr lang="ko-KR" altLang="en-US" sz="2400" b="1" spc="5">
                <a:latin typeface="+mn-ea"/>
              </a:rPr>
              <a:t> 구조</a:t>
            </a:r>
            <a:endParaRPr lang="ko-KR" altLang="en-US" sz="2400" b="1" spc="5">
              <a:latin typeface="+mn-ea"/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1640" y="1448780"/>
            <a:ext cx="5760720" cy="53567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  <p:sp>
        <p:nvSpPr>
          <p:cNvPr id="4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프로젝트 구조</a:t>
            </a:r>
            <a:endParaRPr lang="ko-KR" altLang="en-US" sz="3200" b="1">
              <a:latin typeface="+mj-ea"/>
              <a:ea typeface="+mj-ea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3">
            <a:lum bright="10000"/>
          </a:blip>
          <a:stretch>
            <a:fillRect/>
          </a:stretch>
        </p:blipFill>
        <p:spPr>
          <a:xfrm>
            <a:off x="1241583" y="835717"/>
            <a:ext cx="6660832" cy="6121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016732"/>
            <a:ext cx="2606040" cy="4511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720" indent="-342720">
              <a:buFont typeface="Wingdings"/>
              <a:buChar char="§"/>
              <a:defRPr lang="ko-KR"/>
            </a:pPr>
            <a:r>
              <a:rPr lang="en-US" altLang="ko-KR" sz="2400" b="1" spc="5">
                <a:latin typeface="+mn-ea"/>
              </a:rPr>
              <a:t>Class Diagram</a:t>
            </a:r>
            <a:endParaRPr lang="en-US" altLang="ko-KR" sz="2400" b="1" spc="5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  <p:sp>
        <p:nvSpPr>
          <p:cNvPr id="4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프로젝트 구조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52736"/>
            <a:ext cx="1120140" cy="451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720" indent="-342720">
              <a:buFont typeface="Wingdings"/>
              <a:buChar char="§"/>
              <a:defRPr lang="ko-KR"/>
            </a:pPr>
            <a:r>
              <a:rPr lang="en-US" altLang="ko-KR" sz="2400" b="1" spc="5">
                <a:latin typeface="+mn-ea"/>
              </a:rPr>
              <a:t>ERD</a:t>
            </a:r>
            <a:endParaRPr lang="en-US" altLang="ko-KR" sz="2400" b="1" spc="5">
              <a:latin typeface="+mn-ea"/>
            </a:endParaRPr>
          </a:p>
        </p:txBody>
      </p:sp>
      <p:sp>
        <p:nvSpPr>
          <p:cNvPr id="13" name=""/>
          <p:cNvSpPr/>
          <p:nvPr/>
        </p:nvSpPr>
        <p:spPr>
          <a:xfrm>
            <a:off x="107504" y="1772816"/>
            <a:ext cx="490972" cy="46618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460" y="2005908"/>
            <a:ext cx="8641080" cy="38955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258501" y="1122714"/>
          <a:ext cx="8626981" cy="54386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9714"/>
                <a:gridCol w="620885"/>
                <a:gridCol w="833320"/>
                <a:gridCol w="596642"/>
                <a:gridCol w="596642"/>
                <a:gridCol w="596642"/>
                <a:gridCol w="596642"/>
                <a:gridCol w="596642"/>
                <a:gridCol w="596642"/>
                <a:gridCol w="596642"/>
                <a:gridCol w="596642"/>
                <a:gridCol w="596642"/>
                <a:gridCol w="596642"/>
                <a:gridCol w="596642"/>
              </a:tblGrid>
              <a:tr h="199290">
                <a:tc rowSpan="2"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algn="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일정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내용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lnTlToBr w="3175" cap="flat" cmpd="sng" algn="ctr">
                      <a:solidFill>
                        <a:schemeClr val="dk1"/>
                      </a:solidFill>
                      <a:prstDash val="solid"/>
                      <a:round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lnTlToBr w="3175" cap="flat" cmpd="sng" algn="ctr">
                      <a:solidFill>
                        <a:srgbClr val="d9d9d9"/>
                      </a:solidFill>
                      <a:prstDash val="solid"/>
                      <a:round/>
                    </a:lnTlToBr>
                    <a:noFill/>
                  </a:tcPr>
                </a:tc>
                <a:tc rowSpan="2"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lnTlToBr w="3175" cap="flat" cmpd="sng" algn="ctr">
                      <a:solidFill>
                        <a:srgbClr val="d9d9d9"/>
                      </a:solidFill>
                      <a:prstDash val="solid"/>
                      <a:round/>
                    </a:lnTlToBr>
                    <a:noFill/>
                  </a:tcPr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113">
                <a:tc gridSpan="3"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hMerge="1"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hMerge="1"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4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9290"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기획 및 구성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개발환경 구축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91ca1b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91ca1b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99290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기획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91ca1b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91ca1b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91ca1b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99290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데이터베이스 구성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91ca1b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91ca1b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99290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회원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91ca1b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99290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회원가입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91ca1b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99290">
                <a:tc rowSpan="1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설문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조사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목록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91ca1b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91ca1b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0437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생성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제목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설명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91ca1b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99290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질문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91ca1b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68d2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99290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마감일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68d2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99290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저장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91ca1b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68d2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0437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편집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제목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설명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68d2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99290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질문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68d2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99290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마감일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68d2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99290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공유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링크)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68d2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99290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응답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저장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68d2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99290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결과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차트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68d2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68d2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99290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목록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68d2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99290"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개발 보완 작업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68d2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68d2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68d2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68d2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68d21"/>
                    </a:solidFill>
                  </a:tcPr>
                </a:tc>
              </a:tr>
              <a:tr h="199290"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프레젠테이션 준비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91ca1b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68d2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68d21"/>
                    </a:solidFill>
                  </a:tcPr>
                </a:tc>
              </a:tr>
              <a:tr h="199290"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프로젝트 관련 스터디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91ca1b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91ca1b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91ca1b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91ca1b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91ca1b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68d2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68d2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68d2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68d2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68d2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68d21"/>
                    </a:solidFill>
                  </a:tcPr>
                </a:tc>
              </a:tr>
            </a:tbl>
          </a:graphicData>
        </a:graphic>
      </p:graphicFrame>
      <p:sp>
        <p:nvSpPr>
          <p:cNvPr id="4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개발 일정</a:t>
            </a:r>
            <a:endParaRPr lang="ko-KR" altLang="en-US" sz="3200" b="1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  <p:sp>
        <p:nvSpPr>
          <p:cNvPr id="9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프로젝트 시연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370" y="2926818"/>
            <a:ext cx="7981260" cy="1005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6000">
                <a:latin typeface="한컴 윤고딕 760"/>
                <a:ea typeface="한컴 윤고딕 760"/>
              </a:rPr>
              <a:t>시연</a:t>
            </a:r>
            <a:endParaRPr lang="en-US" altLang="ko-KR" sz="6000">
              <a:latin typeface="한컴 윤고딕 760"/>
              <a:ea typeface="한컴 윤고딕 76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5916911"/>
            <a:ext cx="4114800" cy="575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None/>
              <a:defRPr lang="ko-KR"/>
            </a:pPr>
            <a:r>
              <a:rPr lang="ko-KR" altLang="en-US" sz="1600">
                <a:hlinkClick r:id="rId3"/>
              </a:rPr>
              <a:t>http://172.30.6.170:8080/html/index.html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  <p:sp>
        <p:nvSpPr>
          <p:cNvPr id="4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소감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581369" y="2926264"/>
            <a:ext cx="7981261" cy="1005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6000">
                <a:latin typeface="한컴 윤고딕 760"/>
                <a:ea typeface="한컴 윤고딕 760"/>
              </a:rPr>
              <a:t>소감</a:t>
            </a:r>
            <a:endParaRPr lang="ko-KR" altLang="en-US" sz="6000">
              <a:latin typeface="한컴 윤고딕 760"/>
              <a:ea typeface="한컴 윤고딕 76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370" y="2927557"/>
            <a:ext cx="79812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6000" dirty="0" smtClean="0">
                <a:latin typeface="한컴 윤고딕 760"/>
                <a:ea typeface="한컴 윤고딕 760"/>
              </a:rPr>
              <a:t>감사합니다</a:t>
            </a:r>
            <a:r>
              <a:rPr lang="en-US" altLang="ko-KR" sz="6000" dirty="0" smtClean="0">
                <a:latin typeface="한컴 윤고딕 760"/>
                <a:ea typeface="한컴 윤고딕 76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4056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 b="1">
                <a:latin typeface="함초롬돋움"/>
                <a:ea typeface="함초롬돋움"/>
                <a:cs typeface="함초롬돋움"/>
              </a:rPr>
              <a:pPr lvl="0">
                <a:defRPr lang="ko-KR" altLang="en-US"/>
              </a:pPr>
              <a:t>2</a:t>
            </a:fld>
            <a:endParaRPr lang="en-US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0" name="Title 1"/>
          <p:cNvSpPr>
            <a:spLocks noGrp="1"/>
          </p:cNvSpPr>
          <p:nvPr/>
        </p:nvSpPr>
        <p:spPr>
          <a:xfrm>
            <a:off x="457200" y="274638"/>
            <a:ext cx="8229600" cy="117414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just" defTabSz="805350" latinLnBrk="1">
              <a:spcBef>
                <a:spcPct val="0"/>
              </a:spcBef>
              <a:buNone/>
              <a:defRPr lang="ko-KR" altLang="en-US"/>
            </a:pPr>
            <a:r>
              <a:rPr lang="en-US" sz="4400" i="0" u="none" kern="1200">
                <a:solidFill>
                  <a:schemeClr val="tx1"/>
                </a:solidFill>
                <a:latin typeface="+mj-ea"/>
                <a:ea typeface="+mj-ea"/>
              </a:rPr>
              <a:t>Contents</a:t>
            </a:r>
            <a:endParaRPr lang="en-US" sz="4400" i="0" u="none" kern="120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88" name=""/>
          <p:cNvGrpSpPr/>
          <p:nvPr/>
        </p:nvGrpSpPr>
        <p:grpSpPr>
          <a:xfrm rot="0">
            <a:off x="909680" y="1372550"/>
            <a:ext cx="7324637" cy="4504722"/>
            <a:chOff x="1207802" y="1448780"/>
            <a:chExt cx="7324637" cy="4504722"/>
          </a:xfrm>
        </p:grpSpPr>
        <p:grpSp>
          <p:nvGrpSpPr>
            <p:cNvPr id="86" name=""/>
            <p:cNvGrpSpPr/>
            <p:nvPr/>
          </p:nvGrpSpPr>
          <p:grpSpPr>
            <a:xfrm rot="0">
              <a:off x="1207802" y="1448780"/>
              <a:ext cx="7324637" cy="4504722"/>
              <a:chOff x="956758" y="1446672"/>
              <a:chExt cx="7324637" cy="4504722"/>
            </a:xfrm>
          </p:grpSpPr>
          <p:sp>
            <p:nvSpPr>
              <p:cNvPr id="74" name=""/>
              <p:cNvSpPr txBox="1"/>
              <p:nvPr/>
            </p:nvSpPr>
            <p:spPr>
              <a:xfrm>
                <a:off x="956758" y="1448779"/>
                <a:ext cx="3213891" cy="14630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514350" indent="-514350" algn="l" defTabSz="780184" latinLnBrk="1">
                  <a:lnSpc>
                    <a:spcPct val="200000"/>
                  </a:lnSpc>
                  <a:spcBef>
                    <a:spcPct val="20000"/>
                  </a:spcBef>
                  <a:buFont typeface="+mj-lt"/>
                  <a:buNone/>
                  <a:defRPr lang="ko-KR" altLang="en-US"/>
                </a:pPr>
                <a:r>
                  <a:rPr lang="ko-KR" altLang="en-US" sz="4500" b="1"/>
                  <a:t>1</a:t>
                </a:r>
                <a:r>
                  <a:rPr lang="ko-KR" altLang="en-US" sz="4000" b="1"/>
                  <a:t> </a:t>
                </a:r>
                <a:r>
                  <a:rPr xmlns:mc="http://schemas.openxmlformats.org/markup-compatibility/2006" xmlns:hp="http://schemas.haansoft.com/office/presentation/8.0" lang="ko-KR" altLang="en-US" sz="2800" b="0" i="0" u="none" kern="1200" mc:Ignorable="hp" hp:hslEmbossed="0">
                    <a:solidFill>
                      <a:srgbClr val="000000"/>
                    </a:solidFill>
                  </a:rPr>
                  <a:t>프로젝트 소개</a:t>
                </a:r>
                <a:endParaRPr xmlns:mc="http://schemas.openxmlformats.org/markup-compatibility/2006" xmlns:hp="http://schemas.haansoft.com/office/presentation/8.0" lang="ko-KR" altLang="en-US" sz="2800" b="0" i="0" u="none" kern="1200" mc:Ignorable="hp" hp:hslEmbossed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"/>
              <p:cNvSpPr txBox="1"/>
              <p:nvPr/>
            </p:nvSpPr>
            <p:spPr>
              <a:xfrm>
                <a:off x="956758" y="2402021"/>
                <a:ext cx="3795261" cy="1462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514350" indent="-514350" algn="l" defTabSz="780184" latinLnBrk="1">
                  <a:lnSpc>
                    <a:spcPct val="200000"/>
                  </a:lnSpc>
                  <a:spcBef>
                    <a:spcPct val="20000"/>
                  </a:spcBef>
                  <a:buFont typeface="+mj-lt"/>
                  <a:buNone/>
                  <a:defRPr lang="ko-KR" altLang="en-US"/>
                </a:pPr>
                <a:r>
                  <a:rPr lang="ko-KR" altLang="en-US" sz="4500" b="1"/>
                  <a:t>2</a:t>
                </a:r>
                <a:r>
                  <a:rPr lang="ko-KR" altLang="en-US" sz="4000" b="1"/>
                  <a:t> </a:t>
                </a:r>
                <a:r>
                  <a:rPr xmlns:mc="http://schemas.openxmlformats.org/markup-compatibility/2006" xmlns:hp="http://schemas.haansoft.com/office/presentation/8.0" lang="ko-KR" altLang="en-US" sz="2800" b="0" i="0" u="none" kern="1200" mc:Ignorable="hp" hp:hslEmbossed="0">
                    <a:solidFill>
                      <a:srgbClr val="000000"/>
                    </a:solidFill>
                  </a:rPr>
                  <a:t>프로젝트 기능</a:t>
                </a:r>
                <a:endParaRPr xmlns:mc="http://schemas.openxmlformats.org/markup-compatibility/2006" xmlns:hp="http://schemas.haansoft.com/office/presentation/8.0" lang="ko-KR" altLang="en-US" sz="2800" b="0" i="0" u="none" kern="1200" mc:Ignorable="hp" hp:hslEmbossed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"/>
              <p:cNvSpPr txBox="1"/>
              <p:nvPr/>
            </p:nvSpPr>
            <p:spPr>
              <a:xfrm>
                <a:off x="956758" y="3428999"/>
                <a:ext cx="3677560" cy="1463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514350" indent="-514350" algn="l" defTabSz="780184" latinLnBrk="1">
                  <a:lnSpc>
                    <a:spcPct val="200000"/>
                  </a:lnSpc>
                  <a:spcBef>
                    <a:spcPct val="20000"/>
                  </a:spcBef>
                  <a:buFont typeface="+mj-lt"/>
                  <a:buNone/>
                  <a:defRPr lang="ko-KR" altLang="en-US"/>
                </a:pPr>
                <a:r>
                  <a:rPr lang="ko-KR" altLang="en-US" sz="4500" b="1"/>
                  <a:t>3</a:t>
                </a:r>
                <a:r>
                  <a:rPr lang="ko-KR" altLang="en-US" sz="4000" b="1"/>
                  <a:t> </a:t>
                </a:r>
                <a:r>
                  <a:rPr xmlns:mc="http://schemas.openxmlformats.org/markup-compatibility/2006" xmlns:hp="http://schemas.haansoft.com/office/presentation/8.0" lang="ko-KR" altLang="en-US" sz="2800" b="0" i="0" u="none" kern="1200" mc:Ignorable="hp" hp:hslEmbossed="0">
                    <a:solidFill>
                      <a:srgbClr val="000000"/>
                    </a:solidFill>
                  </a:rPr>
                  <a:t>프로젝트 시나리오</a:t>
                </a:r>
                <a:endParaRPr xmlns:mc="http://schemas.openxmlformats.org/markup-compatibility/2006" xmlns:hp="http://schemas.haansoft.com/office/presentation/8.0" lang="ko-KR" altLang="en-US" sz="2800" b="0" i="0" u="none" kern="1200" mc:Ignorable="hp" hp:hslEmbossed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"/>
              <p:cNvSpPr txBox="1"/>
              <p:nvPr/>
            </p:nvSpPr>
            <p:spPr>
              <a:xfrm>
                <a:off x="5184068" y="3478408"/>
                <a:ext cx="1663557" cy="1462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 algn="l" defTabSz="755804" latinLnBrk="1">
                  <a:lnSpc>
                    <a:spcPct val="200000"/>
                  </a:lnSpc>
                  <a:spcBef>
                    <a:spcPct val="20000"/>
                  </a:spcBef>
                  <a:buFont typeface="+mj-lt"/>
                  <a:buNone/>
                  <a:defRPr lang="ko-KR" altLang="en-US"/>
                </a:pPr>
                <a:r>
                  <a:rPr lang="ko-KR" altLang="en-US" sz="4500" b="1"/>
                  <a:t>7</a:t>
                </a:r>
                <a:r>
                  <a:rPr lang="ko-KR" altLang="en-US" sz="4000" b="1"/>
                  <a:t> </a:t>
                </a:r>
                <a:r>
                  <a:rPr xmlns:mc="http://schemas.openxmlformats.org/markup-compatibility/2006" xmlns:hp="http://schemas.haansoft.com/office/presentation/8.0" lang="ko-KR" altLang="en-US" sz="2800" b="0" i="0" u="none" kern="1200" mc:Ignorable="hp" hp:hslEmbossed="0">
                    <a:solidFill>
                      <a:srgbClr val="000000"/>
                    </a:solidFill>
                  </a:rPr>
                  <a:t>시연</a:t>
                </a:r>
                <a:endParaRPr xmlns:mc="http://schemas.openxmlformats.org/markup-compatibility/2006" xmlns:hp="http://schemas.haansoft.com/office/presentation/8.0" lang="ko-KR" altLang="en-US" sz="2800" b="0" i="0" u="none" kern="1200" mc:Ignorable="hp" hp:hslEmbossed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"/>
              <p:cNvSpPr txBox="1"/>
              <p:nvPr/>
            </p:nvSpPr>
            <p:spPr>
              <a:xfrm>
                <a:off x="956758" y="4488572"/>
                <a:ext cx="3213891" cy="1462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 algn="l" defTabSz="755804" latinLnBrk="1">
                  <a:lnSpc>
                    <a:spcPct val="200000"/>
                  </a:lnSpc>
                  <a:spcBef>
                    <a:spcPct val="20000"/>
                  </a:spcBef>
                  <a:buFont typeface="+mj-lt"/>
                  <a:buNone/>
                  <a:defRPr lang="ko-KR" altLang="en-US"/>
                </a:pPr>
                <a:r>
                  <a:rPr lang="ko-KR" altLang="en-US" sz="4500" b="1"/>
                  <a:t>4</a:t>
                </a:r>
                <a:r>
                  <a:rPr lang="ko-KR" altLang="en-US" sz="4000" b="1"/>
                  <a:t> </a:t>
                </a:r>
                <a:r>
                  <a:rPr xmlns:mc="http://schemas.openxmlformats.org/markup-compatibility/2006" xmlns:hp="http://schemas.haansoft.com/office/presentation/8.0" lang="ko-KR" altLang="en-US" sz="2800" b="0" i="0" u="none" kern="1200" mc:Ignorable="hp" hp:hslEmbossed="0">
                    <a:solidFill>
                      <a:srgbClr val="000000"/>
                    </a:solidFill>
                  </a:rPr>
                  <a:t>개발 환경</a:t>
                </a:r>
                <a:endParaRPr xmlns:mc="http://schemas.openxmlformats.org/markup-compatibility/2006" xmlns:hp="http://schemas.haansoft.com/office/presentation/8.0" lang="ko-KR" altLang="en-US" sz="2800" b="0" i="0" u="none" kern="1200" mc:Ignorable="hp" hp:hslEmbossed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"/>
              <p:cNvSpPr txBox="1"/>
              <p:nvPr/>
            </p:nvSpPr>
            <p:spPr>
              <a:xfrm>
                <a:off x="5184067" y="1446672"/>
                <a:ext cx="3097328" cy="14630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 algn="l" defTabSz="755804" latinLnBrk="1">
                  <a:lnSpc>
                    <a:spcPct val="200000"/>
                  </a:lnSpc>
                  <a:spcBef>
                    <a:spcPct val="20000"/>
                  </a:spcBef>
                  <a:buFont typeface="+mj-lt"/>
                  <a:buNone/>
                  <a:defRPr lang="ko-KR" altLang="en-US"/>
                </a:pPr>
                <a:r>
                  <a:rPr lang="ko-KR" altLang="en-US" sz="4500" b="1"/>
                  <a:t>5</a:t>
                </a:r>
                <a:r>
                  <a:rPr lang="ko-KR" altLang="en-US" sz="4000" b="1"/>
                  <a:t> </a:t>
                </a:r>
                <a:r>
                  <a:rPr xmlns:mc="http://schemas.openxmlformats.org/markup-compatibility/2006" xmlns:hp="http://schemas.haansoft.com/office/presentation/8.0" lang="ko-KR" altLang="en-US" sz="2800" b="0" i="0" u="none" kern="1200" mc:Ignorable="hp" hp:hslEmbossed="0">
                    <a:solidFill>
                      <a:srgbClr val="000000"/>
                    </a:solidFill>
                  </a:rPr>
                  <a:t>프로젝트 구조</a:t>
                </a:r>
                <a:endParaRPr xmlns:mc="http://schemas.openxmlformats.org/markup-compatibility/2006" xmlns:hp="http://schemas.haansoft.com/office/presentation/8.0" lang="ko-KR" altLang="en-US" sz="2800" b="0" i="0" u="none" kern="1200" mc:Ignorable="hp" hp:hslEmbossed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"/>
              <p:cNvSpPr txBox="1"/>
              <p:nvPr/>
            </p:nvSpPr>
            <p:spPr>
              <a:xfrm>
                <a:off x="5184067" y="2402021"/>
                <a:ext cx="2341244" cy="1462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 algn="l" defTabSz="755804" latinLnBrk="1">
                  <a:lnSpc>
                    <a:spcPct val="200000"/>
                  </a:lnSpc>
                  <a:spcBef>
                    <a:spcPct val="20000"/>
                  </a:spcBef>
                  <a:buFont typeface="+mj-lt"/>
                  <a:buNone/>
                  <a:defRPr lang="ko-KR" altLang="en-US"/>
                </a:pPr>
                <a:r>
                  <a:rPr lang="ko-KR" altLang="en-US" sz="4500" b="1"/>
                  <a:t>6</a:t>
                </a:r>
                <a:r>
                  <a:rPr lang="ko-KR" altLang="en-US" sz="4000" b="1"/>
                  <a:t> </a:t>
                </a:r>
                <a:r>
                  <a:rPr xmlns:mc="http://schemas.openxmlformats.org/markup-compatibility/2006" xmlns:hp="http://schemas.haansoft.com/office/presentation/8.0" lang="ko-KR" altLang="en-US" sz="2800" b="0" i="0" u="none" kern="1200" mc:Ignorable="hp" hp:hslEmbossed="0">
                    <a:solidFill>
                      <a:srgbClr val="000000"/>
                    </a:solidFill>
                  </a:rPr>
                  <a:t>개발 일정</a:t>
                </a:r>
                <a:endParaRPr xmlns:mc="http://schemas.openxmlformats.org/markup-compatibility/2006" xmlns:hp="http://schemas.haansoft.com/office/presentation/8.0" lang="ko-KR" altLang="en-US" sz="2800" b="0" i="0" u="none" kern="1200" mc:Ignorable="hp" hp:hslEmbossed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7" name=""/>
            <p:cNvSpPr txBox="1"/>
            <p:nvPr/>
          </p:nvSpPr>
          <p:spPr>
            <a:xfrm>
              <a:off x="5464726" y="4490568"/>
              <a:ext cx="1663557" cy="14629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 algn="l" defTabSz="755804" latinLnBrk="1">
                <a:lnSpc>
                  <a:spcPct val="200000"/>
                </a:lnSpc>
                <a:spcBef>
                  <a:spcPct val="20000"/>
                </a:spcBef>
                <a:buFont typeface="+mj-lt"/>
                <a:buNone/>
                <a:defRPr lang="ko-KR" altLang="en-US"/>
              </a:pPr>
              <a:r>
                <a:rPr lang="en-US" altLang="ko-KR" sz="4500" b="1"/>
                <a:t>8</a:t>
              </a:r>
              <a:r>
                <a:rPr lang="ko-KR" altLang="en-US" sz="4000" b="1"/>
                <a:t> </a:t>
              </a:r>
              <a:r>
                <a:rPr xmlns:mc="http://schemas.openxmlformats.org/markup-compatibility/2006" xmlns:hp="http://schemas.haansoft.com/office/presentation/8.0" lang="ko-KR" altLang="en-US" sz="2800" b="0" i="0" u="none" kern="1200" mc:Ignorable="hp" hp:hslEmbossed="0">
                  <a:solidFill>
                    <a:srgbClr val="000000"/>
                  </a:solidFill>
                </a:rPr>
                <a:t>소감</a:t>
              </a:r>
              <a:endParaRPr xmlns:mc="http://schemas.openxmlformats.org/markup-compatibility/2006" xmlns:hp="http://schemas.haansoft.com/office/presentation/8.0" lang="ko-KR" altLang="en-US" sz="2800" b="0" i="0" u="none" kern="1200" mc:Ignorable="hp" hp:hslEmbossed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  <p:sp>
        <p:nvSpPr>
          <p:cNvPr id="4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프로젝트 소개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268760"/>
            <a:ext cx="3915852" cy="453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720" indent="-342720">
              <a:buFont typeface="Wingdings"/>
              <a:buChar char="§"/>
              <a:defRPr lang="en-US"/>
            </a:pPr>
            <a:r>
              <a:rPr lang="ko-KR" altLang="en-US" sz="2400" b="1" spc="5">
                <a:latin typeface="+mn-ea"/>
              </a:rPr>
              <a:t>설문조사 편집 및 응답기</a:t>
            </a:r>
            <a:endParaRPr lang="ko-KR" altLang="en-US" sz="2400" b="1" spc="5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700808"/>
            <a:ext cx="8349570" cy="2043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None/>
              <a:defRPr lang="en-US"/>
            </a:pPr>
            <a:r>
              <a:rPr lang="en-US" altLang="ko-KR" sz="1600"/>
              <a:t>:</a:t>
            </a:r>
            <a:r>
              <a:rPr lang="ko-KR" altLang="en-US" sz="1600"/>
              <a:t> 웹에서 사용자들이 스스로 설문조사를 생성하고 응답을 받을 수 있는 것을</a:t>
            </a:r>
            <a:endParaRPr lang="ko-KR" altLang="en-US" sz="1600"/>
          </a:p>
          <a:p>
            <a:pPr marL="285750" indent="-285750">
              <a:lnSpc>
                <a:spcPct val="200000"/>
              </a:lnSpc>
              <a:buNone/>
              <a:defRPr lang="en-US"/>
            </a:pPr>
            <a:r>
              <a:rPr lang="ko-KR" altLang="en-US" sz="1600"/>
              <a:t>  목표로 한 프로젝트</a:t>
            </a:r>
            <a:endParaRPr lang="ko-KR" altLang="en-US" sz="1600"/>
          </a:p>
          <a:p>
            <a:pPr marL="285750" indent="-285750">
              <a:lnSpc>
                <a:spcPct val="200000"/>
              </a:lnSpc>
              <a:buNone/>
              <a:defRPr lang="en-US"/>
            </a:pPr>
            <a:r>
              <a:rPr lang="ko-KR" altLang="en-US" sz="1600"/>
              <a:t>: 추후 설문조사 기능의 기초가 될 수 있는 웹을 구현하는 겸</a:t>
            </a:r>
            <a:r>
              <a:rPr lang="en-US" altLang="ko-KR" sz="1600"/>
              <a:t>,</a:t>
            </a:r>
            <a:endParaRPr lang="en-US" altLang="ko-KR" sz="1600"/>
          </a:p>
          <a:p>
            <a:pPr marL="285750" indent="-285750">
              <a:lnSpc>
                <a:spcPct val="200000"/>
              </a:lnSpc>
              <a:buNone/>
              <a:defRPr lang="en-US"/>
            </a:pPr>
            <a:r>
              <a:rPr lang="ko-KR" altLang="en-US" sz="1600"/>
              <a:t>  현 웹프레임워크팀 내 사용하고 있는 SVG 및 ES6 스터디를 위한 프로젝트 주제 선정</a:t>
            </a:r>
            <a:endParaRPr lang="ko-KR" altLang="en-US" sz="1600"/>
          </a:p>
        </p:txBody>
      </p:sp>
      <p:grpSp>
        <p:nvGrpSpPr>
          <p:cNvPr id="19" name=""/>
          <p:cNvGrpSpPr/>
          <p:nvPr/>
        </p:nvGrpSpPr>
        <p:grpSpPr>
          <a:xfrm rot="0">
            <a:off x="354614" y="3969060"/>
            <a:ext cx="8434772" cy="2588028"/>
            <a:chOff x="252028" y="4088158"/>
            <a:chExt cx="8434772" cy="2588028"/>
          </a:xfrm>
        </p:grpSpPr>
        <p:pic>
          <p:nvPicPr>
            <p:cNvPr id="17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52028" y="4088158"/>
              <a:ext cx="3996444" cy="2588028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</p:pic>
        <p:pic>
          <p:nvPicPr>
            <p:cNvPr id="18" name=""/>
            <p:cNvPicPr>
              <a:picLocks noChangeAspect="1"/>
            </p:cNvPicPr>
            <p:nvPr/>
          </p:nvPicPr>
          <p:blipFill rotWithShape="1">
            <a:blip r:embed="rId4"/>
            <a:srcRect b="22140"/>
            <a:stretch>
              <a:fillRect/>
            </a:stretch>
          </p:blipFill>
          <p:spPr>
            <a:xfrm>
              <a:off x="4379058" y="4094636"/>
              <a:ext cx="4307742" cy="2581549"/>
            </a:xfrm>
            <a:prstGeom prst="rect">
              <a:avLst/>
            </a:prstGeom>
            <a:ln>
              <a:solidFill>
                <a:schemeClr val="dk1"/>
              </a:solidFill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  <p:sp>
        <p:nvSpPr>
          <p:cNvPr id="4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프로젝트 기능</a:t>
            </a:r>
            <a:endParaRPr lang="ko-KR" altLang="en-US" sz="3200" b="1">
              <a:latin typeface="+mj-ea"/>
              <a:ea typeface="+mj-ea"/>
            </a:endParaRPr>
          </a:p>
        </p:txBody>
      </p:sp>
      <p:grpSp>
        <p:nvGrpSpPr>
          <p:cNvPr id="42" name=""/>
          <p:cNvGrpSpPr/>
          <p:nvPr/>
        </p:nvGrpSpPr>
        <p:grpSpPr>
          <a:xfrm rot="0">
            <a:off x="336620" y="1835463"/>
            <a:ext cx="8470760" cy="3861788"/>
            <a:chOff x="-2626482" y="1864255"/>
            <a:chExt cx="8470760" cy="3429740"/>
          </a:xfrm>
        </p:grpSpPr>
        <p:sp>
          <p:nvSpPr>
            <p:cNvPr id="8" name=""/>
            <p:cNvSpPr/>
            <p:nvPr/>
          </p:nvSpPr>
          <p:spPr>
            <a:xfrm>
              <a:off x="-2505902" y="1864255"/>
              <a:ext cx="3984716" cy="1564744"/>
            </a:xfrm>
            <a:prstGeom prst="roundRect">
              <a:avLst>
                <a:gd name="adj" fmla="val 7812"/>
              </a:avLst>
            </a:prstGeom>
            <a:solidFill>
              <a:schemeClr val="accent3">
                <a:lumMod val="10000"/>
                <a:lumOff val="90000"/>
              </a:schemeClr>
            </a:solidFill>
            <a:ln w="3175">
              <a:solidFill>
                <a:schemeClr val="accent1">
                  <a:shade val="20000"/>
                </a:schemeClr>
              </a:solidFill>
              <a:prstDash val="solid"/>
            </a:ln>
            <a:effectLst>
              <a:outerShdw blurRad="12700" dist="12700" dir="189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771120" indent="-257040">
                <a:buFont typeface="Arial"/>
                <a:buNone/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-2626482" y="1864255"/>
              <a:ext cx="1663384" cy="1564744"/>
            </a:xfrm>
            <a:prstGeom prst="roundRect">
              <a:avLst>
                <a:gd name="adj" fmla="val 7225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accent1">
                  <a:shade val="20000"/>
                </a:schemeClr>
              </a:solidFill>
              <a:prstDash val="solid"/>
            </a:ln>
            <a:effectLst>
              <a:outerShdw blurRad="19050" dist="12700" dir="189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500" b="1">
                  <a:solidFill>
                    <a:schemeClr val="tx1"/>
                  </a:solidFill>
                </a:rPr>
                <a:t>설문조사</a:t>
              </a:r>
              <a:endParaRPr lang="ko-KR" altLang="en-US" sz="1500" b="1">
                <a:solidFill>
                  <a:schemeClr val="tx1"/>
                </a:solidFill>
              </a:endParaRPr>
            </a:p>
            <a:p>
              <a:pPr algn="ctr">
                <a:defRPr lang="ko-KR" altLang="en-US"/>
              </a:pPr>
              <a:r>
                <a:rPr lang="ko-KR" altLang="en-US" sz="1500" b="1">
                  <a:solidFill>
                    <a:schemeClr val="tx1"/>
                  </a:solidFill>
                </a:rPr>
                <a:t>생성하기</a:t>
              </a:r>
              <a:endParaRPr lang="ko-KR" altLang="en-US" sz="1500" b="1">
                <a:solidFill>
                  <a:schemeClr val="tx1"/>
                </a:solidFill>
              </a:endParaRPr>
            </a:p>
          </p:txBody>
        </p:sp>
        <p:sp>
          <p:nvSpPr>
            <p:cNvPr id="16" name=""/>
            <p:cNvSpPr txBox="1"/>
            <p:nvPr/>
          </p:nvSpPr>
          <p:spPr>
            <a:xfrm>
              <a:off x="-875378" y="1886753"/>
              <a:ext cx="2484276" cy="154432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257040" indent="-257040">
                <a:lnSpc>
                  <a:spcPct val="150000"/>
                </a:lnSpc>
                <a:buFont typeface="Arial"/>
                <a:buChar char="•"/>
                <a:defRPr lang="ko-KR" altLang="en-US"/>
              </a:pPr>
              <a:r>
                <a:rPr lang="ko-KR" altLang="en-US" sz="1200">
                  <a:solidFill>
                    <a:schemeClr val="tx1"/>
                  </a:solidFill>
                </a:rPr>
                <a:t>사용자가 원하는 방식의 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 typeface="Arial"/>
                <a:buNone/>
                <a:defRPr lang="ko-KR" altLang="en-US"/>
              </a:pPr>
              <a:r>
                <a:rPr lang="ko-KR" altLang="en-US" sz="1200">
                  <a:solidFill>
                    <a:schemeClr val="tx1"/>
                  </a:solidFill>
                </a:rPr>
                <a:t>    설문을 생성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marL="257040" indent="-257040">
                <a:lnSpc>
                  <a:spcPct val="150000"/>
                </a:lnSpc>
                <a:buFont typeface="Arial"/>
                <a:buChar char="•"/>
                <a:defRPr lang="ko-KR" altLang="en-US"/>
              </a:pPr>
              <a:r>
                <a:rPr lang="ko-KR" altLang="en-US" sz="1200">
                  <a:solidFill>
                    <a:schemeClr val="tx1"/>
                  </a:solidFill>
                </a:rPr>
                <a:t>추가 가능한 설문 문항 종류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marL="714240" lvl="1" indent="-257040">
                <a:lnSpc>
                  <a:spcPct val="150000"/>
                </a:lnSpc>
                <a:buFont typeface="Arial"/>
                <a:buChar char="•"/>
                <a:defRPr lang="ko-KR" altLang="en-US"/>
              </a:pPr>
              <a:r>
                <a:rPr lang="ko-KR" altLang="en-US" sz="1200">
                  <a:solidFill>
                    <a:schemeClr val="tx1"/>
                  </a:solidFill>
                </a:rPr>
                <a:t>텍스트박스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marL="714240" lvl="1" indent="-257040">
                <a:lnSpc>
                  <a:spcPct val="150000"/>
                </a:lnSpc>
                <a:buFont typeface="Arial"/>
                <a:buChar char="•"/>
                <a:defRPr lang="ko-KR" altLang="en-US"/>
              </a:pPr>
              <a:r>
                <a:rPr lang="ko-KR" altLang="en-US" sz="1200">
                  <a:solidFill>
                    <a:schemeClr val="tx1"/>
                  </a:solidFill>
                </a:rPr>
                <a:t>라디오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marL="714240" lvl="1" indent="-257040">
                <a:lnSpc>
                  <a:spcPct val="150000"/>
                </a:lnSpc>
                <a:buFont typeface="Arial"/>
                <a:buChar char="•"/>
                <a:defRPr lang="ko-KR" altLang="en-US"/>
              </a:pPr>
              <a:r>
                <a:rPr lang="ko-KR" altLang="en-US" sz="1200">
                  <a:solidFill>
                    <a:schemeClr val="tx1"/>
                  </a:solidFill>
                </a:rPr>
                <a:t>체크박스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-2626482" y="3729251"/>
              <a:ext cx="3984716" cy="1564744"/>
            </a:xfrm>
            <a:prstGeom prst="roundRect">
              <a:avLst>
                <a:gd name="adj" fmla="val 7812"/>
              </a:avLst>
            </a:prstGeom>
            <a:solidFill>
              <a:schemeClr val="accent3">
                <a:lumMod val="10000"/>
                <a:lumOff val="90000"/>
              </a:schemeClr>
            </a:solidFill>
            <a:ln w="3175">
              <a:solidFill>
                <a:schemeClr val="accent1">
                  <a:shade val="20000"/>
                </a:schemeClr>
              </a:solidFill>
              <a:prstDash val="solid"/>
            </a:ln>
            <a:effectLst>
              <a:outerShdw blurRad="12700" dist="12700" dir="189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771120" indent="-257040">
                <a:buFont typeface="Arial"/>
                <a:buNone/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-2626482" y="3729251"/>
              <a:ext cx="1663384" cy="1564744"/>
            </a:xfrm>
            <a:prstGeom prst="roundRect">
              <a:avLst>
                <a:gd name="adj" fmla="val 7225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accent1">
                  <a:shade val="20000"/>
                </a:schemeClr>
              </a:solidFill>
              <a:prstDash val="solid"/>
            </a:ln>
            <a:effectLst>
              <a:outerShdw blurRad="19050" dist="12700" dir="189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500" b="1">
                  <a:solidFill>
                    <a:schemeClr val="tx1"/>
                  </a:solidFill>
                </a:rPr>
                <a:t>설문조사</a:t>
              </a:r>
              <a:endParaRPr lang="ko-KR" altLang="en-US" sz="1500" b="1">
                <a:solidFill>
                  <a:schemeClr val="tx1"/>
                </a:solidFill>
              </a:endParaRPr>
            </a:p>
            <a:p>
              <a:pPr algn="ctr">
                <a:defRPr lang="ko-KR" altLang="en-US"/>
              </a:pPr>
              <a:r>
                <a:rPr lang="ko-KR" altLang="en-US" sz="1500" b="1">
                  <a:solidFill>
                    <a:schemeClr val="tx1"/>
                  </a:solidFill>
                </a:rPr>
                <a:t>응답하기</a:t>
              </a:r>
              <a:endParaRPr lang="ko-KR" altLang="en-US" sz="1500" b="1">
                <a:solidFill>
                  <a:schemeClr val="tx1"/>
                </a:solidFill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1859562" y="1864256"/>
              <a:ext cx="3984716" cy="1564744"/>
            </a:xfrm>
            <a:prstGeom prst="roundRect">
              <a:avLst>
                <a:gd name="adj" fmla="val 7812"/>
              </a:avLst>
            </a:prstGeom>
            <a:solidFill>
              <a:schemeClr val="accent3">
                <a:lumMod val="10000"/>
                <a:lumOff val="90000"/>
              </a:schemeClr>
            </a:solidFill>
            <a:ln w="3175">
              <a:solidFill>
                <a:schemeClr val="accent1">
                  <a:shade val="20000"/>
                </a:schemeClr>
              </a:solidFill>
              <a:prstDash val="solid"/>
            </a:ln>
            <a:effectLst>
              <a:outerShdw blurRad="12700" dist="12700" dir="189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771120" indent="-257040">
                <a:buFont typeface="Arial"/>
                <a:buNone/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1859562" y="3729251"/>
              <a:ext cx="3984716" cy="1564744"/>
            </a:xfrm>
            <a:prstGeom prst="roundRect">
              <a:avLst>
                <a:gd name="adj" fmla="val 7812"/>
              </a:avLst>
            </a:prstGeom>
            <a:solidFill>
              <a:schemeClr val="accent3">
                <a:lumMod val="10000"/>
                <a:lumOff val="90000"/>
              </a:schemeClr>
            </a:solidFill>
            <a:ln w="3175">
              <a:solidFill>
                <a:schemeClr val="accent1">
                  <a:shade val="20000"/>
                </a:schemeClr>
              </a:solidFill>
              <a:prstDash val="solid"/>
            </a:ln>
            <a:effectLst>
              <a:outerShdw blurRad="12700" dist="12700" dir="189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771120" indent="-257040">
                <a:buFont typeface="Arial"/>
                <a:buNone/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1859562" y="1864255"/>
              <a:ext cx="1663384" cy="1564744"/>
            </a:xfrm>
            <a:prstGeom prst="roundRect">
              <a:avLst>
                <a:gd name="adj" fmla="val 7225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accent1">
                  <a:shade val="20000"/>
                </a:schemeClr>
              </a:solidFill>
              <a:prstDash val="solid"/>
            </a:ln>
            <a:effectLst>
              <a:outerShdw blurRad="19050" dist="12700" dir="189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500" b="1">
                  <a:solidFill>
                    <a:schemeClr val="tx1"/>
                  </a:solidFill>
                </a:rPr>
                <a:t>설문조사</a:t>
              </a:r>
              <a:endParaRPr lang="ko-KR" altLang="en-US" sz="1500" b="1">
                <a:solidFill>
                  <a:schemeClr val="tx1"/>
                </a:solidFill>
              </a:endParaRPr>
            </a:p>
            <a:p>
              <a:pPr algn="ctr">
                <a:defRPr lang="ko-KR" altLang="en-US"/>
              </a:pPr>
              <a:r>
                <a:rPr lang="ko-KR" altLang="en-US" sz="1500" b="1">
                  <a:solidFill>
                    <a:schemeClr val="tx1"/>
                  </a:solidFill>
                </a:rPr>
                <a:t>공유하기</a:t>
              </a:r>
              <a:endParaRPr lang="ko-KR" altLang="en-US" sz="1500" b="1">
                <a:solidFill>
                  <a:schemeClr val="tx1"/>
                </a:solidFill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1859562" y="3729251"/>
              <a:ext cx="1663384" cy="1564744"/>
            </a:xfrm>
            <a:prstGeom prst="roundRect">
              <a:avLst>
                <a:gd name="adj" fmla="val 7225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accent1">
                  <a:shade val="20000"/>
                </a:schemeClr>
              </a:solidFill>
              <a:prstDash val="solid"/>
            </a:ln>
            <a:effectLst>
              <a:outerShdw blurRad="19050" dist="12700" dir="189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500" b="1">
                  <a:solidFill>
                    <a:schemeClr val="tx1"/>
                  </a:solidFill>
                </a:rPr>
                <a:t>설문조사</a:t>
              </a:r>
              <a:endParaRPr lang="ko-KR" altLang="en-US" sz="1500" b="1">
                <a:solidFill>
                  <a:schemeClr val="tx1"/>
                </a:solidFill>
              </a:endParaRPr>
            </a:p>
            <a:p>
              <a:pPr algn="ctr">
                <a:defRPr lang="ko-KR" altLang="en-US"/>
              </a:pPr>
              <a:r>
                <a:rPr lang="ko-KR" altLang="en-US" sz="1500" b="1">
                  <a:solidFill>
                    <a:schemeClr val="tx1"/>
                  </a:solidFill>
                </a:rPr>
                <a:t>결과보기</a:t>
              </a:r>
              <a:endParaRPr lang="ko-KR" altLang="en-US" sz="1500" b="1">
                <a:solidFill>
                  <a:schemeClr val="tx1"/>
                </a:solidFill>
              </a:endParaRPr>
            </a:p>
          </p:txBody>
        </p:sp>
        <p:sp>
          <p:nvSpPr>
            <p:cNvPr id="39" name=""/>
            <p:cNvSpPr txBox="1"/>
            <p:nvPr/>
          </p:nvSpPr>
          <p:spPr>
            <a:xfrm>
              <a:off x="3589118" y="1981881"/>
              <a:ext cx="2183152" cy="1295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57040" indent="-257040">
                <a:lnSpc>
                  <a:spcPct val="150000"/>
                </a:lnSpc>
                <a:buFont typeface="Arial"/>
                <a:buChar char="•"/>
                <a:defRPr lang="ko-KR" altLang="en-US"/>
              </a:pPr>
              <a:r>
                <a:rPr lang="ko-KR" altLang="en-US" sz="1200">
                  <a:solidFill>
                    <a:schemeClr val="tx1"/>
                  </a:solidFill>
                </a:rPr>
                <a:t>사용자가 생성한 설문조사의 링크 공유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marL="714240" lvl="1" indent="-257040">
                <a:lnSpc>
                  <a:spcPct val="150000"/>
                </a:lnSpc>
                <a:buFont typeface="Arial"/>
                <a:buChar char="•"/>
                <a:defRPr lang="ko-KR" altLang="en-US"/>
              </a:pPr>
              <a:r>
                <a:rPr lang="ko-KR" altLang="en-US" sz="1200">
                  <a:solidFill>
                    <a:schemeClr val="tx1"/>
                  </a:solidFill>
                </a:rPr>
                <a:t>링크 복사 기능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marL="714240" lvl="1" indent="-257040">
                <a:lnSpc>
                  <a:spcPct val="150000"/>
                </a:lnSpc>
                <a:buFont typeface="Arial"/>
                <a:buChar char="•"/>
                <a:defRPr lang="ko-KR" altLang="en-US"/>
              </a:pPr>
              <a:r>
                <a:rPr lang="ko-KR" altLang="en-US" sz="1200">
                  <a:solidFill>
                    <a:schemeClr val="tx1"/>
                  </a:solidFill>
                </a:rPr>
                <a:t>이메일 전송 기능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marL="257040" indent="-257040">
                <a:lnSpc>
                  <a:spcPct val="150000"/>
                </a:lnSpc>
                <a:buFont typeface="Arial"/>
                <a:buNone/>
                <a:defRPr lang="ko-KR" altLang="en-US"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0" name=""/>
            <p:cNvSpPr txBox="1"/>
            <p:nvPr/>
          </p:nvSpPr>
          <p:spPr>
            <a:xfrm>
              <a:off x="-947386" y="3846877"/>
              <a:ext cx="2412268" cy="564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57040" indent="-257040">
                <a:lnSpc>
                  <a:spcPct val="150000"/>
                </a:lnSpc>
                <a:buFont typeface="Arial"/>
                <a:buChar char="•"/>
                <a:defRPr lang="ko-KR" altLang="en-US"/>
              </a:pPr>
              <a:r>
                <a:rPr lang="ko-KR" altLang="en-US" sz="1200">
                  <a:solidFill>
                    <a:schemeClr val="tx1"/>
                  </a:solidFill>
                </a:rPr>
                <a:t>사용자가 공유한 링크를 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 typeface="Arial"/>
                <a:buNone/>
                <a:defRPr lang="ko-KR" altLang="en-US"/>
              </a:pPr>
              <a:r>
                <a:rPr lang="ko-KR" altLang="en-US" sz="1200">
                  <a:solidFill>
                    <a:schemeClr val="tx1"/>
                  </a:solidFill>
                </a:rPr>
                <a:t>    통해 설문조사에 응답 가능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1" name=""/>
            <p:cNvSpPr txBox="1"/>
            <p:nvPr/>
          </p:nvSpPr>
          <p:spPr>
            <a:xfrm>
              <a:off x="3589118" y="3846874"/>
              <a:ext cx="2062572" cy="801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57040" indent="-257040">
                <a:lnSpc>
                  <a:spcPct val="150000"/>
                </a:lnSpc>
                <a:buFont typeface="Arial"/>
                <a:buChar char="•"/>
                <a:defRPr lang="ko-KR" altLang="en-US"/>
              </a:pPr>
              <a:r>
                <a:rPr lang="ko-KR" altLang="en-US" sz="1200">
                  <a:solidFill>
                    <a:schemeClr val="tx1"/>
                  </a:solidFill>
                </a:rPr>
                <a:t>설문조사 결과 유형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marL="714240" lvl="1" indent="-257040">
                <a:lnSpc>
                  <a:spcPct val="150000"/>
                </a:lnSpc>
                <a:buFont typeface="Arial"/>
                <a:buChar char="•"/>
                <a:defRPr lang="ko-KR" altLang="en-US"/>
              </a:pPr>
              <a:r>
                <a:rPr lang="ko-KR" altLang="en-US" sz="1200">
                  <a:solidFill>
                    <a:schemeClr val="tx1"/>
                  </a:solidFill>
                </a:rPr>
                <a:t>답변 목록 보기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marL="714240" lvl="1" indent="-257040">
                <a:lnSpc>
                  <a:spcPct val="150000"/>
                </a:lnSpc>
                <a:buFont typeface="Arial"/>
                <a:buChar char="•"/>
                <a:defRPr lang="ko-KR" altLang="en-US"/>
              </a:pPr>
              <a:r>
                <a:rPr lang="ko-KR" altLang="en-US" sz="1200">
                  <a:solidFill>
                    <a:schemeClr val="tx1"/>
                  </a:solidFill>
                </a:rPr>
                <a:t>원형 차트 보기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43" name="TextBox 9"/>
          <p:cNvSpPr txBox="1"/>
          <p:nvPr/>
        </p:nvSpPr>
        <p:spPr>
          <a:xfrm>
            <a:off x="457200" y="1052736"/>
            <a:ext cx="2998676" cy="336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230" indent="-228480">
              <a:buFont typeface="Wingdings"/>
              <a:buChar char="§"/>
              <a:defRPr lang="en-US"/>
            </a:pPr>
            <a:r>
              <a:rPr lang="ko-KR" altLang="en-US" sz="1600"/>
              <a:t>설문조사 편집 및 응답기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  <p:sp>
        <p:nvSpPr>
          <p:cNvPr id="4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프로젝트 시나리오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052736"/>
            <a:ext cx="2998676" cy="336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230" indent="-228480">
              <a:buFont typeface="Wingdings"/>
              <a:buChar char="§"/>
              <a:defRPr lang="en-US"/>
            </a:pPr>
            <a:r>
              <a:rPr lang="ko-KR" altLang="en-US" sz="1600"/>
              <a:t>설문조사 생성하기 </a:t>
            </a:r>
            <a:r>
              <a:rPr lang="en-US" altLang="ko-KR" sz="1600"/>
              <a:t>-</a:t>
            </a:r>
            <a:r>
              <a:rPr lang="ko-KR" altLang="en-US" sz="1600"/>
              <a:t> </a:t>
            </a:r>
            <a:r>
              <a:rPr lang="en-US" altLang="ko-KR" sz="1600"/>
              <a:t>1</a:t>
            </a:r>
            <a:endParaRPr lang="en-US" altLang="ko-KR" sz="1600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1536133"/>
            <a:ext cx="4867714" cy="5139304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49257" y="1979190"/>
            <a:ext cx="3122285" cy="2126594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5"/>
          <a:srcRect t="61560"/>
          <a:stretch>
            <a:fillRect/>
          </a:stretch>
        </p:blipFill>
        <p:spPr>
          <a:xfrm>
            <a:off x="4319972" y="4262685"/>
            <a:ext cx="4251570" cy="1100413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  <p:sp>
        <p:nvSpPr>
          <p:cNvPr id="4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프로젝트 시나리오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052736"/>
            <a:ext cx="2890664" cy="336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230" indent="-228480">
              <a:buFont typeface="Wingdings"/>
              <a:buChar char="§"/>
              <a:defRPr lang="en-US"/>
            </a:pPr>
            <a:r>
              <a:rPr lang="ko-KR" altLang="en-US" sz="1600"/>
              <a:t>설문조사 생성하기 </a:t>
            </a:r>
            <a:r>
              <a:rPr lang="en-US" altLang="ko-KR" sz="1600"/>
              <a:t>-</a:t>
            </a:r>
            <a:r>
              <a:rPr lang="ko-KR" altLang="en-US" sz="1600"/>
              <a:t> </a:t>
            </a:r>
            <a:r>
              <a:rPr lang="en-US" altLang="ko-KR" sz="1600"/>
              <a:t>2</a:t>
            </a:r>
            <a:endParaRPr lang="en-US" altLang="ko-KR" sz="1600"/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1803878"/>
            <a:ext cx="4500562" cy="4469438"/>
          </a:xfrm>
          <a:prstGeom prst="rect">
            <a:avLst/>
          </a:prstGeom>
        </p:spPr>
      </p:pic>
      <p:grpSp>
        <p:nvGrpSpPr>
          <p:cNvPr id="26" name=""/>
          <p:cNvGrpSpPr/>
          <p:nvPr/>
        </p:nvGrpSpPr>
        <p:grpSpPr>
          <a:xfrm rot="0">
            <a:off x="5086696" y="856663"/>
            <a:ext cx="3810053" cy="5636211"/>
            <a:chOff x="5086696" y="856663"/>
            <a:chExt cx="3810053" cy="5636211"/>
          </a:xfrm>
        </p:grpSpPr>
        <p:pic>
          <p:nvPicPr>
            <p:cNvPr id="23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086696" y="856663"/>
              <a:ext cx="3810053" cy="2932377"/>
            </a:xfrm>
            <a:prstGeom prst="rect">
              <a:avLst/>
            </a:prstGeom>
            <a:ln>
              <a:solidFill>
                <a:schemeClr val="dk1"/>
              </a:solidFill>
            </a:ln>
          </p:spPr>
        </p:pic>
        <p:pic>
          <p:nvPicPr>
            <p:cNvPr id="24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086696" y="3920821"/>
              <a:ext cx="3810053" cy="2572052"/>
            </a:xfrm>
            <a:prstGeom prst="rect">
              <a:avLst/>
            </a:prstGeom>
            <a:ln>
              <a:solidFill>
                <a:schemeClr val="dk1"/>
              </a:solidFill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  <p:sp>
        <p:nvSpPr>
          <p:cNvPr id="4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프로젝트 시나리오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196752"/>
            <a:ext cx="3576718" cy="334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230" indent="-228480">
              <a:buFont typeface="Wingdings"/>
              <a:buChar char="§"/>
              <a:defRPr lang="en-US"/>
            </a:pPr>
            <a:r>
              <a:rPr lang="ko-KR" altLang="en-US" sz="1600"/>
              <a:t>설문조사 공유하기</a:t>
            </a:r>
            <a:endParaRPr lang="ko-KR" altLang="en-US" sz="1600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1592345"/>
            <a:ext cx="3060382" cy="5083092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999690"/>
              </a:clrFrom>
              <a:clrTo>
                <a:srgbClr val="999690">
                  <a:alpha val="0"/>
                </a:srgbClr>
              </a:clrTo>
            </a:clrChange>
          </a:blip>
          <a:srcRect l="3600" t="15030" r="4380"/>
          <a:stretch>
            <a:fillRect/>
          </a:stretch>
        </p:blipFill>
        <p:spPr>
          <a:xfrm>
            <a:off x="4147856" y="2765739"/>
            <a:ext cx="4204564" cy="2736304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  <p:sp>
        <p:nvSpPr>
          <p:cNvPr id="4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프로젝트 시나리오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196752"/>
            <a:ext cx="3576718" cy="334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230" indent="-228480">
              <a:buFont typeface="Wingdings"/>
              <a:buChar char="§"/>
              <a:defRPr lang="en-US"/>
            </a:pPr>
            <a:r>
              <a:rPr lang="ko-KR" altLang="en-US" sz="1600"/>
              <a:t>설문조사 응답하기</a:t>
            </a:r>
            <a:endParaRPr lang="ko-KR" altLang="en-US" sz="1600"/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" y="1583643"/>
            <a:ext cx="3420427" cy="5274356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80153" y="2129332"/>
            <a:ext cx="4606646" cy="4182978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  <p:sp>
        <p:nvSpPr>
          <p:cNvPr id="4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프로젝트 시나리오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196752"/>
            <a:ext cx="3576718" cy="334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230" indent="-228480">
              <a:buFont typeface="Wingdings"/>
              <a:buChar char="§"/>
              <a:defRPr lang="en-US"/>
            </a:pPr>
            <a:r>
              <a:rPr lang="ko-KR" altLang="en-US" sz="1600"/>
              <a:t>설문조사 결과보기</a:t>
            </a:r>
            <a:endParaRPr lang="ko-KR" altLang="en-US" sz="1600"/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" y="1853683"/>
            <a:ext cx="3600450" cy="4639191"/>
          </a:xfrm>
          <a:prstGeom prst="rect">
            <a:avLst/>
          </a:prstGeom>
        </p:spPr>
      </p:pic>
      <p:grpSp>
        <p:nvGrpSpPr>
          <p:cNvPr id="36" name=""/>
          <p:cNvGrpSpPr>
            <a:grpSpLocks/>
          </p:cNvGrpSpPr>
          <p:nvPr/>
        </p:nvGrpSpPr>
        <p:grpSpPr>
          <a:xfrm rot="0">
            <a:off x="4489344" y="1973085"/>
            <a:ext cx="4197455" cy="4400385"/>
            <a:chOff x="-1122960" y="579119"/>
            <a:chExt cx="5989320" cy="6278880"/>
          </a:xfrm>
        </p:grpSpPr>
        <p:pic>
          <p:nvPicPr>
            <p:cNvPr id="32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1122960" y="579119"/>
              <a:ext cx="5989320" cy="6278880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</p:pic>
        <p:graphicFrame>
          <p:nvGraphicFramePr>
            <p:cNvPr id="31" name=""/>
            <p:cNvGraphicFramePr/>
            <p:nvPr/>
          </p:nvGraphicFramePr>
          <p:xfrm>
            <a:off x="-1122960" y="2073600"/>
            <a:ext cx="2058556" cy="1537137"/>
          </p:xfrm>
          <a:graphic>
            <a:graphicData uri="http://schemas.openxmlformats.org/drawingml/2006/chart">
              <c:chart r:id="rId5"/>
            </a:graphicData>
          </a:graphic>
        </p:graphicFrame>
        <p:sp>
          <p:nvSpPr>
            <p:cNvPr id="33" name=""/>
            <p:cNvSpPr txBox="1"/>
            <p:nvPr/>
          </p:nvSpPr>
          <p:spPr>
            <a:xfrm>
              <a:off x="-962158" y="4190250"/>
              <a:ext cx="1253621" cy="51585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 lang="ko-KR" altLang="en-US"/>
              </a:pPr>
              <a:r>
                <a:rPr lang="ko-KR" altLang="en-US" sz="600"/>
                <a:t>첫번째 의견입니다</a:t>
              </a:r>
              <a:endParaRPr lang="ko-KR" altLang="en-US" sz="600"/>
            </a:p>
            <a:p>
              <a:pPr algn="ctr">
                <a:defRPr lang="ko-KR" altLang="en-US"/>
              </a:pPr>
              <a:r>
                <a:rPr lang="ko-KR" altLang="en-US" sz="600"/>
                <a:t>두번째 의견입니다</a:t>
              </a:r>
              <a:endParaRPr lang="ko-KR" altLang="en-US" sz="600"/>
            </a:p>
            <a:p>
              <a:pPr algn="ctr">
                <a:defRPr lang="ko-KR" altLang="en-US"/>
              </a:pPr>
              <a:r>
                <a:rPr lang="ko-KR" altLang="en-US" sz="600"/>
                <a:t>...</a:t>
              </a:r>
              <a:endParaRPr lang="ko-KR" altLang="en-US" sz="600"/>
            </a:p>
          </p:txBody>
        </p:sp>
        <p:graphicFrame>
          <p:nvGraphicFramePr>
            <p:cNvPr id="35" name=""/>
            <p:cNvGraphicFramePr/>
            <p:nvPr/>
          </p:nvGraphicFramePr>
          <p:xfrm>
            <a:off x="-970960" y="5305567"/>
            <a:ext cx="1834548" cy="1369869"/>
          </p:xfrm>
          <a:graphic>
            <a:graphicData uri="http://schemas.openxmlformats.org/drawingml/2006/chart">
              <c:chart r:id="rId6"/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SimSun"/>
        <a:font script="Hant" typeface="PMingLiU"/>
        <a:font script="Hebr" typeface="Times New Roman"/>
        <a:font script="Jpan" typeface="MS PGothic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SimSun"/>
        <a:font script="Hant" typeface="PMingLiU"/>
        <a:font script="Hebr" typeface="Arial"/>
        <a:font script="Jpan" typeface="MS PGothic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257</ep:Words>
  <ep:PresentationFormat>화면 슬라이드 쇼(4:3)</ep:PresentationFormat>
  <ep:Paragraphs>52</ep:Paragraphs>
  <ep:Slides>17</ep:Slides>
  <ep:Notes>17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/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bang</dc:creator>
  <cp:lastModifiedBy>User</cp:lastModifiedBy>
  <dcterms:modified xsi:type="dcterms:W3CDTF">2020-02-13T03:06:58.585</dcterms:modified>
  <cp:revision>6163</cp:revision>
  <dc:title>PowerPoint 프레젠테이션</dc:title>
  <cp:version>1000.0000.01</cp:version>
</cp:coreProperties>
</file>