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prnWhat="handouts2" clrMode="gray"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E5CB3F8B-0EC7-48AE-BC60-692C14E0C4D4}" styleName="Normal Style 3 - Body/Background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5BD628B-B912-4737-B26B-3470B51DB470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4"/>
              </a:solidFill>
            </a:ln>
          </a:top>
          <a:bottom>
            <a:ln w="22700" cmpd="thickThin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4"/>
              </a:solidFill>
            </a:ln>
          </a:top>
          <a:bottom>
            <a:ln w="10000" cmpd="sng">
              <a:solidFill>
                <a:schemeClr val="accent4"/>
              </a:solidFill>
            </a:ln>
          </a:bottom>
        </a:tcBdr>
        <a:fill>
          <a:solidFill>
            <a:schemeClr val="accent4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6418AA0-53D3-400A-BF10-B4E7921116EB}" styleName="Dark Style 2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tcBdr/>
        <a:fill>
          <a:solidFill>
            <a:schemeClr val="accent2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shade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07"/>
    <p:restoredTop sz="91355"/>
  </p:normalViewPr>
  <p:slideViewPr>
    <p:cSldViewPr snapToObjects="1">
      <p:cViewPr>
        <p:scale>
          <a:sx n="70" d="100"/>
          <a:sy n="70" d="100"/>
        </p:scale>
        <p:origin x="2502" y="90"/>
      </p:cViewPr>
      <p:guideLst>
        <p:guide orient="horz" pos="2159"/>
        <p:guide pos="2879"/>
      </p:guideLst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832"/>
        <p:guide pos="1611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handoutMaster" Target="handoutMasters/handout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2020-03-18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2020-03-18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>발표는 프로젝트에 대한 간단한 소개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프로젝트 구조 등에 대해서 말씀드린 후 시연과 소감로 마무리하도록 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생성하기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제목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간단한 설명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마감일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+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질문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주관식 문항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다중 선택지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단일 선택지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ko-KR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공유하기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링크 복사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이메일로 링크 전송</a:t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응답하기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유효한 링크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(+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유효하지 않으면 응답할 수 없게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사전질문 응답</a:t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결과보기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답변 목록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주관식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원형 차트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객관식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(+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라벨 별 내부 차트 구성</a:t>
            </a:r>
            <a:r>
              <a:rPr lang="en-US" altLang="ko-KR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&lt;SVG&gt;,</a:t>
            </a: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통계표</a:t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en-US"/>
            </a:pPr>
            <a:r>
              <a:rPr lang="ko-KR" altLang="en-US"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endParaRPr lang="ko-KR" altLang="en-US" sz="1200" b="0" i="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실제페이지" preserve="1">
  <p:cSld name="실제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rcRect t="7040"/>
          <a:stretch>
            <a:fillRect/>
          </a:stretch>
        </p:blipFill>
        <p:spPr>
          <a:xfrm>
            <a:off x="1415936" y="777132"/>
            <a:ext cx="7728063" cy="53882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/>
          <a:srcRect l="81630" t="2100" r="3410" b="91600"/>
          <a:stretch>
            <a:fillRect/>
          </a:stretch>
        </p:blipFill>
        <p:spPr>
          <a:xfrm>
            <a:off x="7689335" y="332612"/>
            <a:ext cx="1203204" cy="37995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 userDrawn="1"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/>
          <a:stretch>
            <a:fillRect/>
          </a:stretch>
        </p:blipFill>
        <p:spPr>
          <a:xfrm>
            <a:off x="7673339" y="312521"/>
            <a:ext cx="1219200" cy="4000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836408" cy="58773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445403" y="6021324"/>
            <a:ext cx="2038350" cy="3524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마스터 제목 스타일 편집</a:t>
            </a: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둘째 수준</a:t>
            </a:r>
          </a:p>
          <a:p>
            <a:pPr lvl="2"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셋째 수준</a:t>
            </a:r>
          </a:p>
          <a:p>
            <a:pPr lvl="3"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넷째 수준</a:t>
            </a:r>
          </a:p>
          <a:p>
            <a:pPr lvl="4">
              <a:defRPr lang="ko-KR" altLang="en-US"/>
            </a:pPr>
            <a:r>
              <a:rPr lang="ko-KR" altLang="en-US">
                <a:latin typeface="나눔고딕"/>
                <a:ea typeface="나눔고딕"/>
                <a:cs typeface="+mj-cs"/>
              </a:rPr>
              <a:t>다섯째 수준</a:t>
            </a: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fld id="{FB30EDBD-1C2D-4C1E-B459-B60219FAB484}" type="datetime1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  <a:cs typeface="+mj-cs"/>
              </a:rPr>
              <a:pPr algn="l">
                <a:defRPr lang="ko-KR" altLang="en-US"/>
              </a:pPr>
              <a:t>11/22/2016</a:t>
            </a:fld>
            <a:endParaRPr lang="en-US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>
              <a:defRPr lang="ko-KR" altLang="en-US"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>
              <a:defRPr lang="ko-KR" altLang="en-US"/>
            </a:pPr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 lang="ko-KR" altLang="en-US"/>
              </a:pPr>
              <a:t>‹#›</a:t>
            </a:fld>
            <a:endParaRPr lang="en-US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3813" cy="1143000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1A3D5110-9FE0-496F-B26A-071D02F2DE37}" type="datetime1">
              <a:rPr lang="en-US" altLang="ko-KR"/>
              <a:pPr>
                <a:defRPr lang="ko-KR" altLang="en-US"/>
              </a:pPr>
              <a:t>11/22/2016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5313" cy="476250"/>
          </a:xfrm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en-US" altLang="ko-KR"/>
          </a:p>
        </p:txBody>
      </p:sp>
      <p:sp>
        <p:nvSpPr>
          <p:cNvPr id="6" name="Slide Number Placeholder 3"/>
          <p:cNvSpPr>
            <a:spLocks noGrp="1"/>
          </p:cNvSpPr>
          <p:nvPr userDrawn="1">
            <p:ph type="sldNum" sz="quarter" idx="12"/>
          </p:nvPr>
        </p:nvSpPr>
        <p:spPr>
          <a:xfrm>
            <a:off x="7010399" y="6492875"/>
            <a:ext cx="2133600" cy="365125"/>
          </a:xfrm>
        </p:spPr>
        <p:txBody>
          <a:bodyPr lIns="91440" tIns="45720" rIns="91440" bIns="45720" anchor="ctr"/>
          <a:lstStyle>
            <a:lvl1pPr>
              <a:defRPr sz="1200"/>
            </a:lvl1pPr>
          </a:lstStyle>
          <a:p>
            <a:pPr lvl="0">
              <a:defRPr lang="ko-KR" altLang="en-US"/>
            </a:pPr>
            <a:fld id="{6D3D688C-C062-40ED-BD6C-ADA8FBA67D79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A3D5110-9FE0-496F-B26A-071D02F2DE37}" type="datetime1">
              <a:rPr lang="en-US" altLang="ko-KR"/>
              <a:pPr lvl="0">
                <a:defRPr lang="ko-KR" altLang="en-US"/>
              </a:pPr>
              <a:t>11/22/2016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 lang="ko-KR"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>
              <a:defRPr lang="ko-KR" altLang="en-US"/>
            </a:pPr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>
              <a:defRPr lang="ko-KR" altLang="en-US"/>
            </a:pPr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>
              <a:defRPr lang="ko-KR" altLang="en-US"/>
            </a:pPr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>
              <a:defRPr lang="ko-KR" altLang="en-US"/>
            </a:pPr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 lang="ko-KR"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>
              <a:defRPr lang="ko-KR" altLang="en-US"/>
            </a:pPr>
            <a:fld id="{FB30EDBD-1C2D-4C1E-B459-B60219FAB484}" type="datetime1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  <a:cs typeface="+mj-cs"/>
              </a:rPr>
              <a:pPr algn="l">
                <a:defRPr lang="ko-KR" altLang="en-US"/>
              </a:pPr>
              <a:t>11/22/2016</a:t>
            </a:fld>
            <a:endParaRPr lang="ko-KR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>
              <a:defRPr lang="ko-KR" altLang="en-US"/>
            </a:pPr>
            <a:endParaRPr lang="ko-KR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>
              <a:defRPr lang="ko-KR" altLang="en-US"/>
            </a:pPr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  <a:cs typeface="+mj-cs"/>
              </a:rPr>
              <a:pPr algn="r">
                <a:defRPr lang="ko-KR" altLang="en-US"/>
              </a:pPr>
              <a:t>‹#›</a:t>
            </a:fld>
            <a:endParaRPr lang="ko-KR"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ransition/>
  <p:hf hdr="0" ftr="0" dt="0"/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172.30.6.170:8080/html/index.html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4"/>
          <p:cNvSpPr txBox="1"/>
          <p:nvPr/>
        </p:nvSpPr>
        <p:spPr>
          <a:xfrm>
            <a:off x="4592926" y="5807962"/>
            <a:ext cx="4311386" cy="645374"/>
          </a:xfrm>
          <a:prstGeom prst="rect">
            <a:avLst/>
          </a:prstGeom>
        </p:spPr>
        <p:txBody>
          <a:bodyPr vert="horz" wrap="square" lIns="91440" tIns="45720" rIns="91440" bIns="45720" anchor="b">
            <a:spAutoFit/>
          </a:bodyPr>
          <a:lstStyle/>
          <a:p>
            <a:pPr marL="0" algn="r" defTabSz="831328" eaLnBrk="1" latinLnBrk="1" hangingPunct="1">
              <a:defRPr lang="ko-KR" altLang="en-US"/>
            </a:pPr>
            <a:r>
              <a:rPr lang="en-US" altLang="ko-KR" b="0" i="0" spc="5">
                <a:solidFill>
                  <a:schemeClr val="bg1">
                    <a:lumMod val="30000"/>
                  </a:schemeClr>
                </a:solidFill>
                <a:latin typeface="+mj-lt"/>
                <a:ea typeface="한컴 윤고딕 240"/>
              </a:rPr>
              <a:t>2020.03.19</a:t>
            </a:r>
            <a:endParaRPr lang="en-US" altLang="ko-KR" b="0" i="0" spc="5">
              <a:solidFill>
                <a:schemeClr val="bg1">
                  <a:lumMod val="30000"/>
                </a:schemeClr>
              </a:solidFill>
              <a:latin typeface="+mj-lt"/>
              <a:ea typeface="한컴 윤고딕 240"/>
            </a:endParaRPr>
          </a:p>
          <a:p>
            <a:pPr marL="0" algn="r" defTabSz="831328" eaLnBrk="1" latinLnBrk="1" hangingPunct="1">
              <a:defRPr lang="ko-KR" altLang="en-US"/>
            </a:pPr>
            <a:r>
              <a:rPr lang="ko-KR" altLang="en-US" b="0" spc="5">
                <a:solidFill>
                  <a:schemeClr val="bg1">
                    <a:lumMod val="30000"/>
                  </a:schemeClr>
                </a:solidFill>
                <a:latin typeface="+mj-lt"/>
                <a:ea typeface="한컴 윤고딕 240"/>
              </a:rPr>
              <a:t>웹프레임워크팀 </a:t>
            </a:r>
            <a:r>
              <a:rPr lang="en-US" altLang="ko-KR" b="0" spc="5">
                <a:solidFill>
                  <a:schemeClr val="bg1">
                    <a:lumMod val="30000"/>
                  </a:schemeClr>
                </a:solidFill>
                <a:latin typeface="+mj-lt"/>
                <a:ea typeface="한컴 윤고딕 240"/>
              </a:rPr>
              <a:t>/</a:t>
            </a:r>
            <a:r>
              <a:rPr lang="ko-KR" altLang="en-US" b="0" spc="5">
                <a:solidFill>
                  <a:schemeClr val="bg1">
                    <a:lumMod val="30000"/>
                  </a:schemeClr>
                </a:solidFill>
                <a:latin typeface="+mj-lt"/>
                <a:ea typeface="한컴 윤고딕 240"/>
              </a:rPr>
              <a:t> 이주현</a:t>
            </a:r>
            <a:endParaRPr lang="ko-KR" altLang="en-US" b="0" spc="5">
              <a:solidFill>
                <a:schemeClr val="bg1">
                  <a:lumMod val="30000"/>
                </a:schemeClr>
              </a:solidFill>
              <a:latin typeface="+mj-lt"/>
              <a:ea typeface="한컴 윤고딕 240"/>
            </a:endParaRPr>
          </a:p>
        </p:txBody>
      </p:sp>
      <p:sp>
        <p:nvSpPr>
          <p:cNvPr id="4" name="직사각형 4"/>
          <p:cNvSpPr txBox="1"/>
          <p:nvPr/>
        </p:nvSpPr>
        <p:spPr>
          <a:xfrm>
            <a:off x="251444" y="3821430"/>
            <a:ext cx="8461015" cy="986790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700">
                <a:solidFill>
                  <a:schemeClr val="accent2">
                    <a:lumMod val="90000"/>
                  </a:schemeClr>
                </a:solidFill>
                <a:latin typeface="+mj-ea"/>
              </a:rPr>
              <a:t>말랑말랑 폼</a:t>
            </a:r>
            <a:endParaRPr lang="ko-KR" altLang="en-US" sz="3700">
              <a:solidFill>
                <a:schemeClr val="accent2">
                  <a:lumMod val="90000"/>
                </a:schemeClr>
              </a:solidFill>
              <a:latin typeface="+mj-ea"/>
            </a:endParaRPr>
          </a:p>
          <a:p>
            <a:pPr lvl="0">
              <a:defRPr lang="ko-KR" altLang="en-US"/>
            </a:pPr>
            <a:r>
              <a:rPr lang="en-US" altLang="ko-KR" sz="220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2200">
                <a:solidFill>
                  <a:schemeClr val="tx1"/>
                </a:solidFill>
                <a:latin typeface="+mj-ea"/>
              </a:rPr>
              <a:t>설문조사 편집</a:t>
            </a:r>
            <a:r>
              <a:rPr lang="en-US" altLang="ko-KR" sz="2200">
                <a:solidFill>
                  <a:schemeClr val="tx1"/>
                </a:solidFill>
                <a:latin typeface="+mj-ea"/>
              </a:rPr>
              <a:t>/</a:t>
            </a:r>
            <a:r>
              <a:rPr lang="ko-KR" altLang="en-US" sz="2200">
                <a:solidFill>
                  <a:schemeClr val="tx1"/>
                </a:solidFill>
                <a:latin typeface="+mj-ea"/>
              </a:rPr>
              <a:t>응답기 프로젝트</a:t>
            </a:r>
            <a:r>
              <a:rPr lang="en-US" altLang="ko-KR" sz="2200">
                <a:solidFill>
                  <a:schemeClr val="tx1"/>
                </a:solidFill>
                <a:latin typeface="+mj-ea"/>
              </a:rPr>
              <a:t>)</a:t>
            </a:r>
            <a:endParaRPr lang="en-US" altLang="ko-KR" sz="22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444" y="2909218"/>
            <a:ext cx="2030746" cy="519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800">
                <a:latin typeface="+mj-ea"/>
              </a:rPr>
              <a:t>Test Project</a:t>
            </a:r>
            <a:endParaRPr lang="en-US" altLang="ko-KR" sz="280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7855" y="2577970"/>
            <a:ext cx="4204605" cy="31130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96752"/>
            <a:ext cx="4654860" cy="33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공유하기 </a:t>
            </a:r>
            <a:r>
              <a:rPr lang="en-US" altLang="ko-KR" sz="1600"/>
              <a:t>(</a:t>
            </a:r>
            <a:r>
              <a:rPr lang="ko-KR" altLang="en-US" sz="1600"/>
              <a:t>이메일로 공유하기</a:t>
            </a:r>
            <a:r>
              <a:rPr lang="en-US" altLang="ko-KR" sz="1600"/>
              <a:t>)</a:t>
            </a:r>
            <a:endParaRPr lang="en-US" altLang="ko-KR" sz="1600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592345"/>
            <a:ext cx="3060382" cy="5083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96752"/>
            <a:ext cx="3576718" cy="33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응답하기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1</a:t>
            </a:r>
            <a:endParaRPr lang="en-US" altLang="ko-KR" sz="1600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298" y="1736812"/>
            <a:ext cx="5760360" cy="4354441"/>
          </a:xfrm>
          <a:prstGeom prst="rect">
            <a:avLst/>
          </a:prstGeom>
        </p:spPr>
      </p:pic>
      <p:grpSp>
        <p:nvGrpSpPr>
          <p:cNvPr id="38" name=""/>
          <p:cNvGrpSpPr/>
          <p:nvPr/>
        </p:nvGrpSpPr>
        <p:grpSpPr>
          <a:xfrm rot="0">
            <a:off x="3780280" y="4162992"/>
            <a:ext cx="4960754" cy="2174901"/>
            <a:chOff x="-1224644" y="1718786"/>
            <a:chExt cx="7802774" cy="3420904"/>
          </a:xfrm>
        </p:grpSpPr>
        <p:pic>
          <p:nvPicPr>
            <p:cNvPr id="36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1224644" y="1718786"/>
              <a:ext cx="3641100" cy="3420427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  <p:pic>
          <p:nvPicPr>
            <p:cNvPr id="37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566987" y="1719262"/>
              <a:ext cx="4011142" cy="3420427"/>
            </a:xfrm>
            <a:prstGeom prst="rect">
              <a:avLst/>
            </a:prstGeom>
            <a:ln>
              <a:solidFill>
                <a:schemeClr val="dk1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96752"/>
            <a:ext cx="3576718" cy="33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응답하기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2</a:t>
            </a:r>
            <a:endParaRPr lang="en-US" altLang="ko-KR" sz="1600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588" y="1520788"/>
            <a:ext cx="2728146" cy="532638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403598"/>
            <a:ext cx="3708103" cy="202540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0" y="3609020"/>
            <a:ext cx="3708103" cy="1908241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96752"/>
            <a:ext cx="4114800" cy="33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결과보기 </a:t>
            </a:r>
            <a:r>
              <a:rPr lang="en-US" altLang="ko-KR" sz="1600"/>
              <a:t>(</a:t>
            </a:r>
            <a:r>
              <a:rPr lang="ko-KR" altLang="en-US" sz="1600"/>
              <a:t>응답 결과 보기</a:t>
            </a:r>
            <a:r>
              <a:rPr lang="en-US" altLang="ko-KR" sz="1600"/>
              <a:t>)</a:t>
            </a:r>
            <a:endParaRPr lang="en-US" altLang="ko-KR" sz="1600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520788"/>
            <a:ext cx="4114800" cy="5254803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2528900"/>
            <a:ext cx="4320540" cy="2684201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96752"/>
            <a:ext cx="4762872" cy="33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결과보기 </a:t>
            </a:r>
            <a:r>
              <a:rPr lang="en-US" altLang="ko-KR" sz="1600"/>
              <a:t>(</a:t>
            </a:r>
            <a:r>
              <a:rPr lang="ko-KR" altLang="en-US" sz="1600"/>
              <a:t>응답 통계 보기</a:t>
            </a:r>
            <a:r>
              <a:rPr lang="en-US" altLang="ko-KR" sz="1600"/>
              <a:t>)</a:t>
            </a:r>
            <a:endParaRPr lang="en-US" altLang="ko-KR" sz="1600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1596337"/>
            <a:ext cx="2976643" cy="4896537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7944" y="2445483"/>
            <a:ext cx="4320540" cy="281972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개발 환경</a:t>
            </a:r>
            <a:endParaRPr lang="ko-KR" altLang="en-US" sz="3200" b="1">
              <a:latin typeface="+mj-ea"/>
              <a:ea typeface="+mj-ea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917592" y="1700808"/>
            <a:ext cx="7308814" cy="3996444"/>
            <a:chOff x="917591" y="1700808"/>
            <a:chExt cx="7308814" cy="3996444"/>
          </a:xfrm>
        </p:grpSpPr>
        <p:grpSp>
          <p:nvGrpSpPr>
            <p:cNvPr id="12" name=""/>
            <p:cNvGrpSpPr/>
            <p:nvPr/>
          </p:nvGrpSpPr>
          <p:grpSpPr>
            <a:xfrm rot="0">
              <a:off x="917591" y="1719857"/>
              <a:ext cx="3600403" cy="2916324"/>
              <a:chOff x="3959929" y="2276871"/>
              <a:chExt cx="3600403" cy="3204356"/>
            </a:xfrm>
          </p:grpSpPr>
          <p:sp>
            <p:nvSpPr>
              <p:cNvPr id="9" name=""/>
              <p:cNvSpPr/>
              <p:nvPr/>
            </p:nvSpPr>
            <p:spPr>
              <a:xfrm>
                <a:off x="3959932" y="2276871"/>
                <a:ext cx="3600400" cy="3204356"/>
              </a:xfrm>
              <a:prstGeom prst="rect">
                <a:avLst/>
              </a:prstGeom>
              <a:solidFill>
                <a:srgbClr val="d7ecf5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>
                  <a:defRPr lang="ko-KR" altLang="en-US"/>
                </a:pPr>
                <a:endParaRPr lang="ko-KR"/>
              </a:p>
            </p:txBody>
          </p:sp>
          <p:sp>
            <p:nvSpPr>
              <p:cNvPr id="11" name=""/>
              <p:cNvSpPr txBox="1"/>
              <p:nvPr/>
            </p:nvSpPr>
            <p:spPr>
              <a:xfrm>
                <a:off x="3959928" y="2528898"/>
                <a:ext cx="3600402" cy="2440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285600" indent="-285600" algn="ctr">
                  <a:buFont typeface="Arial"/>
                  <a:buNone/>
                  <a:defRPr lang="ko-KR" altLang="en-US"/>
                </a:pPr>
                <a:r>
                  <a:rPr lang="en-US" altLang="ko-KR" sz="2000" b="1"/>
                  <a:t>Front</a:t>
                </a:r>
                <a:endParaRPr lang="en-US" altLang="ko-KR" sz="2000" b="1"/>
              </a:p>
              <a:p>
                <a:pPr marL="285600" indent="-285600" algn="ctr">
                  <a:buFont typeface="Arial"/>
                  <a:buNone/>
                  <a:defRPr lang="ko-KR" altLang="en-US"/>
                </a:pPr>
                <a:endParaRPr lang="en-US" altLang="ko-KR" sz="2000" b="1"/>
              </a:p>
              <a:p>
                <a:pPr marL="285600" indent="-285600">
                  <a:buFont typeface="Arial"/>
                  <a:buNone/>
                  <a:defRPr lang="ko-KR" altLang="en-US"/>
                </a:pPr>
                <a:endParaRPr 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ko-KR" sz="2000"/>
                  <a:t>HTML, CSS3</a:t>
                </a:r>
                <a:endParaRPr 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ko-KR" sz="2000"/>
                  <a:t>Javascript ES6</a:t>
                </a:r>
                <a:endParaRPr 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ko-KR" sz="2000"/>
                  <a:t>SVG</a:t>
                </a:r>
                <a:endParaRPr 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ko-KR" sz="2000"/>
                  <a:t>jQuery</a:t>
                </a:r>
                <a:endParaRPr lang="ko-KR" sz="2000"/>
              </a:p>
            </p:txBody>
          </p:sp>
        </p:grpSp>
        <p:grpSp>
          <p:nvGrpSpPr>
            <p:cNvPr id="20" name=""/>
            <p:cNvGrpSpPr/>
            <p:nvPr/>
          </p:nvGrpSpPr>
          <p:grpSpPr>
            <a:xfrm rot="0">
              <a:off x="4626003" y="1700808"/>
              <a:ext cx="3600401" cy="3078837"/>
              <a:chOff x="4752019" y="1700808"/>
              <a:chExt cx="3600401" cy="3078837"/>
            </a:xfrm>
          </p:grpSpPr>
          <p:sp>
            <p:nvSpPr>
              <p:cNvPr id="14" name=""/>
              <p:cNvSpPr/>
              <p:nvPr/>
            </p:nvSpPr>
            <p:spPr>
              <a:xfrm>
                <a:off x="4752020" y="1700808"/>
                <a:ext cx="3600400" cy="2952328"/>
              </a:xfrm>
              <a:prstGeom prst="rect">
                <a:avLst/>
              </a:prstGeom>
              <a:solidFill>
                <a:srgbClr val="d7ecf5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 lang="ko-KR" altLang="en-US"/>
                </a:pPr>
                <a:endParaRPr lang="ko-KR"/>
              </a:p>
            </p:txBody>
          </p:sp>
          <p:sp>
            <p:nvSpPr>
              <p:cNvPr id="15" name=""/>
              <p:cNvSpPr txBox="1"/>
              <p:nvPr/>
            </p:nvSpPr>
            <p:spPr>
              <a:xfrm>
                <a:off x="4752019" y="1952836"/>
                <a:ext cx="3600400" cy="2826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600" indent="-285600" algn="ctr">
                  <a:buFont typeface="Arial"/>
                  <a:buNone/>
                  <a:defRPr lang="ko-KR" altLang="en-US"/>
                </a:pPr>
                <a:r>
                  <a:rPr lang="en-US" altLang="ko-KR" sz="2000" b="1"/>
                  <a:t>Back</a:t>
                </a:r>
                <a:endParaRPr lang="en-US" altLang="ko-KR" sz="2000" b="1"/>
              </a:p>
              <a:p>
                <a:pPr marL="285600" indent="-285600" algn="ctr">
                  <a:buFont typeface="Arial"/>
                  <a:buNone/>
                  <a:defRPr lang="ko-KR" altLang="en-US"/>
                </a:pPr>
                <a:endParaRPr lang="en-US" altLang="ko-KR" sz="2000" b="1"/>
              </a:p>
              <a:p>
                <a:pPr marL="285600" indent="-285600">
                  <a:buFont typeface="Arial"/>
                  <a:buNone/>
                  <a:defRPr lang="ko-KR" altLang="en-US"/>
                </a:pPr>
                <a:endParaRPr 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en-US" altLang="ko-KR" sz="2000"/>
                  <a:t>Java : 11.0.5</a:t>
                </a:r>
                <a:endParaRPr lang="en-US" alt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en-US" altLang="ko-KR" sz="2000"/>
                  <a:t>Tomcat : 9.0.30</a:t>
                </a:r>
                <a:endParaRPr lang="en-US" alt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lang="en-US" altLang="ko-KR" sz="2000"/>
                  <a:t>Database : MySQL 5.7</a:t>
                </a:r>
                <a:endParaRPr lang="en-US" alt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endParaRPr lang="en-US" altLang="ko-KR" sz="2000"/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endParaRPr lang="en-US" altLang="ko-KR" sz="2000"/>
              </a:p>
              <a:p>
                <a:pPr marL="285600" indent="-285600" algn="ctr" defTabSz="885826" latinLnBrk="1">
                  <a:buFont typeface="Arial"/>
                  <a:buNone/>
                  <a:defRPr lang="ko-KR" altLang="en-US"/>
                </a:pPr>
                <a:endParaRPr xmlns:mc="http://schemas.openxmlformats.org/markup-compatibility/2006" xmlns:hp="http://schemas.haansoft.com/office/presentation/8.0" lang="en-US" altLang="ko-KR" sz="2000" b="1" i="0" u="none" kern="1200" mc:Ignorable="hp" hp:hslEmbossed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22" name=""/>
            <p:cNvGrpSpPr/>
            <p:nvPr/>
          </p:nvGrpSpPr>
          <p:grpSpPr>
            <a:xfrm rot="0">
              <a:off x="917592" y="4743146"/>
              <a:ext cx="7308814" cy="954106"/>
              <a:chOff x="917592" y="4743146"/>
              <a:chExt cx="7308814" cy="954106"/>
            </a:xfrm>
          </p:grpSpPr>
          <p:sp>
            <p:nvSpPr>
              <p:cNvPr id="17" name=""/>
              <p:cNvSpPr/>
              <p:nvPr/>
            </p:nvSpPr>
            <p:spPr>
              <a:xfrm>
                <a:off x="917592" y="4743146"/>
                <a:ext cx="7308814" cy="954106"/>
              </a:xfrm>
              <a:prstGeom prst="rect">
                <a:avLst/>
              </a:prstGeom>
              <a:solidFill>
                <a:srgbClr val="e9f5fa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 lang="ko-KR" altLang="en-US"/>
                </a:pPr>
                <a:endParaRPr lang="ko-KR"/>
              </a:p>
            </p:txBody>
          </p:sp>
          <p:sp>
            <p:nvSpPr>
              <p:cNvPr id="16" name=""/>
              <p:cNvSpPr txBox="1"/>
              <p:nvPr/>
            </p:nvSpPr>
            <p:spPr>
              <a:xfrm>
                <a:off x="917592" y="4845421"/>
                <a:ext cx="7308814" cy="699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xmlns:mc="http://schemas.openxmlformats.org/markup-compatibility/2006" xmlns:hp="http://schemas.haansoft.com/office/presentation/8.0" lang="en-US" altLang="ko-KR" sz="2000" b="0" i="0" u="none" kern="120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IDE : IntelliJ IDEA 2019.3.1</a:t>
                </a:r>
                <a:endParaRPr xmlns:mc="http://schemas.openxmlformats.org/markup-compatibility/2006" xmlns:hp="http://schemas.haansoft.com/office/presentation/8.0" lang="en-US" altLang="ko-KR" sz="2000" b="0" i="0" u="none" kern="1200" mc:Ignorable="hp" hp:hslEmbossed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  <a:p>
                <a:pPr marL="285600" indent="-285600">
                  <a:buFont typeface="Arial"/>
                  <a:buChar char="•"/>
                  <a:defRPr lang="ko-KR" altLang="en-US"/>
                </a:pPr>
                <a:r>
                  <a:rPr xmlns:mc="http://schemas.openxmlformats.org/markup-compatibility/2006" xmlns:hp="http://schemas.haansoft.com/office/presentation/8.0" lang="en-US" altLang="ko-KR" sz="2000" b="0" i="0" u="none" kern="1200" mc:Ignorable="hp" hp:hslEmbossed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Version Control System : Github</a:t>
                </a:r>
                <a:endParaRPr xmlns:mc="http://schemas.openxmlformats.org/markup-compatibility/2006" xmlns:hp="http://schemas.haansoft.com/office/presentation/8.0" lang="en-US" altLang="ko-KR" sz="2000" b="0" i="0" u="none" kern="1200" mc:Ignorable="hp" hp:hslEmbossed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개발 환경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457200" y="1196752"/>
            <a:ext cx="4114800" cy="334868"/>
          </a:xfrm>
          <a:prstGeom prst="rect">
            <a:avLst/>
          </a:prstGeom>
        </p:spPr>
        <p:txBody>
          <a:bodyPr wrap="square">
            <a:spAutoFit/>
          </a:bodyPr>
          <a:p>
            <a:pPr marL="514230" indent="-22848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 lang="en-US"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Github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프로젝트 관리 화면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구조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16732"/>
            <a:ext cx="2825115" cy="451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20" indent="-342720">
              <a:buFont typeface="Wingdings"/>
              <a:buChar char="§"/>
              <a:defRPr lang="ko-KR"/>
            </a:pPr>
            <a:r>
              <a:rPr lang="en-US" altLang="ko-KR" sz="2400" b="1" spc="5">
                <a:latin typeface="+mn-ea"/>
              </a:rPr>
              <a:t>Matrix Layer</a:t>
            </a:r>
            <a:r>
              <a:rPr lang="ko-KR" altLang="en-US" sz="2400" b="1" spc="5">
                <a:latin typeface="+mn-ea"/>
              </a:rPr>
              <a:t> 구조</a:t>
            </a:r>
            <a:endParaRPr lang="ko-KR" altLang="en-US" sz="2400" b="1" spc="5">
              <a:latin typeface="+mn-ea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4259" y="1450522"/>
            <a:ext cx="6055481" cy="5407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구조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16732"/>
            <a:ext cx="2606040" cy="4511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720" indent="-342720">
              <a:buFont typeface="Wingdings"/>
              <a:buChar char="§"/>
              <a:defRPr lang="ko-KR"/>
            </a:pPr>
            <a:r>
              <a:rPr lang="en-US" altLang="ko-KR" sz="2400" b="1" spc="5">
                <a:latin typeface="+mn-ea"/>
              </a:rPr>
              <a:t>Class Diagram</a:t>
            </a:r>
            <a:endParaRPr lang="en-US" altLang="ko-KR" sz="2400" b="1" spc="5">
              <a:latin typeface="+mn-ea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60" y="1484784"/>
            <a:ext cx="8641080" cy="5241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구조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52736"/>
            <a:ext cx="1120140" cy="451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20" indent="-342720">
              <a:buFont typeface="Wingdings"/>
              <a:buChar char="§"/>
              <a:defRPr lang="ko-KR"/>
            </a:pPr>
            <a:r>
              <a:rPr lang="en-US" altLang="ko-KR" sz="2400" b="1" spc="5">
                <a:latin typeface="+mn-ea"/>
              </a:rPr>
              <a:t>ERD</a:t>
            </a:r>
            <a:endParaRPr lang="en-US" altLang="ko-KR" sz="2400" b="1" spc="5">
              <a:latin typeface="+mn-ea"/>
            </a:endParaRPr>
          </a:p>
        </p:txBody>
      </p:sp>
      <p:sp>
        <p:nvSpPr>
          <p:cNvPr id="13" name=""/>
          <p:cNvSpPr/>
          <p:nvPr/>
        </p:nvSpPr>
        <p:spPr>
          <a:xfrm>
            <a:off x="107504" y="1772816"/>
            <a:ext cx="490972" cy="4661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 lang="ko-KR" altLang="en-US"/>
            </a:pPr>
            <a:endParaRPr 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44824"/>
            <a:ext cx="9144000" cy="4511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 b="1">
                <a:latin typeface="함초롬돋움"/>
                <a:ea typeface="함초롬돋움"/>
                <a:cs typeface="함초롬돋움"/>
              </a:rPr>
              <a:pPr lvl="0">
                <a:defRPr lang="ko-KR" altLang="en-US"/>
              </a:pPr>
              <a:t>2</a:t>
            </a:fld>
            <a:endParaRPr lang="en-US" altLang="en-US" b="1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0" name="Title 1"/>
          <p:cNvSpPr>
            <a:spLocks noGrp="1"/>
          </p:cNvSpPr>
          <p:nvPr/>
        </p:nvSpPr>
        <p:spPr>
          <a:xfrm>
            <a:off x="457200" y="274638"/>
            <a:ext cx="8229600" cy="117414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just" defTabSz="805350" latinLnBrk="1">
              <a:spcBef>
                <a:spcPct val="0"/>
              </a:spcBef>
              <a:buNone/>
              <a:defRPr lang="ko-KR" altLang="en-US"/>
            </a:pPr>
            <a:r>
              <a:rPr lang="en-US" sz="4400" i="0" u="none" kern="1200">
                <a:solidFill>
                  <a:schemeClr val="tx1"/>
                </a:solidFill>
                <a:latin typeface="+mj-ea"/>
                <a:ea typeface="+mj-ea"/>
              </a:rPr>
              <a:t>Contents</a:t>
            </a:r>
            <a:endParaRPr lang="en-US" sz="4400" i="0" u="none" kern="120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90" name=""/>
          <p:cNvGrpSpPr/>
          <p:nvPr/>
        </p:nvGrpSpPr>
        <p:grpSpPr>
          <a:xfrm rot="0">
            <a:off x="909680" y="944724"/>
            <a:ext cx="8378844" cy="5484842"/>
            <a:chOff x="909680" y="1372550"/>
            <a:chExt cx="8378844" cy="5484842"/>
          </a:xfrm>
        </p:grpSpPr>
        <p:sp>
          <p:nvSpPr>
            <p:cNvPr id="74" name=""/>
            <p:cNvSpPr txBox="1"/>
            <p:nvPr/>
          </p:nvSpPr>
          <p:spPr>
            <a:xfrm>
              <a:off x="909680" y="1374657"/>
              <a:ext cx="3213891" cy="14630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514350" indent="-514350" algn="l" defTabSz="780184" latinLnBrk="1">
                <a:lnSpc>
                  <a:spcPct val="200000"/>
                </a:lnSpc>
                <a:spcBef>
                  <a:spcPct val="20000"/>
                </a:spcBef>
                <a:buFont typeface="+mj-lt"/>
                <a:buNone/>
                <a:defRPr lang="ko-KR" altLang="en-US"/>
              </a:pPr>
              <a:r>
                <a:rPr lang="ko-KR" altLang="en-US" sz="4500" b="1"/>
                <a:t>1</a:t>
              </a:r>
              <a:r>
                <a:rPr lang="ko-KR" altLang="en-US" sz="4000" b="1"/>
                <a:t> </a:t>
              </a:r>
              <a:r>
                <a:rPr xmlns:mc="http://schemas.openxmlformats.org/markup-compatibility/2006" xmlns:hp="http://schemas.haansoft.com/office/presentation/8.0" lang="ko-KR" altLang="en-US" sz="2000" b="0" i="0" u="none" kern="1200" mc:Ignorable="hp" hp:hslEmbossed="0">
                  <a:solidFill>
                    <a:srgbClr val="000000"/>
                  </a:solidFill>
                </a:rPr>
                <a:t>프로젝트 소개</a:t>
              </a:r>
              <a:endParaRPr xmlns:mc="http://schemas.openxmlformats.org/markup-compatibility/2006" xmlns:hp="http://schemas.haansoft.com/office/presentation/8.0" lang="ko-KR" altLang="en-US" sz="2000" b="0" i="0" u="none" kern="1200" mc:Ignorable="hp" hp:hslEmbossed="0">
                <a:solidFill>
                  <a:srgbClr val="000000"/>
                </a:solidFill>
              </a:endParaRPr>
            </a:p>
          </p:txBody>
        </p:sp>
        <p:sp>
          <p:nvSpPr>
            <p:cNvPr id="75" name=""/>
            <p:cNvSpPr txBox="1"/>
            <p:nvPr/>
          </p:nvSpPr>
          <p:spPr>
            <a:xfrm>
              <a:off x="909680" y="2327899"/>
              <a:ext cx="3795261" cy="14624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514350" indent="-514350" algn="l" defTabSz="780184" latinLnBrk="1">
                <a:lnSpc>
                  <a:spcPct val="200000"/>
                </a:lnSpc>
                <a:spcBef>
                  <a:spcPct val="20000"/>
                </a:spcBef>
                <a:buFont typeface="+mj-lt"/>
                <a:buNone/>
                <a:defRPr lang="ko-KR" altLang="en-US"/>
              </a:pPr>
              <a:r>
                <a:rPr lang="ko-KR" altLang="en-US" sz="4500" b="1"/>
                <a:t>2</a:t>
              </a:r>
              <a:r>
                <a:rPr lang="ko-KR" altLang="en-US" sz="4000" b="1"/>
                <a:t> </a:t>
              </a:r>
              <a:r>
                <a:rPr xmlns:mc="http://schemas.openxmlformats.org/markup-compatibility/2006" xmlns:hp="http://schemas.haansoft.com/office/presentation/8.0" lang="ko-KR" altLang="en-US" sz="2000" b="0" i="0" u="none" kern="1200" mc:Ignorable="hp" hp:hslEmbossed="0">
                  <a:solidFill>
                    <a:srgbClr val="000000"/>
                  </a:solidFill>
                </a:rPr>
                <a:t>프로젝트 관련 사전 조사</a:t>
              </a:r>
              <a:endParaRPr xmlns:mc="http://schemas.openxmlformats.org/markup-compatibility/2006" xmlns:hp="http://schemas.haansoft.com/office/presentation/8.0" lang="ko-KR" altLang="en-US" sz="2000" b="0" i="0" u="none" kern="1200" mc:Ignorable="hp" hp:hslEmbossed="0">
                <a:solidFill>
                  <a:srgbClr val="000000"/>
                </a:solidFill>
              </a:endParaRPr>
            </a:p>
          </p:txBody>
        </p:sp>
        <p:sp>
          <p:nvSpPr>
            <p:cNvPr id="76" name=""/>
            <p:cNvSpPr txBox="1"/>
            <p:nvPr/>
          </p:nvSpPr>
          <p:spPr>
            <a:xfrm>
              <a:off x="909680" y="3354877"/>
              <a:ext cx="3677560" cy="146302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514350" indent="-514350" algn="l" defTabSz="780184" latinLnBrk="1">
                <a:lnSpc>
                  <a:spcPct val="200000"/>
                </a:lnSpc>
                <a:spcBef>
                  <a:spcPct val="20000"/>
                </a:spcBef>
                <a:buFont typeface="+mj-lt"/>
                <a:buNone/>
                <a:defRPr lang="ko-KR" altLang="en-US"/>
              </a:pPr>
              <a:r>
                <a:rPr lang="ko-KR" altLang="en-US" sz="4500" b="1"/>
                <a:t>3</a:t>
              </a:r>
              <a:r>
                <a:rPr lang="ko-KR" altLang="en-US" sz="4000" b="1"/>
                <a:t> </a:t>
              </a:r>
              <a:r>
                <a:rPr xmlns:mc="http://schemas.openxmlformats.org/markup-compatibility/2006" xmlns:hp="http://schemas.haansoft.com/office/presentation/8.0" lang="ko-KR" altLang="en-US" sz="2000" b="0" i="0" u="none" kern="1200" mc:Ignorable="hp" hp:hslEmbossed="0">
                  <a:solidFill>
                    <a:srgbClr val="000000"/>
                  </a:solidFill>
                </a:rPr>
                <a:t>프로젝트 기능</a:t>
              </a:r>
              <a:endParaRPr xmlns:mc="http://schemas.openxmlformats.org/markup-compatibility/2006" xmlns:hp="http://schemas.haansoft.com/office/presentation/8.0" lang="ko-KR" altLang="en-US" sz="2000" b="0" i="0" u="none" kern="1200" mc:Ignorable="hp" hp:hslEmbossed="0">
                <a:solidFill>
                  <a:srgbClr val="000000"/>
                </a:solidFill>
              </a:endParaRPr>
            </a:p>
          </p:txBody>
        </p:sp>
        <p:sp>
          <p:nvSpPr>
            <p:cNvPr id="82" name=""/>
            <p:cNvSpPr txBox="1"/>
            <p:nvPr/>
          </p:nvSpPr>
          <p:spPr>
            <a:xfrm>
              <a:off x="5136990" y="3404286"/>
              <a:ext cx="1663557" cy="1462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 algn="l" defTabSz="755804" latinLnBrk="1">
                <a:lnSpc>
                  <a:spcPct val="200000"/>
                </a:lnSpc>
                <a:spcBef>
                  <a:spcPct val="20000"/>
                </a:spcBef>
                <a:buFont typeface="+mj-lt"/>
                <a:buNone/>
                <a:defRPr lang="ko-KR" altLang="en-US"/>
              </a:pPr>
              <a:r>
                <a:rPr lang="en-US" altLang="ko-KR" sz="4500" b="1"/>
                <a:t>8</a:t>
              </a:r>
              <a:r>
                <a:rPr lang="ko-KR" altLang="en-US" sz="4000" b="1"/>
                <a:t> </a:t>
              </a:r>
              <a:r>
                <a:rPr xmlns:mc="http://schemas.openxmlformats.org/markup-compatibility/2006" xmlns:hp="http://schemas.haansoft.com/office/presentation/8.0" lang="ko-KR" altLang="en-US" sz="2000" b="0" i="0" u="none" kern="1200" mc:Ignorable="hp" hp:hslEmbossed="0">
                  <a:solidFill>
                    <a:srgbClr val="000000"/>
                  </a:solidFill>
                </a:rPr>
                <a:t>시연</a:t>
              </a:r>
              <a:endParaRPr xmlns:mc="http://schemas.openxmlformats.org/markup-compatibility/2006" xmlns:hp="http://schemas.haansoft.com/office/presentation/8.0" lang="ko-KR" altLang="en-US" sz="2000" b="0" i="0" u="none" kern="1200" mc:Ignorable="hp" hp:hslEmbossed="0">
                <a:solidFill>
                  <a:srgbClr val="000000"/>
                </a:solidFill>
              </a:endParaRPr>
            </a:p>
          </p:txBody>
        </p:sp>
        <p:sp>
          <p:nvSpPr>
            <p:cNvPr id="83" name=""/>
            <p:cNvSpPr txBox="1"/>
            <p:nvPr/>
          </p:nvSpPr>
          <p:spPr>
            <a:xfrm>
              <a:off x="909680" y="4414450"/>
              <a:ext cx="4227309" cy="1462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 algn="l" defTabSz="755804" latinLnBrk="1">
                <a:lnSpc>
                  <a:spcPct val="200000"/>
                </a:lnSpc>
                <a:spcBef>
                  <a:spcPct val="20000"/>
                </a:spcBef>
                <a:buFont typeface="+mj-lt"/>
                <a:buNone/>
                <a:defRPr lang="ko-KR" altLang="en-US"/>
              </a:pPr>
              <a:r>
                <a:rPr lang="ko-KR" altLang="en-US" sz="4500" b="1"/>
                <a:t>4</a:t>
              </a:r>
              <a:r>
                <a:rPr lang="ko-KR" altLang="en-US" sz="4000" b="1"/>
                <a:t> </a:t>
              </a:r>
              <a:r>
                <a:rPr xmlns:mc="http://schemas.openxmlformats.org/markup-compatibility/2006" xmlns:hp="http://schemas.haansoft.com/office/presentation/8.0" lang="ko-KR" altLang="en-US" sz="2000" b="0" i="0" u="none" kern="1200" mc:Ignorable="hp" hp:hslEmbossed="0">
                  <a:solidFill>
                    <a:srgbClr val="000000"/>
                  </a:solidFill>
                </a:rPr>
                <a:t>프로젝트 시나리오</a:t>
              </a:r>
              <a:endParaRPr xmlns:mc="http://schemas.openxmlformats.org/markup-compatibility/2006" xmlns:hp="http://schemas.haansoft.com/office/presentation/8.0" lang="ko-KR" altLang="en-US" sz="2000" b="0" i="0" u="none" kern="1200" mc:Ignorable="hp" hp:hslEmbossed="0">
                <a:solidFill>
                  <a:srgbClr val="000000"/>
                </a:solidFill>
              </a:endParaRPr>
            </a:p>
          </p:txBody>
        </p:sp>
        <p:sp>
          <p:nvSpPr>
            <p:cNvPr id="84" name=""/>
            <p:cNvSpPr txBox="1"/>
            <p:nvPr/>
          </p:nvSpPr>
          <p:spPr>
            <a:xfrm>
              <a:off x="5136989" y="1372550"/>
              <a:ext cx="3097328" cy="1463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 algn="l" defTabSz="755804" latinLnBrk="1">
                <a:lnSpc>
                  <a:spcPct val="200000"/>
                </a:lnSpc>
                <a:spcBef>
                  <a:spcPct val="20000"/>
                </a:spcBef>
                <a:buFont typeface="+mj-lt"/>
                <a:buNone/>
                <a:defRPr lang="ko-KR" altLang="en-US"/>
              </a:pPr>
              <a:r>
                <a:rPr lang="en-US" altLang="ko-KR" sz="4500" b="1"/>
                <a:t>6</a:t>
              </a:r>
              <a:r>
                <a:rPr lang="ko-KR" altLang="en-US" sz="4000" b="1"/>
                <a:t> </a:t>
              </a:r>
              <a:r>
                <a:rPr xmlns:mc="http://schemas.openxmlformats.org/markup-compatibility/2006" xmlns:hp="http://schemas.haansoft.com/office/presentation/8.0" lang="ko-KR" altLang="en-US" sz="2000" b="0" i="0" u="none" kern="1200" mc:Ignorable="hp" hp:hslEmbossed="0">
                  <a:solidFill>
                    <a:srgbClr val="000000"/>
                  </a:solidFill>
                </a:rPr>
                <a:t>프로젝트 구조</a:t>
              </a:r>
              <a:endParaRPr xmlns:mc="http://schemas.openxmlformats.org/markup-compatibility/2006" xmlns:hp="http://schemas.haansoft.com/office/presentation/8.0" lang="ko-KR" altLang="en-US" sz="2000" b="0" i="0" u="none" kern="1200" mc:Ignorable="hp" hp:hslEmbossed="0">
                <a:solidFill>
                  <a:srgbClr val="000000"/>
                </a:solidFill>
              </a:endParaRPr>
            </a:p>
          </p:txBody>
        </p:sp>
        <p:sp>
          <p:nvSpPr>
            <p:cNvPr id="85" name=""/>
            <p:cNvSpPr txBox="1"/>
            <p:nvPr/>
          </p:nvSpPr>
          <p:spPr>
            <a:xfrm>
              <a:off x="5136989" y="2327899"/>
              <a:ext cx="2341244" cy="146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 algn="l" defTabSz="755804" latinLnBrk="1">
                <a:lnSpc>
                  <a:spcPct val="200000"/>
                </a:lnSpc>
                <a:spcBef>
                  <a:spcPct val="20000"/>
                </a:spcBef>
                <a:buFont typeface="+mj-lt"/>
                <a:buNone/>
                <a:defRPr lang="ko-KR" altLang="en-US"/>
              </a:pPr>
              <a:r>
                <a:rPr lang="en-US" altLang="ko-KR" sz="4500" b="1"/>
                <a:t>7</a:t>
              </a:r>
              <a:r>
                <a:rPr lang="ko-KR" altLang="en-US" sz="4000" b="1"/>
                <a:t> </a:t>
              </a:r>
              <a:r>
                <a:rPr xmlns:mc="http://schemas.openxmlformats.org/markup-compatibility/2006" xmlns:hp="http://schemas.haansoft.com/office/presentation/8.0" lang="ko-KR" altLang="en-US" sz="2000" b="0" i="0" u="none" kern="1200" mc:Ignorable="hp" hp:hslEmbossed="0">
                  <a:solidFill>
                    <a:srgbClr val="000000"/>
                  </a:solidFill>
                </a:rPr>
                <a:t>개발 일정</a:t>
              </a:r>
              <a:endParaRPr xmlns:mc="http://schemas.openxmlformats.org/markup-compatibility/2006" xmlns:hp="http://schemas.haansoft.com/office/presentation/8.0" lang="ko-KR" altLang="en-US" sz="2000" b="0" i="0" u="none" kern="1200" mc:Ignorable="hp" hp:hslEmbossed="0">
                <a:solidFill>
                  <a:srgbClr val="000000"/>
                </a:solidFill>
              </a:endParaRPr>
            </a:p>
          </p:txBody>
        </p:sp>
        <p:sp>
          <p:nvSpPr>
            <p:cNvPr id="87" name=""/>
            <p:cNvSpPr txBox="1"/>
            <p:nvPr/>
          </p:nvSpPr>
          <p:spPr>
            <a:xfrm>
              <a:off x="5166604" y="4414338"/>
              <a:ext cx="4121920" cy="1459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 algn="l" defTabSz="755804" latinLnBrk="1">
                <a:lnSpc>
                  <a:spcPct val="200000"/>
                </a:lnSpc>
                <a:spcBef>
                  <a:spcPct val="20000"/>
                </a:spcBef>
                <a:buFont typeface="+mj-lt"/>
                <a:buNone/>
                <a:defRPr lang="ko-KR" altLang="en-US"/>
              </a:pPr>
              <a:r>
                <a:rPr lang="en-US" altLang="ko-KR" sz="4500" b="1"/>
                <a:t>9</a:t>
              </a:r>
              <a:r>
                <a:rPr lang="ko-KR" altLang="en-US" sz="4000" b="1"/>
                <a:t> </a:t>
              </a:r>
              <a:endParaRPr xmlns:mc="http://schemas.openxmlformats.org/markup-compatibility/2006" xmlns:hp="http://schemas.haansoft.com/office/presentation/8.0" lang="ko-KR" altLang="en-US" b="0" i="0" u="none" kern="1200" mc:Ignorable="hp" hp:hslEmbossed="0">
                <a:solidFill>
                  <a:srgbClr val="000000"/>
                </a:solidFill>
              </a:endParaRPr>
            </a:p>
          </p:txBody>
        </p:sp>
        <p:sp>
          <p:nvSpPr>
            <p:cNvPr id="89" name=""/>
            <p:cNvSpPr txBox="1"/>
            <p:nvPr/>
          </p:nvSpPr>
          <p:spPr>
            <a:xfrm>
              <a:off x="909680" y="5394971"/>
              <a:ext cx="3213891" cy="14624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514350" indent="-514350" algn="l" defTabSz="780184" eaLnBrk="1" latinLnBrk="1" hangingPunct="1">
                <a:lnSpc>
                  <a:spcPct val="200000"/>
                </a:lnSpc>
                <a:spcBef>
                  <a:spcPct val="20000"/>
                </a:spcBef>
                <a:spcAft>
                  <a:spcPts val="0"/>
                </a:spcAft>
                <a:buFont typeface="+mj-lt"/>
                <a:buNone/>
                <a:defRPr lang="ko-KR" altLang="en-US"/>
              </a:pPr>
              <a:r>
                <a: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5</a:t>
              </a:r>
              <a:r>
  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개발 환경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91" name=""/>
          <p:cNvSpPr txBox="1"/>
          <p:nvPr/>
        </p:nvSpPr>
        <p:spPr>
          <a:xfrm>
            <a:off x="5184068" y="4966632"/>
            <a:ext cx="1663557" cy="1460838"/>
          </a:xfrm>
          <a:prstGeom prst="rect">
            <a:avLst/>
          </a:prstGeom>
        </p:spPr>
        <p:txBody>
          <a:bodyPr wrap="square">
            <a:spAutoFit/>
          </a:bodyPr>
          <a:p>
            <a:pPr marL="514350" indent="-514350" algn="l" defTabSz="755804" eaLnBrk="1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Font typeface="+mj-lt"/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4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소감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616623" y="4485998"/>
            <a:ext cx="4572001" cy="693697"/>
          </a:xfrm>
          <a:prstGeom prst="rect">
            <a:avLst/>
          </a:prstGeom>
        </p:spPr>
        <p:txBody>
          <a:bodyPr wrap="square">
            <a:spAutoFit/>
          </a:bodyPr>
          <a:p>
            <a:pPr marL="514350" indent="-514350" algn="l" defTabSz="755804" latinLnBrk="1">
              <a:lnSpc>
                <a:spcPct val="200000"/>
              </a:lnSpc>
              <a:spcBef>
                <a:spcPct val="20000"/>
              </a:spcBef>
              <a:buFont typeface="+mj-lt"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0" i="0" u="none" kern="1200" mc:Ignorable="hp" hp:hslEmbossed="0">
                <a:solidFill>
                  <a:srgbClr val="000000"/>
                </a:solidFill>
              </a:rPr>
              <a:t>웹오피스 연동 향후 기대효과</a:t>
            </a:r>
            <a:endParaRPr xmlns:mc="http://schemas.openxmlformats.org/markup-compatibility/2006" xmlns:hp="http://schemas.haansoft.com/office/presentation/8.0" lang="ko-KR" altLang="en-US" sz="2000" b="0" i="0" u="none" kern="1200" mc:Ignorable="hp" hp:hslEmbossed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258501" y="980728"/>
          <a:ext cx="8626981" cy="568247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9714"/>
                <a:gridCol w="620885"/>
                <a:gridCol w="833320"/>
                <a:gridCol w="596642"/>
                <a:gridCol w="596642"/>
                <a:gridCol w="596642"/>
                <a:gridCol w="596642"/>
                <a:gridCol w="596642"/>
                <a:gridCol w="596642"/>
                <a:gridCol w="596642"/>
                <a:gridCol w="596642"/>
                <a:gridCol w="596642"/>
                <a:gridCol w="596642"/>
                <a:gridCol w="596642"/>
              </a:tblGrid>
              <a:tr h="199290">
                <a:tc rowSpan="2"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algn="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일정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내용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lnTlToBr w="3175" cap="flat" cmpd="sng" algn="ctr">
                      <a:solidFill>
                        <a:schemeClr val="dk1"/>
                      </a:solidFill>
                      <a:prstDash val="solid"/>
                      <a:round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lnTlToBr w="3175" cap="flat" cmpd="sng" algn="ctr">
                      <a:solidFill>
                        <a:srgbClr val="d9d9d9"/>
                      </a:solidFill>
                      <a:prstDash val="solid"/>
                      <a:round/>
                    </a:lnTlToBr>
                    <a:noFill/>
                  </a:tcPr>
                </a:tc>
                <a:tc rowSpan="2"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lnTlToBr w="3175" cap="flat" cmpd="sng" algn="ctr">
                      <a:solidFill>
                        <a:srgbClr val="d9d9d9"/>
                      </a:solidFill>
                      <a:prstDash val="solid"/>
                      <a:round/>
                    </a:lnTlToBr>
                    <a:noFill/>
                  </a:tcPr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gridSpan="4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9113">
                <a:tc gridSpan="3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9290"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기획 및 구성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개발환경 구축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기획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데이터베이스 구성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회원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rowSpan="1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조사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목록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0437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생성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제목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질문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마감일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저장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0437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편집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제목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질문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마감일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공유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 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링크)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응답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저장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결과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차트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19929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목록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243840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통계표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</a:tr>
              <a:tr h="19929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개발 보완 작업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</a:tr>
              <a:tr h="19929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프레젠테이션 준비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</a:tr>
              <a:tr h="19929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프로젝트 관련 스터디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/>
                      </a:pPr>
                      <a:endParaRPr lang="ko-KR" altLang="en-US"/>
                    </a:p>
                  </a:txBody>
                  <a:tcPr marL="91440" marR="91440" anchor="ctr">
                    <a:lnL w="3175" cap="flat" cmpd="sng" algn="ctr">
                      <a:solidFill>
                        <a:srgbClr val="d9d9d9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rgbClr val="d9d9d9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d9d9d9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d9d9d9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abd7ea"/>
                    </a:solidFill>
                  </a:tcPr>
                </a:tc>
              </a:tr>
            </a:tbl>
          </a:graphicData>
        </a:graphic>
      </p:graphicFrame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개발 일정</a:t>
            </a:r>
            <a:endParaRPr lang="ko-KR" altLang="en-US" sz="32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9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시연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370" y="2926818"/>
            <a:ext cx="7981260" cy="100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latin typeface="한컴 윤고딕 760"/>
                <a:ea typeface="한컴 윤고딕 760"/>
              </a:rPr>
              <a:t>시연</a:t>
            </a:r>
            <a:endParaRPr lang="en-US" altLang="ko-KR" sz="6000">
              <a:latin typeface="한컴 윤고딕 760"/>
              <a:ea typeface="한컴 윤고딕 76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5916911"/>
            <a:ext cx="4114800" cy="575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None/>
              <a:defRPr lang="ko-KR"/>
            </a:pPr>
            <a:r>
              <a:rPr lang="ko-KR" altLang="en-US" sz="1600">
                <a:hlinkClick r:id="rId3"/>
              </a:rPr>
              <a:t>http://172.30.6.170:8080/html/index.html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306" y="1880828"/>
            <a:ext cx="4704729" cy="381642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  <p:sp>
        <p:nvSpPr>
          <p:cNvPr id="9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웹오피스 연동 시 향후 기대효과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4705672" y="2007281"/>
            <a:ext cx="8075240" cy="3509950"/>
          </a:xfrm>
          <a:prstGeom prst="rect">
            <a:avLst/>
          </a:prstGeom>
        </p:spPr>
        <p:txBody>
          <a:bodyPr wrap="square">
            <a:spAutoFit/>
          </a:bodyPr>
          <a:p>
            <a:pPr marL="514230" indent="-228480" algn="l" defTabSz="914400">
              <a:lnSpc>
                <a:spcPct val="200000"/>
              </a:lnSpc>
              <a:buFont typeface="Arial"/>
              <a:buChar char="•"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웹오피스를 통한 자료 작성 시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0" algn="l" defTabSz="914400">
              <a:lnSpc>
                <a:spcPct val="200000"/>
              </a:lnSpc>
              <a:buFont typeface="Arial"/>
              <a:buNone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새로운 창을 열지 않고도 문서와 동일한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0" algn="l" defTabSz="914400">
              <a:lnSpc>
                <a:spcPct val="200000"/>
              </a:lnSpc>
              <a:buFont typeface="Arial"/>
              <a:buNone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화면에서 작업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514230" indent="-228480" algn="l" defTabSz="914400">
              <a:lnSpc>
                <a:spcPct val="200000"/>
              </a:lnSpc>
              <a:buFont typeface="Arial"/>
              <a:buChar char="•"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문서 공동 편집자가 생성한 설문조사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0" algn="l" defTabSz="914400">
              <a:lnSpc>
                <a:spcPct val="200000"/>
              </a:lnSpc>
              <a:buFont typeface="Arial"/>
              <a:buNone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공동 관리 가능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514230" indent="-228480" algn="l" defTabSz="914400">
              <a:lnSpc>
                <a:spcPct val="200000"/>
              </a:lnSpc>
              <a:buFont typeface="Arial"/>
              <a:buChar char="•"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말랑말랑 플랫폼에서 다양한 설문조사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0" algn="l" defTabSz="914400">
              <a:lnSpc>
                <a:spcPct val="200000"/>
              </a:lnSpc>
              <a:buFont typeface="Arial"/>
              <a:buNone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생성 및 관리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2344034" y="1988840"/>
            <a:ext cx="463770" cy="167284"/>
            <a:chOff x="2344034" y="1988840"/>
            <a:chExt cx="463770" cy="167284"/>
          </a:xfrm>
        </p:grpSpPr>
        <p:sp>
          <p:nvSpPr>
            <p:cNvPr id="23" name=""/>
            <p:cNvSpPr/>
            <p:nvPr/>
          </p:nvSpPr>
          <p:spPr>
            <a:xfrm>
              <a:off x="2402235" y="1998365"/>
              <a:ext cx="324036" cy="120748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2" name=""/>
            <p:cNvSpPr txBox="1"/>
            <p:nvPr/>
          </p:nvSpPr>
          <p:spPr>
            <a:xfrm>
              <a:off x="2344034" y="1988840"/>
              <a:ext cx="463770" cy="16728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    <a:solidFill>
                    <a:schemeClr val="lt1"/>
                  </a:solidFill>
                  <a:latin typeface="맑은 고딕"/>
                  <a:ea typeface="맑은 고딕"/>
                  <a:cs typeface="맑은 고딕"/>
                </a:rPr>
                <a:t>추가 기능</a:t>
              </a:r>
              <a:endPara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9" name=""/>
          <p:cNvGrpSpPr/>
          <p:nvPr/>
        </p:nvGrpSpPr>
        <p:grpSpPr>
          <a:xfrm rot="0">
            <a:off x="2411760" y="2142381"/>
            <a:ext cx="952876" cy="166071"/>
            <a:chOff x="2493285" y="2750820"/>
            <a:chExt cx="1905752" cy="332142"/>
          </a:xfrm>
        </p:grpSpPr>
        <p:sp>
          <p:nvSpPr>
            <p:cNvPr id="17" name=""/>
            <p:cNvSpPr/>
            <p:nvPr/>
          </p:nvSpPr>
          <p:spPr>
            <a:xfrm>
              <a:off x="2501600" y="2750820"/>
              <a:ext cx="1897437" cy="282136"/>
            </a:xfrm>
            <a:prstGeom prst="rect">
              <a:avLst/>
            </a:prstGeom>
            <a:solidFill>
              <a:schemeClr val="lt1"/>
            </a:solidFill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493285" y="2773532"/>
              <a:ext cx="522065" cy="249898"/>
            </a:xfrm>
            <a:prstGeom prst="rect">
              <a:avLst/>
            </a:prstGeom>
          </p:spPr>
        </p:pic>
        <p:sp>
          <p:nvSpPr>
            <p:cNvPr id="18" name=""/>
            <p:cNvSpPr txBox="1"/>
            <p:nvPr/>
          </p:nvSpPr>
          <p:spPr>
            <a:xfrm>
              <a:off x="2872473" y="2750868"/>
              <a:ext cx="1103052" cy="3320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500">
                  <a:solidFill>
                    <a:srgbClr val="808080"/>
                  </a:solidFill>
                </a:rPr>
                <a:t>말랑말랑 폼</a:t>
              </a:r>
              <a:endParaRPr lang="ko-KR" altLang="en-US" sz="500">
                <a:solidFill>
                  <a:srgbClr val="808080"/>
                </a:solidFill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2383185" y="1979315"/>
            <a:ext cx="1002823" cy="3217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" name=""/>
          <p:cNvSpPr/>
          <p:nvPr/>
        </p:nvSpPr>
        <p:spPr>
          <a:xfrm>
            <a:off x="3280137" y="2727303"/>
            <a:ext cx="1615898" cy="2681917"/>
          </a:xfrm>
          <a:prstGeom prst="rect">
            <a:avLst/>
          </a:prstGeom>
          <a:noFill/>
          <a:ln w="25400" cap="flat" cmpd="sng" algn="ctr">
            <a:solidFill>
              <a:srgbClr val="da1f28">
                <a:alpha val="100000"/>
              </a:srgbClr>
            </a:solidFill>
            <a:prstDash val="solid"/>
          </a:ln>
        </p:spPr>
        <p:txBody>
          <a:bodyPr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6" name=""/>
          <p:cNvGrpSpPr/>
          <p:nvPr/>
        </p:nvGrpSpPr>
        <p:grpSpPr>
          <a:xfrm rot="0">
            <a:off x="3281576" y="2900707"/>
            <a:ext cx="1619989" cy="1680421"/>
            <a:chOff x="3281576" y="2780928"/>
            <a:chExt cx="1619989" cy="1680421"/>
          </a:xfrm>
        </p:grpSpPr>
        <p:pic>
          <p:nvPicPr>
            <p:cNvPr id="26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355111" y="2780928"/>
              <a:ext cx="561897" cy="268965"/>
            </a:xfrm>
            <a:prstGeom prst="rect">
              <a:avLst/>
            </a:prstGeom>
          </p:spPr>
        </p:pic>
        <p:sp>
          <p:nvSpPr>
            <p:cNvPr id="27" name=""/>
            <p:cNvSpPr/>
            <p:nvPr/>
          </p:nvSpPr>
          <p:spPr>
            <a:xfrm>
              <a:off x="3364636" y="3121901"/>
              <a:ext cx="1459392" cy="199086"/>
            </a:xfrm>
            <a:prstGeom prst="roundRect">
              <a:avLst>
                <a:gd name="adj" fmla="val 16667"/>
              </a:avLst>
            </a:prstGeom>
            <a:solidFill>
              <a:srgbClr val="57409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 lang="ko-KR" altLang="en-US" sz="650"/>
                <a:t>말랑말랑 폼으로 이동하기</a:t>
              </a:r>
              <a:endParaRPr lang="ko-KR" altLang="en-US" sz="650"/>
            </a:p>
          </p:txBody>
        </p:sp>
        <p:sp>
          <p:nvSpPr>
            <p:cNvPr id="29" name=""/>
            <p:cNvSpPr txBox="1"/>
            <p:nvPr/>
          </p:nvSpPr>
          <p:spPr>
            <a:xfrm>
              <a:off x="3281576" y="3429000"/>
              <a:ext cx="858376" cy="18462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 sz="600" b="1"/>
                <a:t>나의 설문조사 목록</a:t>
              </a:r>
              <a:endParaRPr lang="ko-KR" altLang="en-US" sz="600" b="1"/>
            </a:p>
          </p:txBody>
        </p:sp>
        <p:cxnSp>
          <p:nvCxnSpPr>
            <p:cNvPr id="30" name=""/>
            <p:cNvCxnSpPr/>
            <p:nvPr/>
          </p:nvCxnSpPr>
          <p:spPr>
            <a:xfrm>
              <a:off x="3376483" y="3608070"/>
              <a:ext cx="1404156" cy="0"/>
            </a:xfrm>
            <a:prstGeom prst="line">
              <a:avLst/>
            </a:prstGeom>
            <a:ln w="31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"/>
            <p:cNvSpPr txBox="1"/>
            <p:nvPr/>
          </p:nvSpPr>
          <p:spPr>
            <a:xfrm>
              <a:off x="3294906" y="3599495"/>
              <a:ext cx="1606659" cy="547529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lnSpc>
                  <a:spcPct val="150000"/>
                </a:lnSpc>
                <a:defRPr/>
              </a:pPr>
              <a:r>
                <a:rPr sz="500" b="1" u="sng">
                  <a:solidFill>
                    <a:srgbClr val="574099"/>
                  </a:solidFill>
                </a:rPr>
                <a:t>·</a:t>
              </a:r>
              <a:r>
                <a:rPr lang="ko-KR" altLang="en-US" sz="500" b="1" u="sng">
                  <a:solidFill>
                    <a:srgbClr val="574099"/>
                  </a:solidFill>
                </a:rPr>
                <a:t> 한컴 지니비즈 사용 설문조사</a:t>
              </a:r>
              <a:endParaRPr lang="ko-KR" altLang="en-US" sz="500" b="1" u="sng">
                <a:solidFill>
                  <a:srgbClr val="574099"/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sz="500"/>
                <a:t>·</a:t>
              </a:r>
              <a:r>
                <a:rPr lang="ko-KR" altLang="en-US" sz="500"/>
                <a:t> 한글과컴퓨터 </a:t>
              </a:r>
              <a:r>
                <a:rPr lang="en-US" altLang="ko-KR" sz="500"/>
                <a:t>30</a:t>
              </a:r>
              <a:r>
                <a:rPr lang="ko-KR" altLang="en-US" sz="500"/>
                <a:t>주년 기념로고제작 선호도 조사</a:t>
              </a:r>
              <a:endParaRPr lang="ko-KR" altLang="en-US" sz="500"/>
            </a:p>
            <a:p>
              <a:pPr>
                <a:lnSpc>
                  <a:spcPct val="150000"/>
                </a:lnSpc>
                <a:defRPr/>
              </a:pPr>
              <a:r>
                <a:rPr sz="500"/>
                <a:t>·</a:t>
              </a:r>
              <a:r>
                <a:rPr lang="ko-KR" altLang="en-US" sz="500"/>
                <a:t> 한컴로보틱스 안내 서비스 로봇 네이밍 설문조사</a:t>
              </a:r>
              <a:endParaRPr lang="ko-KR" altLang="en-US" sz="500"/>
            </a:p>
            <a:p>
              <a:pPr>
                <a:lnSpc>
                  <a:spcPct val="150000"/>
                </a:lnSpc>
                <a:defRPr/>
              </a:pPr>
              <a:r>
                <a:rPr sz="500"/>
                <a:t>·</a:t>
              </a:r>
              <a:r>
                <a:rPr lang="ko-KR" altLang="en-US" sz="500"/>
                <a:t> 넷피스</a:t>
              </a:r>
              <a:r>
                <a:rPr lang="en-US" altLang="ko-KR" sz="500"/>
                <a:t>24</a:t>
              </a:r>
              <a:r>
                <a:rPr lang="ko-KR" altLang="en-US" sz="500"/>
                <a:t> 리브랜딩 서비스명 선호도 조사</a:t>
              </a:r>
              <a:endParaRPr lang="ko-KR" altLang="en-US" sz="500"/>
            </a:p>
          </p:txBody>
        </p:sp>
        <p:pic>
          <p:nvPicPr>
            <p:cNvPr id="34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191942" y="3693818"/>
              <a:ext cx="92025" cy="119513"/>
            </a:xfrm>
            <a:prstGeom prst="rect">
              <a:avLst/>
            </a:prstGeom>
          </p:spPr>
        </p:pic>
        <p:sp>
          <p:nvSpPr>
            <p:cNvPr id="35" name=""/>
            <p:cNvSpPr txBox="1"/>
            <p:nvPr/>
          </p:nvSpPr>
          <p:spPr>
            <a:xfrm>
              <a:off x="3908562" y="4141470"/>
              <a:ext cx="307203" cy="319879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 sz="1500"/>
                <a:t>...</a:t>
              </a:r>
              <a:endParaRPr lang="en-US" altLang="ko-KR" sz="15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  <p:sp>
        <p:nvSpPr>
          <p:cNvPr id="9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소감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370" y="2926818"/>
            <a:ext cx="7981260" cy="100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latin typeface="한컴 윤고딕 760"/>
                <a:ea typeface="한컴 윤고딕 760"/>
              </a:rPr>
              <a:t>소감</a:t>
            </a:r>
            <a:endParaRPr lang="ko-KR" altLang="en-US" sz="6000"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370" y="2927557"/>
            <a:ext cx="79812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 dirty="0" smtClean="0">
                <a:latin typeface="한컴 윤고딕 760"/>
                <a:ea typeface="한컴 윤고딕 760"/>
              </a:rPr>
              <a:t>감사합니다</a:t>
            </a:r>
            <a:r>
              <a:rPr lang="en-US" altLang="ko-KR" sz="6000" dirty="0" smtClean="0">
                <a:latin typeface="한컴 윤고딕 760"/>
                <a:ea typeface="한컴 윤고딕 76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056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76552" y="4087432"/>
            <a:ext cx="3996499" cy="258800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소개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68760"/>
            <a:ext cx="2167890" cy="453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20" indent="-342720">
              <a:buFont typeface="Wingdings"/>
              <a:buChar char="§"/>
              <a:defRPr lang="en-US"/>
            </a:pPr>
            <a:r>
              <a:rPr lang="ko-KR" altLang="en-US" sz="2400" b="1" spc="5">
                <a:latin typeface="+mn-ea"/>
              </a:rPr>
              <a:t>말랑말랑 폼</a:t>
            </a:r>
            <a:endParaRPr lang="ko-KR" altLang="en-US" sz="2400" b="1" spc="5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700808"/>
            <a:ext cx="8349570" cy="204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None/>
              <a:defRPr lang="en-US"/>
            </a:pPr>
            <a:r>
              <a:rPr lang="en-US" altLang="ko-KR" sz="1600"/>
              <a:t>:</a:t>
            </a:r>
            <a:r>
              <a:rPr lang="ko-KR" altLang="en-US" sz="1600"/>
              <a:t> 웹에서 사용자들이 스스로 설문조사를 생성 및 편집 작업을 하고 응답을 받을 수 있는 </a:t>
            </a:r>
            <a:endParaRPr lang="ko-KR" altLang="en-US" sz="1600"/>
          </a:p>
          <a:p>
            <a:pPr marL="285750" indent="-285750">
              <a:lnSpc>
                <a:spcPct val="200000"/>
              </a:lnSpc>
              <a:buNone/>
              <a:defRPr lang="en-US"/>
            </a:pPr>
            <a:r>
              <a:rPr lang="ko-KR" altLang="en-US" sz="1600"/>
              <a:t>  것을 목표로 한 프로젝트</a:t>
            </a:r>
            <a:endParaRPr lang="ko-KR" altLang="en-US" sz="1600"/>
          </a:p>
          <a:p>
            <a:pPr marL="285750" indent="-285750">
              <a:lnSpc>
                <a:spcPct val="200000"/>
              </a:lnSpc>
              <a:buNone/>
              <a:defRPr lang="en-US"/>
            </a:pPr>
            <a:r>
              <a:rPr lang="ko-KR" altLang="en-US" sz="1600"/>
              <a:t>: 추후 설문조사 기능의 기초가 될 수 있는 웹을 구현하는 겸</a:t>
            </a:r>
            <a:r>
              <a:rPr lang="en-US" altLang="ko-KR" sz="1600"/>
              <a:t>,</a:t>
            </a:r>
            <a:endParaRPr lang="en-US" altLang="ko-KR" sz="1600"/>
          </a:p>
          <a:p>
            <a:pPr marL="285750" indent="-285750">
              <a:lnSpc>
                <a:spcPct val="200000"/>
              </a:lnSpc>
              <a:buNone/>
              <a:defRPr lang="en-US"/>
            </a:pPr>
            <a:r>
              <a:rPr lang="ko-KR" altLang="en-US" sz="1600"/>
              <a:t>  현 웹프레임워크팀 내 사용하고 있는 SVG 및 ES6 스터디를 위한 프로젝트 주제 선정</a:t>
            </a:r>
            <a:endParaRPr lang="ko-KR" altLang="en-US" sz="1600"/>
          </a:p>
        </p:txBody>
      </p:sp>
      <p:pic>
        <p:nvPicPr>
          <p:cNvPr id="22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572000" y="4090674"/>
            <a:ext cx="4284535" cy="258152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관련 사전 조사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0012" y="1268760"/>
            <a:ext cx="2170790" cy="453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720" indent="-342720">
              <a:buFont typeface="Wingdings"/>
              <a:buChar char="§"/>
              <a:defRPr lang="en-US"/>
            </a:pPr>
            <a:r>
              <a:rPr lang="ko-KR" altLang="en-US" sz="2400" b="1" spc="5">
                <a:latin typeface="+mn-ea"/>
              </a:rPr>
              <a:t>구글 설문지</a:t>
            </a:r>
            <a:endParaRPr lang="ko-KR" altLang="en-US" sz="2400" b="1" spc="5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183" y="4934962"/>
            <a:ext cx="3706733" cy="1549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lnSpc>
                <a:spcPct val="150000"/>
              </a:lnSpc>
              <a:buFont typeface="Arial"/>
              <a:buChar char="•"/>
              <a:defRPr lang="en-US"/>
            </a:pPr>
            <a:r>
              <a:rPr lang="ko-KR" altLang="en-US" sz="1600"/>
              <a:t>사전 양식 제공</a:t>
            </a:r>
            <a:endParaRPr lang="ko-KR" altLang="en-US" sz="1600"/>
          </a:p>
          <a:p>
            <a:pPr marL="514230" indent="-228480">
              <a:lnSpc>
                <a:spcPct val="150000"/>
              </a:lnSpc>
              <a:buFont typeface="Arial"/>
              <a:buChar char="•"/>
              <a:defRPr lang="en-US"/>
            </a:pPr>
            <a:r>
              <a:rPr lang="ko-KR" altLang="en-US" sz="1600"/>
              <a:t>테마 선택 가능</a:t>
            </a:r>
            <a:endParaRPr lang="ko-KR" altLang="en-US" sz="1600"/>
          </a:p>
          <a:p>
            <a:pPr marL="514230" indent="-228480">
              <a:lnSpc>
                <a:spcPct val="150000"/>
              </a:lnSpc>
              <a:buFont typeface="Arial"/>
              <a:buChar char="•"/>
              <a:defRPr lang="en-US"/>
            </a:pPr>
            <a:r>
              <a:rPr lang="ko-KR" altLang="en-US" sz="1600"/>
              <a:t>다양한 형태의 공유 가능</a:t>
            </a:r>
            <a:endParaRPr lang="ko-KR" altLang="en-US" sz="1600"/>
          </a:p>
          <a:p>
            <a:pPr marL="285750" indent="0">
              <a:lnSpc>
                <a:spcPct val="150000"/>
              </a:lnSpc>
              <a:buFont typeface="Arial"/>
              <a:buNone/>
              <a:defRPr lang="en-US"/>
            </a:pPr>
            <a:r>
              <a:rPr lang="ko-KR" altLang="en-US" sz="1600"/>
              <a:t>   </a:t>
            </a:r>
            <a:r>
              <a:rPr lang="en-US" altLang="ko-KR" sz="1600"/>
              <a:t>(URL, </a:t>
            </a:r>
            <a:r>
              <a:rPr lang="ko-KR" altLang="en-US" sz="1600"/>
              <a:t>메일</a:t>
            </a:r>
            <a:r>
              <a:rPr lang="en-US" altLang="ko-KR" sz="1600"/>
              <a:t>,</a:t>
            </a:r>
            <a:r>
              <a:rPr lang="ko-KR" altLang="en-US" sz="1600"/>
              <a:t> 블로그 등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24" name="TextBox 6"/>
          <p:cNvSpPr txBox="1"/>
          <p:nvPr/>
        </p:nvSpPr>
        <p:spPr>
          <a:xfrm>
            <a:off x="457200" y="1268760"/>
            <a:ext cx="2472690" cy="453360"/>
          </a:xfrm>
          <a:prstGeom prst="rect">
            <a:avLst/>
          </a:prstGeom>
        </p:spPr>
        <p:txBody>
          <a:bodyPr wrap="none">
            <a:spAutoFit/>
          </a:bodyPr>
          <a:p>
            <a:pPr marL="342720" indent="-34272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5" normalizeH="0" baseline="0" mc:Ignorable="hp" hp:hslEmbossed="0">
                <a:solidFill>
                  <a:srgbClr val="000000"/>
                </a:solidFill>
                <a:latin typeface="맑은 고딕"/>
              </a:rPr>
              <a:t>네이버 설문지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5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4393659" y="4934962"/>
            <a:ext cx="3706733" cy="1186252"/>
          </a:xfrm>
          <a:prstGeom prst="rect">
            <a:avLst/>
          </a:prstGeom>
        </p:spPr>
        <p:txBody>
          <a:bodyPr wrap="square">
            <a:spAutoFit/>
          </a:bodyPr>
          <a:p>
            <a:pPr marL="514230" indent="-22848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질문 가져오기 기능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514230" indent="-22848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이미지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동영상 등 삽입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514230" indent="-22848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배경 색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글꼴 등 설정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6016" y="1866973"/>
            <a:ext cx="4078768" cy="2767221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" y="1866973"/>
            <a:ext cx="4114800" cy="276722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57045" y="1866888"/>
            <a:ext cx="4114954" cy="2767306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관련 사전 조사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183" y="4934962"/>
            <a:ext cx="3706733" cy="117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lnSpc>
                <a:spcPct val="150000"/>
              </a:lnSpc>
              <a:buFont typeface="Arial"/>
              <a:buChar char="•"/>
              <a:defRPr lang="en-US"/>
            </a:pPr>
            <a:r>
              <a:rPr lang="ko-KR" altLang="en-US" sz="1600"/>
              <a:t>설문 컨설팅 서비스</a:t>
            </a:r>
            <a:endParaRPr lang="ko-KR" altLang="en-US" sz="1600"/>
          </a:p>
          <a:p>
            <a:pPr marL="514230" indent="-228480">
              <a:lnSpc>
                <a:spcPct val="150000"/>
              </a:lnSpc>
              <a:buFont typeface="Arial"/>
              <a:buChar char="•"/>
              <a:defRPr lang="en-US"/>
            </a:pPr>
            <a:r>
              <a:rPr lang="ko-KR" altLang="en-US" sz="1600"/>
              <a:t>설문 리워드 서비스</a:t>
            </a:r>
            <a:endParaRPr lang="ko-KR" altLang="en-US" sz="1600"/>
          </a:p>
          <a:p>
            <a:pPr marL="514230" indent="-228480">
              <a:lnSpc>
                <a:spcPct val="150000"/>
              </a:lnSpc>
              <a:buFont typeface="Arial"/>
              <a:buChar char="•"/>
              <a:defRPr lang="en-US"/>
            </a:pPr>
            <a:r>
              <a:rPr lang="ko-KR" altLang="en-US" sz="1600"/>
              <a:t>설문 발송시 서비스 비용 발생</a:t>
            </a:r>
            <a:endParaRPr lang="ko-KR" altLang="en-US" sz="1600"/>
          </a:p>
        </p:txBody>
      </p:sp>
      <p:sp>
        <p:nvSpPr>
          <p:cNvPr id="24" name="TextBox 6"/>
          <p:cNvSpPr txBox="1"/>
          <p:nvPr/>
        </p:nvSpPr>
        <p:spPr>
          <a:xfrm>
            <a:off x="457200" y="1268760"/>
            <a:ext cx="2167890" cy="453360"/>
          </a:xfrm>
          <a:prstGeom prst="rect">
            <a:avLst/>
          </a:prstGeom>
        </p:spPr>
        <p:txBody>
          <a:bodyPr wrap="none">
            <a:spAutoFit/>
          </a:bodyPr>
          <a:p>
            <a:pPr marL="342720" indent="-34272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 lang="en-US"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5" normalizeH="0" baseline="0" mc:Ignorable="hp" hp:hslEmbossed="0">
                <a:solidFill>
                  <a:srgbClr val="000000"/>
                </a:solidFill>
                <a:latin typeface="맑은 고딕"/>
              </a:rPr>
              <a:t>포켓 서베이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5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161289" y="2888940"/>
            <a:ext cx="2034446" cy="2664285"/>
          </a:xfrm>
          <a:prstGeom prst="rect">
            <a:avLst/>
          </a:prstGeom>
          <a:solidFill>
            <a:srgbClr val="e5f1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" name=""/>
          <p:cNvSpPr txBox="1"/>
          <p:nvPr/>
        </p:nvSpPr>
        <p:spPr>
          <a:xfrm>
            <a:off x="162117" y="3152775"/>
            <a:ext cx="2484276" cy="17316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사용자가 원하는 방식의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설문을 생성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설문 문항 종류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· 텍스트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주관식 문항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· 다중 선택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· 단일 선택지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162117" y="2096863"/>
            <a:ext cx="2415359" cy="792088"/>
          </a:xfrm>
          <a:prstGeom prst="homePlate">
            <a:avLst>
              <a:gd name="adj" fmla="val 50000"/>
            </a:avLst>
          </a:prstGeom>
          <a:solidFill>
            <a:srgbClr val="abd7e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생성하기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4" name=""/>
          <p:cNvSpPr/>
          <p:nvPr/>
        </p:nvSpPr>
        <p:spPr>
          <a:xfrm>
            <a:off x="2327973" y="2888940"/>
            <a:ext cx="2034445" cy="2664285"/>
          </a:xfrm>
          <a:prstGeom prst="rect">
            <a:avLst/>
          </a:prstGeom>
          <a:solidFill>
            <a:srgbClr val="e5f1f7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2327005" y="3152774"/>
            <a:ext cx="2183151" cy="14554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사용자가 생성한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설문조사의 링크 공유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· 링크 복사 기능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· 이메일 전송 기능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57040" indent="-25704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"/>
          <p:cNvSpPr/>
          <p:nvPr/>
        </p:nvSpPr>
        <p:spPr>
          <a:xfrm>
            <a:off x="2327973" y="2096852"/>
            <a:ext cx="2415359" cy="792099"/>
          </a:xfrm>
          <a:prstGeom prst="chevron">
            <a:avLst>
              <a:gd name="adj" fmla="val 50000"/>
            </a:avLst>
          </a:prstGeom>
          <a:solidFill>
            <a:srgbClr val="88c8e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공유하기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5" name=""/>
          <p:cNvSpPr/>
          <p:nvPr/>
        </p:nvSpPr>
        <p:spPr>
          <a:xfrm>
            <a:off x="4510156" y="2888940"/>
            <a:ext cx="2034445" cy="2664285"/>
          </a:xfrm>
          <a:prstGeom prst="rect">
            <a:avLst/>
          </a:prstGeom>
          <a:solidFill>
            <a:srgbClr val="e5f1f7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"/>
          <p:cNvSpPr/>
          <p:nvPr/>
        </p:nvSpPr>
        <p:spPr>
          <a:xfrm>
            <a:off x="4510156" y="2096852"/>
            <a:ext cx="2415359" cy="792099"/>
          </a:xfrm>
          <a:prstGeom prst="chevron">
            <a:avLst>
              <a:gd name="adj" fmla="val 50000"/>
            </a:avLst>
          </a:prstGeom>
          <a:solidFill>
            <a:srgbClr val="6ebddf"/>
          </a:solidFill>
          <a:ln w="25400" cap="flat" cmpd="sng" algn="ctr">
            <a:noFill/>
            <a:prstDash val="solid"/>
          </a:ln>
        </p:spPr>
        <p:txBody>
          <a:bodyPr anchor="ctr" anchorCtr="0"/>
          <a:p>
            <a:pPr mar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4510156" y="3152775"/>
            <a:ext cx="2133600" cy="902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사용자가 공유한 링크 통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해 설문조사에 응답 가능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사전질문 응답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기능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43" name="TextBox 9"/>
          <p:cNvSpPr txBox="1"/>
          <p:nvPr/>
        </p:nvSpPr>
        <p:spPr>
          <a:xfrm>
            <a:off x="457200" y="1052736"/>
            <a:ext cx="2998676" cy="33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편집 및 응답기</a:t>
            </a:r>
            <a:endParaRPr lang="ko-KR" altLang="en-US" sz="1600"/>
          </a:p>
        </p:txBody>
      </p:sp>
      <p:sp>
        <p:nvSpPr>
          <p:cNvPr id="96" name=""/>
          <p:cNvSpPr/>
          <p:nvPr/>
        </p:nvSpPr>
        <p:spPr>
          <a:xfrm>
            <a:off x="6693144" y="2888940"/>
            <a:ext cx="2034445" cy="2664285"/>
          </a:xfrm>
          <a:prstGeom prst="rect">
            <a:avLst/>
          </a:prstGeom>
          <a:solidFill>
            <a:srgbClr val="e5f1f7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/>
          <p:nvPr/>
        </p:nvSpPr>
        <p:spPr>
          <a:xfrm>
            <a:off x="6693144" y="2096852"/>
            <a:ext cx="2415359" cy="792099"/>
          </a:xfrm>
          <a:prstGeom prst="chevron">
            <a:avLst>
              <a:gd name="adj" fmla="val 50000"/>
            </a:avLst>
          </a:prstGeom>
          <a:solidFill>
            <a:srgbClr val="58b5dd"/>
          </a:solidFill>
          <a:ln w="25400" cap="flat" cmpd="sng" algn="ctr">
            <a:noFill/>
            <a:prstDash val="solid"/>
          </a:ln>
        </p:spPr>
        <p:txBody>
          <a:bodyPr anchor="ctr" anchorCtr="0"/>
          <a:p>
            <a:pPr mar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결과보기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6758727" y="3140968"/>
            <a:ext cx="2062572" cy="146062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설문조사 결과 유형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· 답변 목록 보기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· 원형 차트 보기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· 내부 차트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응답 통계표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799376" y="2132856"/>
            <a:ext cx="2850996" cy="162236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52736"/>
            <a:ext cx="2998676" cy="33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생성하기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1</a:t>
            </a:r>
            <a:endParaRPr lang="en-US" altLang="ko-KR" sz="1600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808" y="1381933"/>
            <a:ext cx="5012449" cy="547606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49258" y="4251259"/>
            <a:ext cx="3551234" cy="144599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52736"/>
            <a:ext cx="2890664" cy="33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생성하기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-US" altLang="ko-KR" sz="1600"/>
              <a:t>2</a:t>
            </a:r>
            <a:endParaRPr lang="en-US" altLang="ko-KR" sz="1600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628800"/>
            <a:ext cx="4500562" cy="4445273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16116" y="1784551"/>
            <a:ext cx="3280730" cy="2472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7855" y="2577970"/>
            <a:ext cx="4204605" cy="3089261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  <p:sp>
        <p:nvSpPr>
          <p:cNvPr id="4" name="제목 1"/>
          <p:cNvSpPr/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 lang="ko-KR" altLang="en-US"/>
            </a:pPr>
            <a:r>
              <a:rPr lang="ko-KR" altLang="en-US" sz="3200" b="1">
                <a:latin typeface="+mj-ea"/>
                <a:ea typeface="+mj-ea"/>
              </a:rPr>
              <a:t>프로젝트 시나리오</a:t>
            </a:r>
            <a:endParaRPr lang="ko-KR" altLang="en-US" sz="32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196752"/>
            <a:ext cx="3934780" cy="33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230" indent="-228480">
              <a:buFont typeface="Wingdings"/>
              <a:buChar char="§"/>
              <a:defRPr lang="en-US"/>
            </a:pPr>
            <a:r>
              <a:rPr lang="ko-KR" altLang="en-US" sz="1600"/>
              <a:t>설문조사 공유하기 </a:t>
            </a:r>
            <a:r>
              <a:rPr lang="en-US" altLang="ko-KR" sz="1600"/>
              <a:t>(</a:t>
            </a:r>
            <a:r>
              <a:rPr lang="ko-KR" altLang="en-US" sz="1600"/>
              <a:t>링크 복사하기</a:t>
            </a:r>
            <a:r>
              <a:rPr lang="en-US" altLang="ko-KR" sz="1600"/>
              <a:t>)</a:t>
            </a:r>
            <a:endParaRPr lang="en-US" altLang="ko-KR" sz="1600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1777667"/>
            <a:ext cx="3060382" cy="4712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SimSun"/>
        <a:font script="Hant" typeface="PMingLiU"/>
        <a:font script="Hebr" typeface="Times New Roman"/>
        <a:font script="Jpan" typeface="MS PGothic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SimSun"/>
        <a:font script="Hant" typeface="PMingLiU"/>
        <a:font script="Hebr" typeface="Arial"/>
        <a:font script="Jpan" typeface="MS PGothic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454</ep:Words>
  <ep:PresentationFormat>화면 슬라이드 쇼(4:3)</ep:PresentationFormat>
  <ep:Paragraphs>116</ep:Paragraphs>
  <ep:Slides>24</ep:Slides>
  <ep:Notes>24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bang</dc:creator>
  <cp:lastModifiedBy>User</cp:lastModifiedBy>
  <dcterms:modified xsi:type="dcterms:W3CDTF">2020-03-18T13:30:14.042</dcterms:modified>
  <cp:revision>6247</cp:revision>
  <dc:title>PowerPoint 프레젠테이션</dc:title>
  <cp:version>1000.0000.01</cp:version>
</cp:coreProperties>
</file>