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User" initials="U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5081"/>
  </p:normalViewPr>
  <p:slideViewPr>
    <p:cSldViewPr>
      <p:cViewPr varScale="1">
        <p:scale>
          <a:sx n="100" d="100"/>
          <a:sy n="100" d="100"/>
        </p:scale>
        <p:origin x="-1374" y="-138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commentAuthors" Target="commentAuthors.xml"  /><Relationship Id="rId29" Type="http://schemas.openxmlformats.org/officeDocument/2006/relationships/presProps" Target="presProps.xml"  /><Relationship Id="rId3" Type="http://schemas.openxmlformats.org/officeDocument/2006/relationships/slide" Target="slides/slide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5.png"  /><Relationship Id="rId3" Type="http://schemas.openxmlformats.org/officeDocument/2006/relationships/image" Target="../media/image14.png"  /><Relationship Id="rId4" Type="http://schemas.openxmlformats.org/officeDocument/2006/relationships/image" Target="../media/image3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6.png"  /><Relationship Id="rId3" Type="http://schemas.openxmlformats.org/officeDocument/2006/relationships/image" Target="../media/image14.png"  /><Relationship Id="rId4" Type="http://schemas.openxmlformats.org/officeDocument/2006/relationships/image" Target="../media/image3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7.png"  /><Relationship Id="rId3" Type="http://schemas.openxmlformats.org/officeDocument/2006/relationships/image" Target="../media/image14.png"  /><Relationship Id="rId4" Type="http://schemas.openxmlformats.org/officeDocument/2006/relationships/image" Target="../media/image3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png"  /><Relationship Id="rId3" Type="http://schemas.openxmlformats.org/officeDocument/2006/relationships/image" Target="../media/image9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png"  /><Relationship Id="rId3" Type="http://schemas.openxmlformats.org/officeDocument/2006/relationships/image" Target="../media/image18.png"  /><Relationship Id="rId4" Type="http://schemas.openxmlformats.org/officeDocument/2006/relationships/image" Target="../media/image9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png"  /><Relationship Id="rId3" Type="http://schemas.openxmlformats.org/officeDocument/2006/relationships/image" Target="../media/image19.png"  /><Relationship Id="rId4" Type="http://schemas.openxmlformats.org/officeDocument/2006/relationships/image" Target="../media/image9.png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png"  /><Relationship Id="rId3" Type="http://schemas.openxmlformats.org/officeDocument/2006/relationships/image" Target="../media/image20.png"  /><Relationship Id="rId4" Type="http://schemas.openxmlformats.org/officeDocument/2006/relationships/image" Target="../media/image9.png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png"  /><Relationship Id="rId3" Type="http://schemas.openxmlformats.org/officeDocument/2006/relationships/image" Target="../media/image21.png"  /><Relationship Id="rId4" Type="http://schemas.openxmlformats.org/officeDocument/2006/relationships/image" Target="../media/image9.png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2.png"  /><Relationship Id="rId3" Type="http://schemas.openxmlformats.org/officeDocument/2006/relationships/image" Target="../media/image14.png"  /><Relationship Id="rId4" Type="http://schemas.openxmlformats.org/officeDocument/2006/relationships/image" Target="../media/image23.png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4.jpeg"  /><Relationship Id="rId3" Type="http://schemas.openxmlformats.org/officeDocument/2006/relationships/image" Target="../media/image14.png"  /><Relationship Id="rId4" Type="http://schemas.openxmlformats.org/officeDocument/2006/relationships/image" Target="../media/image23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5.png"  /><Relationship Id="rId3" Type="http://schemas.openxmlformats.org/officeDocument/2006/relationships/image" Target="../media/image14.png"  /><Relationship Id="rId4" Type="http://schemas.openxmlformats.org/officeDocument/2006/relationships/image" Target="../media/image23.png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6.png"  /><Relationship Id="rId3" Type="http://schemas.openxmlformats.org/officeDocument/2006/relationships/image" Target="../media/image14.png"  /><Relationship Id="rId4" Type="http://schemas.openxmlformats.org/officeDocument/2006/relationships/image" Target="../media/image23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7.png"  /><Relationship Id="rId4" Type="http://schemas.openxmlformats.org/officeDocument/2006/relationships/image" Target="../media/image10.png"  /><Relationship Id="rId5" Type="http://schemas.openxmlformats.org/officeDocument/2006/relationships/image" Target="../media/image9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7.png"  /><Relationship Id="rId4" Type="http://schemas.openxmlformats.org/officeDocument/2006/relationships/image" Target="../media/image11.png"  /><Relationship Id="rId5" Type="http://schemas.openxmlformats.org/officeDocument/2006/relationships/image" Target="../media/image9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7.png"  /><Relationship Id="rId4" Type="http://schemas.openxmlformats.org/officeDocument/2006/relationships/image" Target="../media/image12.png"  /><Relationship Id="rId5" Type="http://schemas.openxmlformats.org/officeDocument/2006/relationships/image" Target="../media/image9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3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user\Desktop\blue-ma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00230" y="839532"/>
            <a:ext cx="10644230" cy="601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user\Desktop\말랑말랑말랑말랑말랑말랑\말랑말랑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142852"/>
            <a:ext cx="620711" cy="500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user\Desktop\공유\말랑말랑(그레이)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262568" y="5605867"/>
            <a:ext cx="2473829" cy="180444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user\Desktop\퍼플페넌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2100" cy="6886576"/>
          </a:xfrm>
          <a:prstGeom prst="rect">
            <a:avLst/>
          </a:prstGeom>
          <a:noFill/>
        </p:spPr>
      </p:pic>
      <p:pic>
        <p:nvPicPr>
          <p:cNvPr id="6" name="Picture 3" descr="C:\Users\user\Desktop\배포말랑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6611" y="-11069"/>
            <a:ext cx="1258428" cy="847588"/>
          </a:xfrm>
          <a:prstGeom prst="rect">
            <a:avLst/>
          </a:prstGeom>
          <a:noFill/>
        </p:spPr>
      </p:pic>
      <p:pic>
        <p:nvPicPr>
          <p:cNvPr id="5" name="Picture 2" descr="C:\Users\user\Desktop\공유\말랑말랑(그레이)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262568" y="5605867"/>
            <a:ext cx="2473829" cy="180444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user\Desktop\오렌지-패넌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</p:spPr>
      </p:pic>
      <p:pic>
        <p:nvPicPr>
          <p:cNvPr id="6" name="Picture 3" descr="C:\Users\user\Desktop\배포말랑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6611" y="-11069"/>
            <a:ext cx="1258428" cy="847588"/>
          </a:xfrm>
          <a:prstGeom prst="rect">
            <a:avLst/>
          </a:prstGeom>
          <a:noFill/>
        </p:spPr>
      </p:pic>
      <p:pic>
        <p:nvPicPr>
          <p:cNvPr id="5" name="Picture 2" descr="C:\Users\user\Desktop\공유\말랑말랑(그레이)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262568" y="5605867"/>
            <a:ext cx="2473829" cy="180444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user\Desktop\퍼플레드페넌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</p:spPr>
      </p:pic>
      <p:pic>
        <p:nvPicPr>
          <p:cNvPr id="6" name="Picture 3" descr="C:\Users\user\Desktop\배포말랑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6611" y="-11069"/>
            <a:ext cx="1258428" cy="847588"/>
          </a:xfrm>
          <a:prstGeom prst="rect">
            <a:avLst/>
          </a:prstGeom>
          <a:noFill/>
        </p:spPr>
      </p:pic>
      <p:pic>
        <p:nvPicPr>
          <p:cNvPr id="5" name="Picture 2" descr="C:\Users\user\Desktop\공유\말랑말랑(그레이)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262568" y="5605867"/>
            <a:ext cx="2473829" cy="180444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user\Desktop\Untitled-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1431" y="6201264"/>
            <a:ext cx="1221607" cy="770970"/>
          </a:xfrm>
          <a:prstGeom prst="rect">
            <a:avLst/>
          </a:prstGeom>
          <a:noFill/>
        </p:spPr>
      </p:pic>
      <p:pic>
        <p:nvPicPr>
          <p:cNvPr id="3" name="Picture 3" descr="C:\Users\user\Desktop\Untitled-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6201264"/>
            <a:ext cx="1221607" cy="770970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 userDrawn="1"/>
        </p:nvSpPr>
        <p:spPr bwMode="auto">
          <a:xfrm>
            <a:off x="7715272" y="6229435"/>
            <a:ext cx="1389444" cy="6149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" descr="C:\Users\user\Desktop\공유\ci-풀컬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286644" y="5643578"/>
            <a:ext cx="2306245" cy="168220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user\Desktop\Untitled-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1431" y="6201264"/>
            <a:ext cx="1221607" cy="770970"/>
          </a:xfrm>
          <a:prstGeom prst="rect">
            <a:avLst/>
          </a:prstGeom>
          <a:noFill/>
        </p:spPr>
      </p:pic>
      <p:pic>
        <p:nvPicPr>
          <p:cNvPr id="13314" name="Picture 2" descr="C:\Users\user\Desktop\퍼플라인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-214338"/>
            <a:ext cx="9182101" cy="6886575"/>
          </a:xfrm>
          <a:prstGeom prst="rect">
            <a:avLst/>
          </a:prstGeom>
          <a:noFill/>
        </p:spPr>
      </p:pic>
      <p:pic>
        <p:nvPicPr>
          <p:cNvPr id="4" name="Picture 3" descr="C:\Users\user\Desktop\Untitled-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6201264"/>
            <a:ext cx="1221607" cy="77097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 userDrawn="1"/>
        </p:nvSpPr>
        <p:spPr bwMode="auto">
          <a:xfrm>
            <a:off x="7715272" y="6229435"/>
            <a:ext cx="1389444" cy="6149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" descr="C:\Users\user\Desktop\공유\ci-풀컬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286644" y="5643578"/>
            <a:ext cx="2306245" cy="168220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user\Desktop\Untitled-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1431" y="6201264"/>
            <a:ext cx="1221607" cy="770970"/>
          </a:xfrm>
          <a:prstGeom prst="rect">
            <a:avLst/>
          </a:prstGeom>
          <a:noFill/>
        </p:spPr>
      </p:pic>
      <p:pic>
        <p:nvPicPr>
          <p:cNvPr id="14338" name="Picture 2" descr="C:\Users\user\Desktop\블루라인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-214338"/>
            <a:ext cx="9182101" cy="6886576"/>
          </a:xfrm>
          <a:prstGeom prst="rect">
            <a:avLst/>
          </a:prstGeom>
          <a:noFill/>
        </p:spPr>
      </p:pic>
      <p:pic>
        <p:nvPicPr>
          <p:cNvPr id="4" name="Picture 3" descr="C:\Users\user\Desktop\Untitled-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6201264"/>
            <a:ext cx="1221607" cy="77097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 userDrawn="1"/>
        </p:nvSpPr>
        <p:spPr bwMode="auto">
          <a:xfrm>
            <a:off x="7715272" y="6229435"/>
            <a:ext cx="1389444" cy="6149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" descr="C:\Users\user\Desktop\공유\ci-풀컬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286644" y="5643578"/>
            <a:ext cx="2306245" cy="168220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user\Desktop\Untitled-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1431" y="6201264"/>
            <a:ext cx="1221607" cy="770970"/>
          </a:xfrm>
          <a:prstGeom prst="rect">
            <a:avLst/>
          </a:prstGeom>
          <a:noFill/>
        </p:spPr>
      </p:pic>
      <p:pic>
        <p:nvPicPr>
          <p:cNvPr id="15362" name="Picture 2" descr="C:\Users\user\Desktop\얠로라인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-214338"/>
            <a:ext cx="9182100" cy="6886576"/>
          </a:xfrm>
          <a:prstGeom prst="rect">
            <a:avLst/>
          </a:prstGeom>
          <a:noFill/>
        </p:spPr>
      </p:pic>
      <p:pic>
        <p:nvPicPr>
          <p:cNvPr id="4" name="Picture 3" descr="C:\Users\user\Desktop\Untitled-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6201264"/>
            <a:ext cx="1221607" cy="77097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 userDrawn="1"/>
        </p:nvSpPr>
        <p:spPr bwMode="auto">
          <a:xfrm>
            <a:off x="7715272" y="6229435"/>
            <a:ext cx="1389444" cy="6149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" descr="C:\Users\user\Desktop\공유\ci-풀컬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286644" y="5643578"/>
            <a:ext cx="2306245" cy="168220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user\Desktop\Untitled-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1431" y="6201264"/>
            <a:ext cx="1221607" cy="770970"/>
          </a:xfrm>
          <a:prstGeom prst="rect">
            <a:avLst/>
          </a:prstGeom>
          <a:noFill/>
        </p:spPr>
      </p:pic>
      <p:pic>
        <p:nvPicPr>
          <p:cNvPr id="16386" name="Picture 2" descr="C:\Users\user\Desktop\핑크라인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-214338"/>
            <a:ext cx="9182100" cy="6886576"/>
          </a:xfrm>
          <a:prstGeom prst="rect">
            <a:avLst/>
          </a:prstGeom>
          <a:noFill/>
        </p:spPr>
      </p:pic>
      <p:pic>
        <p:nvPicPr>
          <p:cNvPr id="4" name="Picture 3" descr="C:\Users\user\Desktop\Untitled-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6201264"/>
            <a:ext cx="1221607" cy="77097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 userDrawn="1"/>
        </p:nvSpPr>
        <p:spPr bwMode="auto">
          <a:xfrm>
            <a:off x="7715272" y="6229435"/>
            <a:ext cx="1389444" cy="6149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" descr="C:\Users\user\Desktop\공유\ci-풀컬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286644" y="5643578"/>
            <a:ext cx="2306245" cy="168220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28690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 descr="C:\Users\user\Desktop\배포말랑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2500306"/>
            <a:ext cx="2648858" cy="1784083"/>
          </a:xfrm>
          <a:prstGeom prst="rect">
            <a:avLst/>
          </a:prstGeom>
          <a:noFill/>
        </p:spPr>
      </p:pic>
      <p:pic>
        <p:nvPicPr>
          <p:cNvPr id="4" name="Picture 5" descr="C:\Users\user\Desktop\배포-사인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5206" y="5572140"/>
            <a:ext cx="2015202" cy="135729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28690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 descr="C:\Users\user\Desktop\배포말랑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2500306"/>
            <a:ext cx="2648858" cy="1784083"/>
          </a:xfrm>
          <a:prstGeom prst="rect">
            <a:avLst/>
          </a:prstGeom>
          <a:noFill/>
        </p:spPr>
      </p:pic>
      <p:pic>
        <p:nvPicPr>
          <p:cNvPr id="4101" name="Picture 5" descr="C:\Users\user\Desktop\배포-사인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5206" y="5572140"/>
            <a:ext cx="2015202" cy="135729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user\Desktop\puppl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00230" y="839531"/>
            <a:ext cx="10644230" cy="601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user\Desktop\말랑말랑말랑말랑말랑말랑\말랑말랑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142852"/>
            <a:ext cx="620711" cy="500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Users\user\Desktop\공유\말랑말랑(그레이)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262568" y="5605867"/>
            <a:ext cx="2473829" cy="180444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8690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C:\Users\user\Desktop\배포말랑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2500306"/>
            <a:ext cx="2648858" cy="1784083"/>
          </a:xfrm>
          <a:prstGeom prst="rect">
            <a:avLst/>
          </a:prstGeom>
          <a:noFill/>
        </p:spPr>
      </p:pic>
      <p:pic>
        <p:nvPicPr>
          <p:cNvPr id="5" name="Picture 5" descr="C:\Users\user\Desktop\배포-사인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5206" y="5572140"/>
            <a:ext cx="2015202" cy="135729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8690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 descr="C:\Users\user\Desktop\배포말랑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2500306"/>
            <a:ext cx="2648858" cy="1784083"/>
          </a:xfrm>
          <a:prstGeom prst="rect">
            <a:avLst/>
          </a:prstGeom>
          <a:noFill/>
        </p:spPr>
      </p:pic>
      <p:pic>
        <p:nvPicPr>
          <p:cNvPr id="4" name="Picture 5" descr="C:\Users\user\Desktop\배포-사인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5206" y="5572140"/>
            <a:ext cx="2015202" cy="135729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user\Desktop\orang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00229" y="857232"/>
            <a:ext cx="10644230" cy="60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 descr="C:\Users\user\Desktop\말랑말랑말랑말랑말랑말랑\말랑말랑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142852"/>
            <a:ext cx="620711" cy="500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user\Desktop\공유\말랑말랑(그레이)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262568" y="5605867"/>
            <a:ext cx="2473829" cy="180444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shak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00230" y="839533"/>
            <a:ext cx="10644230" cy="6018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user\Desktop\말랑말랑말랑말랑말랑말랑\말랑말랑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214" y="142852"/>
            <a:ext cx="620711" cy="500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395257" y="266678"/>
            <a:ext cx="1008063" cy="47783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2813" eaLnBrk="1" hangingPunct="1">
              <a:spcBef>
                <a:spcPct val="0"/>
              </a:spcBef>
              <a:defRPr/>
            </a:pPr>
            <a:r>
              <a:rPr lang="ko-KR" altLang="en-US" sz="2500" dirty="0">
                <a:solidFill>
                  <a:srgbClr val="FF0000"/>
                </a:solidFill>
                <a:latin typeface="Hancom Sans SemiBold" pitchFamily="50" charset="-127"/>
                <a:ea typeface="Hancom Sans SemiBold" pitchFamily="50" charset="-127"/>
                <a:cs typeface="Arial" pitchFamily="34" charset="0"/>
              </a:rPr>
              <a:t>대외비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214282" y="214290"/>
            <a:ext cx="1368425" cy="576263"/>
          </a:xfrm>
          <a:prstGeom prst="rect">
            <a:avLst/>
          </a:prstGeom>
          <a:noFill/>
          <a:ln w="19050" cmpd="sng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ko-KR" altLang="en-US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pic>
        <p:nvPicPr>
          <p:cNvPr id="10" name="Picture 2" descr="C:\Users\user\Desktop\공유\말랑말랑(그레이)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262568" y="5605867"/>
            <a:ext cx="2473829" cy="180444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user\Desktop\말랑말랑말랑말랑말랑말랑\말랑말랑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8214" y="142852"/>
            <a:ext cx="620711" cy="500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user\Desktop\Untitled-5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6201264"/>
            <a:ext cx="1221607" cy="770970"/>
          </a:xfrm>
          <a:prstGeom prst="rect">
            <a:avLst/>
          </a:prstGeom>
          <a:noFill/>
        </p:spPr>
      </p:pic>
      <p:pic>
        <p:nvPicPr>
          <p:cNvPr id="8196" name="Picture 4" descr="C:\Users\user\Desktop\블루맨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 userDrawn="1"/>
        </p:nvSpPr>
        <p:spPr bwMode="auto">
          <a:xfrm>
            <a:off x="7715272" y="6229435"/>
            <a:ext cx="1389444" cy="6149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1" descr="C:\Users\user\Desktop\공유\ci-풀컬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286644" y="5643578"/>
            <a:ext cx="2306245" cy="168220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user\Desktop\말랑말랑말랑말랑말랑말랑\말랑말랑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8214" y="142852"/>
            <a:ext cx="620711" cy="500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user\Desktop\Untitled-5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1431" y="6201264"/>
            <a:ext cx="1221607" cy="770970"/>
          </a:xfrm>
          <a:prstGeom prst="rect">
            <a:avLst/>
          </a:prstGeom>
          <a:noFill/>
        </p:spPr>
      </p:pic>
      <p:pic>
        <p:nvPicPr>
          <p:cNvPr id="9220" name="Picture 4" descr="C:\Users\user\Desktop\퍼플맨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</p:spPr>
      </p:pic>
      <p:pic>
        <p:nvPicPr>
          <p:cNvPr id="5" name="Picture 3" descr="C:\Users\user\Desktop\Untitled-5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6201264"/>
            <a:ext cx="1221607" cy="77097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 userDrawn="1"/>
        </p:nvSpPr>
        <p:spPr bwMode="auto">
          <a:xfrm>
            <a:off x="7715272" y="6229435"/>
            <a:ext cx="1389444" cy="6149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1" descr="C:\Users\user\Desktop\공유\ci-풀컬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286644" y="5643578"/>
            <a:ext cx="2306245" cy="168220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user\Desktop\말랑말랑말랑말랑말랑말랑\말랑말랑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8214" y="142852"/>
            <a:ext cx="620711" cy="500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user\Desktop\Untitled-5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1431" y="6201264"/>
            <a:ext cx="1221607" cy="770970"/>
          </a:xfrm>
          <a:prstGeom prst="rect">
            <a:avLst/>
          </a:prstGeom>
          <a:noFill/>
        </p:spPr>
      </p:pic>
      <p:pic>
        <p:nvPicPr>
          <p:cNvPr id="12292" name="Picture 4" descr="C:\Users\user\Desktop\옐로맨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82100" cy="6886576"/>
          </a:xfrm>
          <a:prstGeom prst="rect">
            <a:avLst/>
          </a:prstGeom>
          <a:noFill/>
        </p:spPr>
      </p:pic>
      <p:pic>
        <p:nvPicPr>
          <p:cNvPr id="6" name="Picture 3" descr="C:\Users\user\Desktop\Untitled-5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6201264"/>
            <a:ext cx="1221607" cy="77097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 userDrawn="1"/>
        </p:nvSpPr>
        <p:spPr bwMode="auto">
          <a:xfrm>
            <a:off x="7715272" y="6229435"/>
            <a:ext cx="1389444" cy="6149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1" descr="C:\Users\user\Desktop\공유\ci-풀컬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286644" y="5643578"/>
            <a:ext cx="2306245" cy="168220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user\Desktop\말랑말랑말랑말랑말랑말랑\말랑말랑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8214" y="142852"/>
            <a:ext cx="620711" cy="500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user\Desktop\Untitled-5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1431" y="6201264"/>
            <a:ext cx="1221607" cy="770970"/>
          </a:xfrm>
          <a:prstGeom prst="rect">
            <a:avLst/>
          </a:prstGeom>
          <a:noFill/>
        </p:spPr>
      </p:pic>
      <p:pic>
        <p:nvPicPr>
          <p:cNvPr id="11267" name="Picture 3" descr="C:\Users\user\Desktop\레드맨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82100" cy="6886576"/>
          </a:xfrm>
          <a:prstGeom prst="rect">
            <a:avLst/>
          </a:prstGeom>
          <a:noFill/>
        </p:spPr>
      </p:pic>
      <p:pic>
        <p:nvPicPr>
          <p:cNvPr id="7" name="Picture 3" descr="C:\Users\user\Desktop\Untitled-5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6201264"/>
            <a:ext cx="1221607" cy="77097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 userDrawn="1"/>
        </p:nvSpPr>
        <p:spPr bwMode="auto">
          <a:xfrm>
            <a:off x="7715272" y="6229435"/>
            <a:ext cx="1389444" cy="6149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1" descr="C:\Users\user\Desktop\공유\ci-풀컬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286644" y="5643578"/>
            <a:ext cx="2306245" cy="168220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C:\Users\user\Desktop\블루페넌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2101" cy="6886575"/>
          </a:xfrm>
          <a:prstGeom prst="rect">
            <a:avLst/>
          </a:prstGeom>
          <a:noFill/>
        </p:spPr>
      </p:pic>
      <p:pic>
        <p:nvPicPr>
          <p:cNvPr id="11" name="Picture 3" descr="C:\Users\user\Desktop\배포말랑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6611" y="-11069"/>
            <a:ext cx="1258428" cy="847588"/>
          </a:xfrm>
          <a:prstGeom prst="rect">
            <a:avLst/>
          </a:prstGeom>
          <a:noFill/>
        </p:spPr>
      </p:pic>
      <p:pic>
        <p:nvPicPr>
          <p:cNvPr id="5" name="Picture 2" descr="C:\Users\user\Desktop\공유\말랑말랑(그레이)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262568" y="5605867"/>
            <a:ext cx="2473829" cy="180444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slideLayout" Target="../slideLayouts/slideLayout21.xml"  /><Relationship Id="rId22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60" r:id="rId4"/>
    <p:sldLayoutId id="2147483665" r:id="rId5"/>
    <p:sldLayoutId id="2147483666" r:id="rId6"/>
    <p:sldLayoutId id="2147483668" r:id="rId7"/>
    <p:sldLayoutId id="2147483667" r:id="rId8"/>
    <p:sldLayoutId id="2147483656" r:id="rId9"/>
    <p:sldLayoutId id="2147483661" r:id="rId10"/>
    <p:sldLayoutId id="2147483663" r:id="rId11"/>
    <p:sldLayoutId id="2147483662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53" r:id="rId18"/>
    <p:sldLayoutId id="2147483659" r:id="rId19"/>
    <p:sldLayoutId id="2147483650" r:id="rId20"/>
    <p:sldLayoutId id="2147483652" r:id="rId2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10" Type="http://schemas.openxmlformats.org/officeDocument/2006/relationships/image" Target="../media/image49.png"  /><Relationship Id="rId11" Type="http://schemas.openxmlformats.org/officeDocument/2006/relationships/image" Target="../media/image50.png"  /><Relationship Id="rId12" Type="http://schemas.openxmlformats.org/officeDocument/2006/relationships/image" Target="../media/image51.png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Relationship Id="rId4" Type="http://schemas.openxmlformats.org/officeDocument/2006/relationships/image" Target="../media/image43.jpeg"  /><Relationship Id="rId5" Type="http://schemas.openxmlformats.org/officeDocument/2006/relationships/image" Target="../media/image44.jpeg"  /><Relationship Id="rId6" Type="http://schemas.openxmlformats.org/officeDocument/2006/relationships/image" Target="../media/image45.png"  /><Relationship Id="rId7" Type="http://schemas.openxmlformats.org/officeDocument/2006/relationships/image" Target="../media/image46.png"  /><Relationship Id="rId8" Type="http://schemas.openxmlformats.org/officeDocument/2006/relationships/image" Target="../media/image47.png"  /><Relationship Id="rId9" Type="http://schemas.openxmlformats.org/officeDocument/2006/relationships/image" Target="../media/image4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52.jpeg"  /><Relationship Id="rId3" Type="http://schemas.openxmlformats.org/officeDocument/2006/relationships/image" Target="../media/image53.jpeg"  /><Relationship Id="rId4" Type="http://schemas.openxmlformats.org/officeDocument/2006/relationships/image" Target="../media/image54.jpeg"  /><Relationship Id="rId5" Type="http://schemas.openxmlformats.org/officeDocument/2006/relationships/image" Target="../media/image55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5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57.png"  /><Relationship Id="rId3" Type="http://schemas.openxmlformats.org/officeDocument/2006/relationships/image" Target="../media/image58.png"  /><Relationship Id="rId4" Type="http://schemas.openxmlformats.org/officeDocument/2006/relationships/image" Target="../media/image5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2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38.png"  /><Relationship Id="rId11" Type="http://schemas.openxmlformats.org/officeDocument/2006/relationships/image" Target="../media/image39.png"  /><Relationship Id="rId12" Type="http://schemas.openxmlformats.org/officeDocument/2006/relationships/image" Target="../media/image31.png"  /><Relationship Id="rId13" Type="http://schemas.openxmlformats.org/officeDocument/2006/relationships/image" Target="../media/image31.png"  /><Relationship Id="rId14" Type="http://schemas.openxmlformats.org/officeDocument/2006/relationships/image" Target="../media/image31.png"  /><Relationship Id="rId15" Type="http://schemas.openxmlformats.org/officeDocument/2006/relationships/image" Target="../media/image31.png"  /><Relationship Id="rId16" Type="http://schemas.openxmlformats.org/officeDocument/2006/relationships/image" Target="../media/image31.png"  /><Relationship Id="rId17" Type="http://schemas.openxmlformats.org/officeDocument/2006/relationships/image" Target="../media/image32.png"  /><Relationship Id="rId18" Type="http://schemas.openxmlformats.org/officeDocument/2006/relationships/image" Target="../media/image31.png"  /><Relationship Id="rId19" Type="http://schemas.openxmlformats.org/officeDocument/2006/relationships/image" Target="../media/image31.png"  /><Relationship Id="rId2" Type="http://schemas.openxmlformats.org/officeDocument/2006/relationships/slideLayout" Target="../slideLayouts/slideLayout15.xml"  /><Relationship Id="rId20" Type="http://schemas.openxmlformats.org/officeDocument/2006/relationships/image" Target="../media/image31.png"  /><Relationship Id="rId21" Type="http://schemas.openxmlformats.org/officeDocument/2006/relationships/image" Target="../media/image31.png"  /><Relationship Id="rId22" Type="http://schemas.openxmlformats.org/officeDocument/2006/relationships/image" Target="../media/image32.png"  /><Relationship Id="rId23" Type="http://schemas.openxmlformats.org/officeDocument/2006/relationships/image" Target="../media/image31.png"  /><Relationship Id="rId24" Type="http://schemas.openxmlformats.org/officeDocument/2006/relationships/image" Target="../media/image32.png"  /><Relationship Id="rId25" Type="http://schemas.openxmlformats.org/officeDocument/2006/relationships/image" Target="../media/image31.png"  /><Relationship Id="rId26" Type="http://schemas.openxmlformats.org/officeDocument/2006/relationships/image" Target="../media/image31.png"  /><Relationship Id="rId27" Type="http://schemas.openxmlformats.org/officeDocument/2006/relationships/image" Target="../media/image32.png"  /><Relationship Id="rId28" Type="http://schemas.openxmlformats.org/officeDocument/2006/relationships/image" Target="../media/image32.png"  /><Relationship Id="rId29" Type="http://schemas.openxmlformats.org/officeDocument/2006/relationships/image" Target="../media/image40.png"  /><Relationship Id="rId3" Type="http://schemas.openxmlformats.org/officeDocument/2006/relationships/image" Target="../media/image31.png"  /><Relationship Id="rId30" Type="http://schemas.openxmlformats.org/officeDocument/2006/relationships/image" Target="../media/image32.png"  /><Relationship Id="rId31" Type="http://schemas.openxmlformats.org/officeDocument/2006/relationships/image" Target="../media/image40.png"  /><Relationship Id="rId32" Type="http://schemas.openxmlformats.org/officeDocument/2006/relationships/image" Target="../media/image32.png"  /><Relationship Id="rId33" Type="http://schemas.openxmlformats.org/officeDocument/2006/relationships/image" Target="../media/image39.png"  /><Relationship Id="rId34" Type="http://schemas.openxmlformats.org/officeDocument/2006/relationships/image" Target="../media/image31.png"  /><Relationship Id="rId35" Type="http://schemas.openxmlformats.org/officeDocument/2006/relationships/image" Target="../media/image31.png"  /><Relationship Id="rId36" Type="http://schemas.openxmlformats.org/officeDocument/2006/relationships/image" Target="../media/image31.png"  /><Relationship Id="rId37" Type="http://schemas.openxmlformats.org/officeDocument/2006/relationships/image" Target="../media/image32.png"  /><Relationship Id="rId38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Relationship Id="rId6" Type="http://schemas.openxmlformats.org/officeDocument/2006/relationships/image" Target="../media/image34.png"  /><Relationship Id="rId7" Type="http://schemas.openxmlformats.org/officeDocument/2006/relationships/image" Target="../media/image35.png"  /><Relationship Id="rId8" Type="http://schemas.openxmlformats.org/officeDocument/2006/relationships/image" Target="../media/image36.png"  /><Relationship Id="rId9" Type="http://schemas.openxmlformats.org/officeDocument/2006/relationships/image" Target="../media/image3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_x159087384"/>
          <p:cNvSpPr>
            <a:spLocks noChangeArrowheads="1"/>
          </p:cNvSpPr>
          <p:nvPr/>
        </p:nvSpPr>
        <p:spPr>
          <a:xfrm>
            <a:off x="571472" y="1857364"/>
            <a:ext cx="8476856" cy="7075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4000" b="0" i="0" u="none" strike="noStrike" cap="none" normalizeH="0" baseline="0">
                <a:solidFill>
                  <a:srgbClr val="17365f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말랑말랑 </a:t>
            </a:r>
            <a:r>
              <a:rPr kumimoji="1" lang="en-US" altLang="ko-KR" sz="4000" b="0" i="0" u="none" strike="noStrike" cap="none" normalizeH="0" baseline="0">
                <a:solidFill>
                  <a:srgbClr val="17365f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Form</a:t>
            </a:r>
            <a:endParaRPr kumimoji="1" lang="en-US" altLang="ko-KR" sz="1500" b="0" i="0" u="none" strike="noStrike" cap="none" normalizeH="0" baseline="0">
              <a:solidFill>
                <a:srgbClr val="17365f"/>
              </a:solidFill>
              <a:effectLst/>
              <a:latin typeface="나눔스퀘어라운드 ExtraBold"/>
              <a:ea typeface="나눔스퀘어라운드 ExtraBold"/>
              <a:cs typeface="Arial"/>
            </a:endParaRPr>
          </a:p>
        </p:txBody>
      </p:sp>
      <p:sp>
        <p:nvSpPr>
          <p:cNvPr id="3" name="_x159095592"/>
          <p:cNvSpPr>
            <a:spLocks noChangeArrowheads="1"/>
          </p:cNvSpPr>
          <p:nvPr/>
        </p:nvSpPr>
        <p:spPr>
          <a:xfrm>
            <a:off x="571472" y="2643182"/>
            <a:ext cx="6729412" cy="69691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2500" b="0" i="0" u="none" strike="noStrike" cap="none" normalizeH="0" baseline="0">
                <a:solidFill>
                  <a:srgbClr val="17365f"/>
                </a:solidFill>
                <a:effectLst/>
                <a:latin typeface="나눔스퀘어라운드 Bold"/>
                <a:ea typeface="나눔스퀘어라운드 Bold"/>
                <a:cs typeface="Arial"/>
              </a:rPr>
              <a:t>설문 조사 프로젝트 완료 보고서</a:t>
            </a:r>
            <a:endParaRPr kumimoji="1" lang="ko-KR" altLang="en-US" sz="2500" b="0" i="0" u="none" strike="noStrike" cap="none" normalizeH="0" baseline="0">
              <a:solidFill>
                <a:srgbClr val="17365f"/>
              </a:solidFill>
              <a:effectLst/>
              <a:latin typeface="나눔스퀘어라운드 Bold"/>
              <a:ea typeface="나눔스퀘어라운드 Bold"/>
              <a:cs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623390" y="4293096"/>
            <a:ext cx="2725600" cy="1000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>
                <a:solidFill>
                  <a:srgbClr val="002060"/>
                </a:solidFill>
                <a:latin typeface="나눔스퀘어OTF"/>
                <a:ea typeface="나눔스퀘어OTF"/>
              </a:rPr>
              <a:t>2020.</a:t>
            </a:r>
            <a:r>
              <a:rPr lang="ko-KR" altLang="en-US" sz="2000">
                <a:solidFill>
                  <a:srgbClr val="002060"/>
                </a:solidFill>
                <a:latin typeface="나눔스퀘어OTF"/>
                <a:ea typeface="나눔스퀘어OTF"/>
              </a:rPr>
              <a:t> </a:t>
            </a:r>
            <a:r>
              <a:rPr lang="en-US" altLang="ko-KR" sz="2000">
                <a:solidFill>
                  <a:srgbClr val="002060"/>
                </a:solidFill>
                <a:latin typeface="나눔스퀘어OTF"/>
                <a:ea typeface="나눔스퀘어OTF"/>
              </a:rPr>
              <a:t>09.</a:t>
            </a:r>
            <a:r>
              <a:rPr lang="ko-KR" altLang="en-US" sz="2000">
                <a:solidFill>
                  <a:srgbClr val="002060"/>
                </a:solidFill>
                <a:latin typeface="나눔스퀘어OTF"/>
                <a:ea typeface="나눔스퀘어OTF"/>
              </a:rPr>
              <a:t> </a:t>
            </a:r>
            <a:r>
              <a:rPr lang="en-US" altLang="ko-KR" sz="2000">
                <a:solidFill>
                  <a:srgbClr val="002060"/>
                </a:solidFill>
                <a:latin typeface="나눔스퀘어OTF"/>
                <a:ea typeface="나눔스퀘어OTF"/>
              </a:rPr>
              <a:t>16</a:t>
            </a:r>
            <a:endParaRPr lang="en-US" altLang="ko-KR" sz="2000">
              <a:solidFill>
                <a:srgbClr val="002060"/>
              </a:solidFill>
              <a:latin typeface="나눔스퀘어OTF"/>
              <a:ea typeface="나눔스퀘어OTF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>
                <a:solidFill>
                  <a:srgbClr val="002060"/>
                </a:solidFill>
                <a:latin typeface="나눔스퀘어OTF"/>
                <a:ea typeface="나눔스퀘어OTF"/>
              </a:rPr>
              <a:t>웹프레임워크팀 권미나</a:t>
            </a:r>
            <a:endParaRPr lang="ko-KR" altLang="en-US" sz="2000">
              <a:solidFill>
                <a:srgbClr val="002060"/>
              </a:solidFill>
              <a:latin typeface="나눔스퀘어OTF"/>
              <a:ea typeface="나눔스퀘어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_x143597040"/>
          <p:cNvSpPr>
            <a:spLocks noChangeArrowheads="1"/>
          </p:cNvSpPr>
          <p:nvPr/>
        </p:nvSpPr>
        <p:spPr>
          <a:xfrm>
            <a:off x="71095" y="208632"/>
            <a:ext cx="9985345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1" lang="en-US" altLang="ko-KR" sz="3600" b="0" i="0" u="none" strike="noStrike" cap="none" normalizeH="0" baseline="0">
                <a:solidFill>
                  <a:srgbClr val="002060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3.</a:t>
            </a:r>
            <a:r>
              <a:rPr kumimoji="1" lang="ko-KR" altLang="en-US" sz="3600" b="0" i="0" u="none" strike="noStrike" cap="none" normalizeH="0" baseline="0">
                <a:solidFill>
                  <a:srgbClr val="002060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 고도화 기능 기획 내용</a:t>
            </a:r>
            <a:endParaRPr kumimoji="1" lang="ko-KR" altLang="en-US" sz="3600" b="0" i="0" u="none" strike="noStrike" cap="none" normalizeH="0" baseline="0">
              <a:solidFill>
                <a:srgbClr val="002060"/>
              </a:solidFill>
              <a:effectLst/>
              <a:latin typeface="나눔스퀘어라운드 ExtraBold"/>
              <a:ea typeface="나눔스퀘어라운드 ExtraBold"/>
              <a:cs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755576" y="1988840"/>
            <a:ext cx="3168352" cy="792088"/>
          </a:xfrm>
          <a:prstGeom prst="roundRect">
            <a:avLst>
              <a:gd name="adj" fmla="val 11458"/>
            </a:avLst>
          </a:prstGeom>
          <a:noFill/>
          <a:ln w="25400" cap="flat" cmpd="sng" algn="ctr">
            <a:solidFill>
              <a:srgbClr val="fe222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객관식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 주관식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3" name=""/>
          <p:cNvSpPr/>
          <p:nvPr/>
        </p:nvSpPr>
        <p:spPr>
          <a:xfrm>
            <a:off x="5148064" y="1988840"/>
            <a:ext cx="3312368" cy="792088"/>
          </a:xfrm>
          <a:prstGeom prst="roundRect">
            <a:avLst>
              <a:gd name="adj" fmla="val 11458"/>
            </a:avLst>
          </a:prstGeom>
          <a:noFill/>
          <a:ln w="25400" cap="flat" cmpd="sng" algn="ctr">
            <a:solidFill>
              <a:srgbClr val="51c04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객관식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 주관식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51c04b"/>
                </a:solidFill>
                <a:latin typeface="나눔스퀘어라운드 Bold"/>
                <a:ea typeface="나눔스퀘어라운드 Bold"/>
              </a:rPr>
              <a:t> 파일업로드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51c04b"/>
                </a:solidFill>
                <a:latin typeface="나눔스퀘어라운드 Bold"/>
                <a:ea typeface="나눔스퀘어라운드 Bol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51c04b"/>
                </a:solidFill>
                <a:latin typeface="나눔스퀘어라운드 Bold"/>
                <a:ea typeface="나눔스퀘어라운드 Bold"/>
              </a:rPr>
              <a:t> 날짜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51c04b"/>
                </a:solidFill>
                <a:latin typeface="나눔스퀘어라운드 Bold"/>
                <a:ea typeface="나눔스퀘어라운드 Bol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51c04b"/>
                </a:solidFill>
                <a:latin typeface="나눔스퀘어라운드 Bold"/>
                <a:ea typeface="나눔스퀘어라운드 Bold"/>
              </a:rPr>
              <a:t> 시간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51c04b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467544" y="2996952"/>
            <a:ext cx="8280920" cy="36766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이메일 인증 기능 추가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5" name=""/>
          <p:cNvSpPr/>
          <p:nvPr/>
        </p:nvSpPr>
        <p:spPr>
          <a:xfrm>
            <a:off x="755576" y="3429000"/>
            <a:ext cx="3168352" cy="936103"/>
          </a:xfrm>
          <a:prstGeom prst="roundRect">
            <a:avLst>
              <a:gd name="adj" fmla="val 11458"/>
            </a:avLst>
          </a:prstGeom>
          <a:noFill/>
          <a:ln w="25400" cap="flat" cmpd="sng" algn="ctr">
            <a:solidFill>
              <a:srgbClr val="fe222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설문 링크만 안다면 참가 가능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7" name=""/>
          <p:cNvSpPr/>
          <p:nvPr/>
        </p:nvSpPr>
        <p:spPr>
          <a:xfrm>
            <a:off x="5148064" y="3429000"/>
            <a:ext cx="3312368" cy="936104"/>
          </a:xfrm>
          <a:prstGeom prst="roundRect">
            <a:avLst>
              <a:gd name="adj" fmla="val 11458"/>
            </a:avLst>
          </a:prstGeom>
          <a:noFill/>
          <a:ln w="25400" cap="flat" cmpd="sng" algn="ctr">
            <a:solidFill>
              <a:srgbClr val="51c04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이메일 인증 기능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메일 통해 설문 인증 코드 발송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51c04b"/>
                </a:solidFill>
                <a:latin typeface="나눔스퀘어라운드 Bold"/>
                <a:ea typeface="나눔스퀘어라운드 Bold"/>
              </a:rPr>
              <a:t>인증된 사용자만 참가 가능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51c04b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467544" y="1052736"/>
            <a:ext cx="8280920" cy="3931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설문 응답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467544" y="1549172"/>
            <a:ext cx="8280920" cy="36766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설문 응답 다양화하여 확장성 높임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467544" y="4653136"/>
            <a:ext cx="8280920" cy="36766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비공개 설문 기능 추가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4" name=""/>
          <p:cNvSpPr/>
          <p:nvPr/>
        </p:nvSpPr>
        <p:spPr>
          <a:xfrm>
            <a:off x="755576" y="5085184"/>
            <a:ext cx="3168352" cy="792088"/>
          </a:xfrm>
          <a:prstGeom prst="roundRect">
            <a:avLst>
              <a:gd name="adj" fmla="val 11458"/>
            </a:avLst>
          </a:prstGeom>
          <a:noFill/>
          <a:ln w="25400" cap="flat" cmpd="sng" algn="ctr">
            <a:solidFill>
              <a:srgbClr val="fe222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설문 링크만 안다면 설문 공개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6" name=""/>
          <p:cNvSpPr/>
          <p:nvPr/>
        </p:nvSpPr>
        <p:spPr>
          <a:xfrm>
            <a:off x="5148064" y="5085184"/>
            <a:ext cx="3312368" cy="792088"/>
          </a:xfrm>
          <a:prstGeom prst="roundRect">
            <a:avLst>
              <a:gd name="adj" fmla="val 11458"/>
            </a:avLst>
          </a:prstGeom>
          <a:noFill/>
          <a:ln w="25400" cap="flat" cmpd="sng" algn="ctr">
            <a:solidFill>
              <a:srgbClr val="51c04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설문 인증 코드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51c04b"/>
                </a:solidFill>
                <a:latin typeface="나눔스퀘어라운드 Bold"/>
                <a:ea typeface="나눔스퀘어라운드 Bold"/>
              </a:rPr>
              <a:t>인증 성공시 공개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51c04b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7" name=""/>
          <p:cNvSpPr/>
          <p:nvPr/>
        </p:nvSpPr>
        <p:spPr>
          <a:xfrm>
            <a:off x="4139952" y="2060848"/>
            <a:ext cx="864096" cy="50405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1c04b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"/>
          <p:cNvSpPr/>
          <p:nvPr/>
        </p:nvSpPr>
        <p:spPr>
          <a:xfrm>
            <a:off x="4139952" y="3645024"/>
            <a:ext cx="864096" cy="50405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1c04b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"/>
          <p:cNvSpPr/>
          <p:nvPr/>
        </p:nvSpPr>
        <p:spPr>
          <a:xfrm>
            <a:off x="4139952" y="5229200"/>
            <a:ext cx="864096" cy="50405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1c04b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_x143597040"/>
          <p:cNvSpPr>
            <a:spLocks noChangeArrowheads="1"/>
          </p:cNvSpPr>
          <p:nvPr/>
        </p:nvSpPr>
        <p:spPr>
          <a:xfrm>
            <a:off x="71095" y="208632"/>
            <a:ext cx="9985345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1" lang="en-US" altLang="ko-KR" sz="3600" b="0" i="0" u="none" strike="noStrike" cap="none" normalizeH="0" baseline="0">
                <a:solidFill>
                  <a:srgbClr val="002060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3.</a:t>
            </a:r>
            <a:r>
              <a:rPr kumimoji="1" lang="ko-KR" altLang="en-US" sz="3600" b="0" i="0" u="none" strike="noStrike" cap="none" normalizeH="0" baseline="0">
                <a:solidFill>
                  <a:srgbClr val="002060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 고도화 기능 기획 내용</a:t>
            </a:r>
            <a:endParaRPr kumimoji="1" lang="ko-KR" altLang="en-US" sz="3600" b="0" i="0" u="none" strike="noStrike" cap="none" normalizeH="0" baseline="0">
              <a:solidFill>
                <a:srgbClr val="002060"/>
              </a:solidFill>
              <a:effectLst/>
              <a:latin typeface="나눔스퀘어라운드 ExtraBold"/>
              <a:ea typeface="나눔스퀘어라운드 ExtraBold"/>
              <a:cs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755576" y="2060848"/>
            <a:ext cx="3168352" cy="1008112"/>
          </a:xfrm>
          <a:prstGeom prst="roundRect">
            <a:avLst>
              <a:gd name="adj" fmla="val 11458"/>
            </a:avLst>
          </a:prstGeom>
          <a:noFill/>
          <a:ln w="25400" cap="flat" cmpd="sng" algn="ctr">
            <a:solidFill>
              <a:srgbClr val="fe222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누가 설문 제출했지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?..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3" name=""/>
          <p:cNvSpPr/>
          <p:nvPr/>
        </p:nvSpPr>
        <p:spPr>
          <a:xfrm>
            <a:off x="5148064" y="2060848"/>
            <a:ext cx="3312368" cy="1008112"/>
          </a:xfrm>
          <a:prstGeom prst="roundRect">
            <a:avLst>
              <a:gd name="adj" fmla="val 11458"/>
            </a:avLst>
          </a:prstGeom>
          <a:noFill/>
          <a:ln w="25400" cap="flat" cmpd="sng" algn="ctr">
            <a:solidFill>
              <a:srgbClr val="51c04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이메일 공개 여부 설정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51c04b"/>
                </a:solidFill>
                <a:latin typeface="나눔스퀘어라운드 Bold"/>
                <a:ea typeface="나눔스퀘어라운드 Bold"/>
              </a:rPr>
              <a:t>관리자에게 응답자 이메일 공개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51c04b"/>
              </a:solidFill>
              <a:latin typeface="나눔스퀘어라운드 Bold"/>
              <a:ea typeface="나눔스퀘어라운드 Bold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응답자에게 공지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467544" y="1052736"/>
            <a:ext cx="8280920" cy="3931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설문 응답 취합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467544" y="1549172"/>
            <a:ext cx="8280920" cy="36766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응답자 이메일 공개 기능 추가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7" name=""/>
          <p:cNvSpPr/>
          <p:nvPr/>
        </p:nvSpPr>
        <p:spPr>
          <a:xfrm>
            <a:off x="755576" y="4005064"/>
            <a:ext cx="3168352" cy="1008112"/>
          </a:xfrm>
          <a:prstGeom prst="roundRect">
            <a:avLst>
              <a:gd name="adj" fmla="val 11458"/>
            </a:avLst>
          </a:prstGeom>
          <a:noFill/>
          <a:ln w="25400" cap="flat" cmpd="sng" algn="ctr">
            <a:solidFill>
              <a:srgbClr val="fe222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응답자별 응답 알수 없음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9" name=""/>
          <p:cNvSpPr/>
          <p:nvPr/>
        </p:nvSpPr>
        <p:spPr>
          <a:xfrm>
            <a:off x="5148064" y="4005064"/>
            <a:ext cx="3312368" cy="1008112"/>
          </a:xfrm>
          <a:prstGeom prst="roundRect">
            <a:avLst>
              <a:gd name="adj" fmla="val 11458"/>
            </a:avLst>
          </a:prstGeom>
          <a:noFill/>
          <a:ln w="25400" cap="flat" cmpd="sng" algn="ctr">
            <a:solidFill>
              <a:srgbClr val="51c04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51c04b"/>
                </a:solidFill>
                <a:latin typeface="나눔스퀘어라운드 Bold"/>
                <a:ea typeface="나눔스퀘어라운드 Bold"/>
              </a:rPr>
              <a:t>개별 응답 보기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51c04b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467544" y="3493388"/>
            <a:ext cx="828092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개별 응답 보기 기능 추가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61" name=""/>
          <p:cNvSpPr/>
          <p:nvPr/>
        </p:nvSpPr>
        <p:spPr>
          <a:xfrm>
            <a:off x="4139952" y="2276872"/>
            <a:ext cx="864096" cy="50405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1c04b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"/>
          <p:cNvSpPr/>
          <p:nvPr/>
        </p:nvSpPr>
        <p:spPr>
          <a:xfrm>
            <a:off x="4139952" y="4221088"/>
            <a:ext cx="864096" cy="50405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1c04b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_x143597040"/>
          <p:cNvSpPr>
            <a:spLocks noChangeArrowheads="1"/>
          </p:cNvSpPr>
          <p:nvPr/>
        </p:nvSpPr>
        <p:spPr>
          <a:xfrm>
            <a:off x="551384" y="2142852"/>
            <a:ext cx="9177344" cy="272630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4000" b="0" i="0" u="none" strike="noStrike" cap="none" normalizeH="0" baseline="0">
                <a:solidFill>
                  <a:schemeClr val="bg1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4.</a:t>
            </a:r>
            <a:r>
              <a:rPr kumimoji="1" lang="ko-KR" altLang="en-US" sz="4000" b="0" i="0" u="none" strike="noStrike" cap="none" normalizeH="0" baseline="0">
                <a:solidFill>
                  <a:schemeClr val="bg1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 개발 환경 및 설계</a:t>
            </a:r>
            <a:endParaRPr kumimoji="1" lang="ko-KR" altLang="en-US" sz="4000" b="0" i="0" u="none" strike="noStrike" cap="none" normalizeH="0" baseline="0">
              <a:solidFill>
                <a:schemeClr val="bg1"/>
              </a:solidFill>
              <a:effectLst/>
              <a:latin typeface="나눔스퀘어라운드 ExtraBold"/>
              <a:ea typeface="나눔스퀘어라운드 ExtraBold"/>
              <a:cs typeface="Arial"/>
            </a:endParaRPr>
          </a:p>
          <a:p>
            <a:pPr marL="457200" marR="0" lvl="1" indent="0" algn="l" defTabSz="914400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3000" b="0" i="0" u="none" strike="noStrike" cap="none" normalizeH="0" baseline="0">
                <a:solidFill>
                  <a:schemeClr val="bg1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4-1.</a:t>
            </a:r>
            <a:r>
              <a:rPr kumimoji="1" lang="ko-KR" altLang="en-US" sz="3000" b="0" i="0" u="none" strike="noStrike" cap="none" normalizeH="0" baseline="0">
                <a:solidFill>
                  <a:schemeClr val="bg1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 프로젝트 개발 환경</a:t>
            </a:r>
            <a:endParaRPr kumimoji="1" lang="ko-KR" altLang="en-US" sz="3000" b="0" i="0" u="none" strike="noStrike" cap="none" normalizeH="0" baseline="0">
              <a:solidFill>
                <a:schemeClr val="bg1"/>
              </a:solidFill>
              <a:effectLst/>
              <a:latin typeface="나눔스퀘어라운드 ExtraBold"/>
              <a:ea typeface="나눔스퀘어라운드 ExtraBold"/>
              <a:cs typeface="Arial"/>
            </a:endParaRPr>
          </a:p>
          <a:p>
            <a:pPr marL="457200" marR="0" lvl="1" indent="0" algn="l" defTabSz="914400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3000" b="0" i="0" u="none" strike="noStrike" cap="none" normalizeH="0" baseline="0">
                <a:solidFill>
                  <a:schemeClr val="bg1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4</a:t>
            </a:r>
            <a:r>
              <a:rPr kumimoji="1" lang="en-US" altLang="en-US" sz="3000" b="0" i="0" u="none" strike="noStrike" cap="none" normalizeH="0" baseline="0">
                <a:solidFill>
                  <a:schemeClr val="bg1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-</a:t>
            </a:r>
            <a:r>
              <a:rPr kumimoji="1" lang="en-US" altLang="ko-KR" sz="3000" b="0" i="0" u="none" strike="noStrike" cap="none" normalizeH="0" baseline="0">
                <a:solidFill>
                  <a:schemeClr val="bg1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2</a:t>
            </a:r>
            <a:r>
              <a:rPr kumimoji="1" lang="en-US" altLang="en-US" sz="3000" b="0" i="0" u="none" strike="noStrike" cap="none" normalizeH="0" baseline="0">
                <a:solidFill>
                  <a:schemeClr val="bg1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. 유스케이스 다이어그램</a:t>
            </a:r>
            <a:endParaRPr kumimoji="1" lang="en-US" altLang="en-US" sz="3000" b="0" i="0" u="none" strike="noStrike" cap="none" normalizeH="0" baseline="0">
              <a:solidFill>
                <a:schemeClr val="bg1"/>
              </a:solidFill>
              <a:effectLst/>
              <a:latin typeface="나눔스퀘어라운드 ExtraBold"/>
              <a:ea typeface="나눔스퀘어라운드 ExtraBold"/>
              <a:cs typeface="Arial"/>
            </a:endParaRPr>
          </a:p>
          <a:p>
            <a:pPr marL="457200" marR="0" lvl="1" indent="0" algn="l" defTabSz="914400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3000" b="0" i="0" u="none" strike="noStrike" cap="none" normalizeH="0" baseline="0">
                <a:solidFill>
                  <a:schemeClr val="bg1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4-3</a:t>
            </a:r>
            <a:r>
              <a:rPr kumimoji="1" lang="en-US" altLang="en-US" sz="3000" b="0" i="0" u="none" strike="noStrike" cap="none" normalizeH="0" baseline="0">
                <a:solidFill>
                  <a:schemeClr val="bg1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. 플로우 차트</a:t>
            </a:r>
            <a:endParaRPr kumimoji="1" lang="en-US" altLang="en-US" sz="3000" b="0" i="0" u="none" strike="noStrike" cap="none" normalizeH="0" baseline="0">
              <a:solidFill>
                <a:schemeClr val="bg1"/>
              </a:solidFill>
              <a:effectLst/>
              <a:latin typeface="나눔스퀘어라운드 ExtraBold"/>
              <a:ea typeface="나눔스퀘어라운드 ExtraBold"/>
              <a:cs typeface="Arial"/>
            </a:endParaRPr>
          </a:p>
          <a:p>
            <a:pPr marL="457200" marR="0" lvl="1" indent="0" algn="l" defTabSz="914400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3000" b="0" i="0" u="none" strike="noStrike" cap="none" normalizeH="0" baseline="0">
                <a:solidFill>
                  <a:schemeClr val="bg1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4-4</a:t>
            </a:r>
            <a:r>
              <a:rPr kumimoji="1" lang="en-US" altLang="en-US" sz="3000" b="0" i="0" u="none" strike="noStrike" cap="none" normalizeH="0" baseline="0">
                <a:solidFill>
                  <a:schemeClr val="bg1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. ERD</a:t>
            </a:r>
            <a:endParaRPr kumimoji="1" lang="en-US" altLang="en-US" sz="3000" b="0" i="0" u="none" strike="noStrike" cap="none" normalizeH="0" baseline="0">
              <a:solidFill>
                <a:schemeClr val="bg1"/>
              </a:solidFill>
              <a:effectLst/>
              <a:latin typeface="나눔스퀘어라운드 ExtraBold"/>
              <a:ea typeface="나눔스퀘어라운드 ExtraBold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_x143597040"/>
          <p:cNvSpPr>
            <a:spLocks noChangeArrowheads="1"/>
          </p:cNvSpPr>
          <p:nvPr/>
        </p:nvSpPr>
        <p:spPr>
          <a:xfrm>
            <a:off x="71095" y="208632"/>
            <a:ext cx="9985345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1" lang="en-US" altLang="ko-KR" sz="3600" b="0" i="0" u="none" strike="noStrike" cap="none" normalizeH="0" baseline="0">
                <a:solidFill>
                  <a:srgbClr val="002060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4-1.</a:t>
            </a:r>
            <a:r>
              <a:rPr kumimoji="1" lang="ko-KR" altLang="en-US" sz="3600" b="0" i="0" u="none" strike="noStrike" cap="none" normalizeH="0" baseline="0">
                <a:solidFill>
                  <a:srgbClr val="002060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 프로젝트 개발 환경</a:t>
            </a:r>
            <a:endParaRPr kumimoji="1" lang="ko-KR" altLang="en-US" sz="3600" b="0" i="0" u="none" strike="noStrike" cap="none" normalizeH="0" baseline="0">
              <a:solidFill>
                <a:srgbClr val="002060"/>
              </a:solidFill>
              <a:effectLst/>
              <a:latin typeface="나눔스퀘어라운드 ExtraBold"/>
              <a:ea typeface="나눔스퀘어라운드 ExtraBold"/>
              <a:cs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467544" y="1052736"/>
            <a:ext cx="8136904" cy="3240360"/>
          </a:xfrm>
          <a:prstGeom prst="roundRect">
            <a:avLst>
              <a:gd name="adj" fmla="val 9896"/>
            </a:avLst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4" name=""/>
          <p:cNvSpPr txBox="1"/>
          <p:nvPr/>
        </p:nvSpPr>
        <p:spPr>
          <a:xfrm>
            <a:off x="612076" y="1124744"/>
            <a:ext cx="3168352" cy="3942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>
                <a:latin typeface="나눔스퀘어라운드 Bold"/>
                <a:ea typeface="나눔스퀘어라운드 Bold"/>
              </a:rPr>
              <a:t>Application &amp; Data</a:t>
            </a:r>
            <a:endParaRPr lang="en-US" altLang="ko-KR" sz="2000">
              <a:latin typeface="나눔스퀘어라운드 Bold"/>
              <a:ea typeface="나눔스퀘어라운드 Bold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75656" y="4941168"/>
            <a:ext cx="648119" cy="648119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55994" y="1708738"/>
            <a:ext cx="640141" cy="640141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75609" y="1708383"/>
            <a:ext cx="648072" cy="648072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83835" y="1708373"/>
            <a:ext cx="648081" cy="648081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588224" y="3276401"/>
            <a:ext cx="1332171" cy="336768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275856" y="3060377"/>
            <a:ext cx="720080" cy="720080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178887" y="4941168"/>
            <a:ext cx="617249" cy="587728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9"/>
          <a:srcRect l="20460" r="20080"/>
          <a:stretch>
            <a:fillRect/>
          </a:stretch>
        </p:blipFill>
        <p:spPr>
          <a:xfrm>
            <a:off x="3347605" y="4953626"/>
            <a:ext cx="648330" cy="563605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10"/>
          <a:srcRect t="15770"/>
          <a:stretch>
            <a:fillRect/>
          </a:stretch>
        </p:blipFill>
        <p:spPr>
          <a:xfrm>
            <a:off x="6948848" y="1663784"/>
            <a:ext cx="576135" cy="685096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5004048" y="3132369"/>
            <a:ext cx="864119" cy="576079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12"/>
          <a:srcRect l="31420" r="32390"/>
          <a:stretch>
            <a:fillRect/>
          </a:stretch>
        </p:blipFill>
        <p:spPr>
          <a:xfrm>
            <a:off x="1475656" y="2988369"/>
            <a:ext cx="576111" cy="795836"/>
          </a:xfrm>
          <a:prstGeom prst="rect">
            <a:avLst/>
          </a:prstGeom>
        </p:spPr>
      </p:pic>
      <p:sp>
        <p:nvSpPr>
          <p:cNvPr id="36" name=""/>
          <p:cNvSpPr/>
          <p:nvPr/>
        </p:nvSpPr>
        <p:spPr>
          <a:xfrm>
            <a:off x="971553" y="1564367"/>
            <a:ext cx="1692211" cy="1215553"/>
          </a:xfrm>
          <a:prstGeom prst="flowChartProcess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7" name=""/>
          <p:cNvSpPr/>
          <p:nvPr/>
        </p:nvSpPr>
        <p:spPr>
          <a:xfrm>
            <a:off x="2807780" y="1564367"/>
            <a:ext cx="1692211" cy="1215553"/>
          </a:xfrm>
          <a:prstGeom prst="flowChartProcess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"/>
          <p:cNvSpPr/>
          <p:nvPr/>
        </p:nvSpPr>
        <p:spPr>
          <a:xfrm>
            <a:off x="4607980" y="1564367"/>
            <a:ext cx="1692211" cy="1215553"/>
          </a:xfrm>
          <a:prstGeom prst="flowChartProcess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"/>
          <p:cNvSpPr/>
          <p:nvPr/>
        </p:nvSpPr>
        <p:spPr>
          <a:xfrm>
            <a:off x="6408180" y="1564367"/>
            <a:ext cx="1692211" cy="1215553"/>
          </a:xfrm>
          <a:prstGeom prst="flowChartProcess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"/>
          <p:cNvSpPr/>
          <p:nvPr/>
        </p:nvSpPr>
        <p:spPr>
          <a:xfrm>
            <a:off x="971553" y="2924944"/>
            <a:ext cx="1692211" cy="1215553"/>
          </a:xfrm>
          <a:prstGeom prst="flowChartProcess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"/>
          <p:cNvSpPr/>
          <p:nvPr/>
        </p:nvSpPr>
        <p:spPr>
          <a:xfrm>
            <a:off x="2807780" y="2924944"/>
            <a:ext cx="1692211" cy="1215553"/>
          </a:xfrm>
          <a:prstGeom prst="flowChartProcess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"/>
          <p:cNvSpPr/>
          <p:nvPr/>
        </p:nvSpPr>
        <p:spPr>
          <a:xfrm>
            <a:off x="4607980" y="2924944"/>
            <a:ext cx="1692211" cy="1215553"/>
          </a:xfrm>
          <a:prstGeom prst="flowChartProcess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"/>
          <p:cNvSpPr/>
          <p:nvPr/>
        </p:nvSpPr>
        <p:spPr>
          <a:xfrm>
            <a:off x="6408180" y="2924944"/>
            <a:ext cx="1692211" cy="1215553"/>
          </a:xfrm>
          <a:prstGeom prst="flowChartProcess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"/>
          <p:cNvSpPr/>
          <p:nvPr/>
        </p:nvSpPr>
        <p:spPr>
          <a:xfrm>
            <a:off x="467544" y="4437112"/>
            <a:ext cx="8136904" cy="1728192"/>
          </a:xfrm>
          <a:prstGeom prst="roundRect">
            <a:avLst>
              <a:gd name="adj" fmla="val 9896"/>
            </a:avLst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612076" y="4474041"/>
            <a:ext cx="3168352" cy="3951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Utilities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6" name=""/>
          <p:cNvSpPr/>
          <p:nvPr/>
        </p:nvSpPr>
        <p:spPr>
          <a:xfrm>
            <a:off x="971553" y="4860775"/>
            <a:ext cx="1692211" cy="1215553"/>
          </a:xfrm>
          <a:prstGeom prst="flowChartProcess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"/>
          <p:cNvSpPr/>
          <p:nvPr/>
        </p:nvSpPr>
        <p:spPr>
          <a:xfrm>
            <a:off x="2807780" y="4860775"/>
            <a:ext cx="1692211" cy="1215553"/>
          </a:xfrm>
          <a:prstGeom prst="flowChartProcess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"/>
          <p:cNvSpPr/>
          <p:nvPr/>
        </p:nvSpPr>
        <p:spPr>
          <a:xfrm>
            <a:off x="4644008" y="4860775"/>
            <a:ext cx="1692211" cy="1215553"/>
          </a:xfrm>
          <a:prstGeom prst="flowChartProcess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971552" y="2420888"/>
            <a:ext cx="1656184" cy="31927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Javascript ES6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2807780" y="2420888"/>
            <a:ext cx="1692211" cy="3196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jQuery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971600" y="3780457"/>
            <a:ext cx="1692211" cy="3181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JAVA 11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4607981" y="2420888"/>
            <a:ext cx="1692211" cy="3196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HTML 5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6408181" y="2420888"/>
            <a:ext cx="1692211" cy="3196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CSS 3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2807781" y="3780457"/>
            <a:ext cx="1692211" cy="3196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MySQL 8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4607981" y="3780457"/>
            <a:ext cx="1692211" cy="3196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Tomcat 9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6408181" y="3780457"/>
            <a:ext cx="1692211" cy="3196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Maven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971600" y="5701645"/>
            <a:ext cx="1692212" cy="3181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Github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2807782" y="5701645"/>
            <a:ext cx="1692211" cy="3196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Intelli J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4644008" y="5701645"/>
            <a:ext cx="1692211" cy="3196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Star UML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_x143597040"/>
          <p:cNvSpPr>
            <a:spLocks noChangeArrowheads="1"/>
          </p:cNvSpPr>
          <p:nvPr/>
        </p:nvSpPr>
        <p:spPr>
          <a:xfrm>
            <a:off x="71095" y="208632"/>
            <a:ext cx="9985345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1" lang="en-US" altLang="ko-KR" sz="3600" b="0" i="0" u="none" strike="noStrike" cap="none" normalizeH="0" baseline="0">
                <a:solidFill>
                  <a:srgbClr val="002060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4-2.</a:t>
            </a:r>
            <a:r>
              <a:rPr kumimoji="1" lang="ko-KR" altLang="en-US" sz="3600" b="0" i="0" u="none" strike="noStrike" cap="none" normalizeH="0" baseline="0">
                <a:solidFill>
                  <a:srgbClr val="002060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 유스케이스 다이어그램</a:t>
            </a:r>
            <a:endParaRPr kumimoji="1" lang="ko-KR" altLang="en-US" sz="3600" b="0" i="0" u="none" strike="noStrike" cap="none" normalizeH="0" baseline="0">
              <a:solidFill>
                <a:srgbClr val="002060"/>
              </a:solidFill>
              <a:effectLst/>
              <a:latin typeface="나눔스퀘어라운드 ExtraBold"/>
              <a:ea typeface="나눔스퀘어라운드 ExtraBold"/>
              <a:cs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5796136" y="1052737"/>
            <a:ext cx="1224136" cy="360039"/>
          </a:xfrm>
          <a:prstGeom prst="ellipse">
            <a:avLst/>
          </a:prstGeom>
          <a:noFill/>
          <a:ln w="25400" cap="flat" cmpd="sng" algn="ctr">
            <a:solidFill>
              <a:srgbClr val="8064a2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"/>
          <p:cNvSpPr/>
          <p:nvPr/>
        </p:nvSpPr>
        <p:spPr>
          <a:xfrm>
            <a:off x="6948263" y="2667578"/>
            <a:ext cx="1656184" cy="504056"/>
          </a:xfrm>
          <a:prstGeom prst="ellipse">
            <a:avLst/>
          </a:prstGeom>
          <a:noFill/>
          <a:ln w="25400" cap="flat" cmpd="sng" algn="ctr">
            <a:solidFill>
              <a:srgbClr val="8064a2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"/>
          <p:cNvSpPr/>
          <p:nvPr/>
        </p:nvSpPr>
        <p:spPr>
          <a:xfrm>
            <a:off x="3095309" y="5661248"/>
            <a:ext cx="1584175" cy="504056"/>
          </a:xfrm>
          <a:prstGeom prst="ellipse">
            <a:avLst/>
          </a:prstGeom>
          <a:noFill/>
          <a:ln w="25400" cap="flat" cmpd="sng" algn="ctr">
            <a:solidFill>
              <a:srgbClr val="8064a2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"/>
          <p:cNvSpPr/>
          <p:nvPr/>
        </p:nvSpPr>
        <p:spPr>
          <a:xfrm>
            <a:off x="3095309" y="4797152"/>
            <a:ext cx="1584175" cy="504056"/>
          </a:xfrm>
          <a:prstGeom prst="ellipse">
            <a:avLst/>
          </a:prstGeom>
          <a:noFill/>
          <a:ln w="25400" cap="flat" cmpd="sng" algn="ctr">
            <a:solidFill>
              <a:srgbClr val="8064a2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"/>
          <p:cNvSpPr/>
          <p:nvPr/>
        </p:nvSpPr>
        <p:spPr>
          <a:xfrm>
            <a:off x="3023301" y="3789040"/>
            <a:ext cx="1800200" cy="504056"/>
          </a:xfrm>
          <a:prstGeom prst="ellipse">
            <a:avLst/>
          </a:prstGeom>
          <a:noFill/>
          <a:ln w="25400" cap="flat" cmpd="sng" algn="ctr">
            <a:solidFill>
              <a:srgbClr val="8064a2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"/>
          <p:cNvSpPr/>
          <p:nvPr/>
        </p:nvSpPr>
        <p:spPr>
          <a:xfrm>
            <a:off x="3095309" y="2852936"/>
            <a:ext cx="1584175" cy="504056"/>
          </a:xfrm>
          <a:prstGeom prst="ellipse">
            <a:avLst/>
          </a:prstGeom>
          <a:noFill/>
          <a:ln w="25400" cap="flat" cmpd="sng" algn="ctr">
            <a:solidFill>
              <a:srgbClr val="8064a2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"/>
          <p:cNvSpPr/>
          <p:nvPr/>
        </p:nvSpPr>
        <p:spPr>
          <a:xfrm>
            <a:off x="3095309" y="1916832"/>
            <a:ext cx="1584176" cy="504056"/>
          </a:xfrm>
          <a:prstGeom prst="ellipse">
            <a:avLst/>
          </a:prstGeom>
          <a:noFill/>
          <a:ln w="25400" cap="flat" cmpd="sng" algn="ctr">
            <a:solidFill>
              <a:srgbClr val="8064a2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0" name=""/>
          <p:cNvGrpSpPr/>
          <p:nvPr/>
        </p:nvGrpSpPr>
        <p:grpSpPr>
          <a:xfrm rot="0">
            <a:off x="1187624" y="4941168"/>
            <a:ext cx="1008112" cy="324040"/>
            <a:chOff x="899592" y="4005064"/>
            <a:chExt cx="1008112" cy="324040"/>
          </a:xfrm>
        </p:grpSpPr>
        <p:sp>
          <p:nvSpPr>
            <p:cNvPr id="31" name=""/>
            <p:cNvSpPr/>
            <p:nvPr/>
          </p:nvSpPr>
          <p:spPr>
            <a:xfrm>
              <a:off x="899592" y="4005064"/>
              <a:ext cx="1008112" cy="324040"/>
            </a:xfrm>
            <a:prstGeom prst="roundRect">
              <a:avLst>
                <a:gd name="adj" fmla="val 16667"/>
              </a:avLst>
            </a:prstGeom>
            <a:solidFill>
              <a:srgbClr val="e3def2">
                <a:alpha val="100000"/>
              </a:srgbClr>
            </a:solidFill>
            <a:ln w="25400" cap="flat" cmpd="sng" algn="ctr">
              <a:solidFill>
                <a:srgbClr val="65539a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2" name=""/>
            <p:cNvSpPr txBox="1"/>
            <p:nvPr/>
          </p:nvSpPr>
          <p:spPr>
            <a:xfrm>
              <a:off x="1043608" y="4005064"/>
              <a:ext cx="720080" cy="31970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사용자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33" name=""/>
          <p:cNvGrpSpPr/>
          <p:nvPr/>
        </p:nvGrpSpPr>
        <p:grpSpPr>
          <a:xfrm rot="0">
            <a:off x="1187624" y="2780928"/>
            <a:ext cx="1008112" cy="324040"/>
            <a:chOff x="3347864" y="4333433"/>
            <a:chExt cx="1008112" cy="324040"/>
          </a:xfrm>
        </p:grpSpPr>
        <p:sp>
          <p:nvSpPr>
            <p:cNvPr id="34" name=""/>
            <p:cNvSpPr/>
            <p:nvPr/>
          </p:nvSpPr>
          <p:spPr>
            <a:xfrm>
              <a:off x="3347864" y="4333433"/>
              <a:ext cx="1008112" cy="324040"/>
            </a:xfrm>
            <a:prstGeom prst="roundRect">
              <a:avLst>
                <a:gd name="adj" fmla="val 16667"/>
              </a:avLst>
            </a:prstGeom>
            <a:solidFill>
              <a:srgbClr val="e3def2">
                <a:alpha val="100000"/>
              </a:srgbClr>
            </a:solidFill>
            <a:ln w="25400" cap="flat" cmpd="sng" algn="ctr">
              <a:solidFill>
                <a:srgbClr val="65539a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5" name=""/>
            <p:cNvSpPr txBox="1"/>
            <p:nvPr/>
          </p:nvSpPr>
          <p:spPr>
            <a:xfrm>
              <a:off x="3491875" y="4333428"/>
              <a:ext cx="720085" cy="31970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관리자</a:t>
              </a:r>
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sp>
        <p:nvSpPr>
          <p:cNvPr id="36" name=""/>
          <p:cNvSpPr txBox="1"/>
          <p:nvPr/>
        </p:nvSpPr>
        <p:spPr>
          <a:xfrm>
            <a:off x="3419903" y="2030383"/>
            <a:ext cx="1440161" cy="31849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설문 등록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3419903" y="5774598"/>
            <a:ext cx="971550" cy="31949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설문 응답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3275887" y="3901993"/>
            <a:ext cx="1440160" cy="31909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설문 결과 보기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3419903" y="4869160"/>
            <a:ext cx="971550" cy="320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설문 공유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3419903" y="2966859"/>
            <a:ext cx="1440161" cy="31850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설문 수정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7236295" y="2780928"/>
            <a:ext cx="1440161" cy="3190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관리자 인증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cxnSp>
        <p:nvCxnSpPr>
          <p:cNvPr id="42" name=""/>
          <p:cNvCxnSpPr>
            <a:endCxn id="24" idx="1"/>
          </p:cNvCxnSpPr>
          <p:nvPr/>
        </p:nvCxnSpPr>
        <p:spPr>
          <a:xfrm>
            <a:off x="4751493" y="2060847"/>
            <a:ext cx="2439313" cy="680548"/>
          </a:xfrm>
          <a:prstGeom prst="straightConnector1">
            <a:avLst/>
          </a:prstGeom>
          <a:noFill/>
          <a:ln w="38100" cap="flat" cmpd="sng" algn="ctr">
            <a:solidFill>
              <a:srgbClr val="4a7ebb">
                <a:alpha val="100000"/>
              </a:srgbClr>
            </a:solidFill>
            <a:prstDash val="sysDot"/>
            <a:tailEnd type="arrow"/>
          </a:ln>
        </p:spPr>
      </p:cxnSp>
      <p:sp>
        <p:nvSpPr>
          <p:cNvPr id="43" name=""/>
          <p:cNvSpPr txBox="1"/>
          <p:nvPr/>
        </p:nvSpPr>
        <p:spPr>
          <a:xfrm>
            <a:off x="5364088" y="2518440"/>
            <a:ext cx="1224136" cy="26248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Regular"/>
                <a:ea typeface="나눔스퀘어라운드 Regular"/>
              </a:rPr>
              <a:t>&lt;&lt;includes&gt;&gt;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Regular"/>
              <a:ea typeface="나눔스퀘어라운드 Regular"/>
            </a:endParaRPr>
          </a:p>
        </p:txBody>
      </p:sp>
      <p:cxnSp>
        <p:nvCxnSpPr>
          <p:cNvPr id="44" name=""/>
          <p:cNvCxnSpPr>
            <a:endCxn id="24" idx="2"/>
          </p:cNvCxnSpPr>
          <p:nvPr/>
        </p:nvCxnSpPr>
        <p:spPr>
          <a:xfrm flipV="1">
            <a:off x="4751493" y="2919606"/>
            <a:ext cx="2196770" cy="77346"/>
          </a:xfrm>
          <a:prstGeom prst="straightConnector1">
            <a:avLst/>
          </a:prstGeom>
          <a:noFill/>
          <a:ln w="38100" cap="flat" cmpd="sng" algn="ctr">
            <a:solidFill>
              <a:srgbClr val="4a7ebb">
                <a:alpha val="100000"/>
              </a:srgbClr>
            </a:solidFill>
            <a:prstDash val="sysDot"/>
            <a:tailEnd type="arrow"/>
          </a:ln>
        </p:spPr>
      </p:cxnSp>
      <p:sp>
        <p:nvSpPr>
          <p:cNvPr id="45" name=""/>
          <p:cNvSpPr txBox="1"/>
          <p:nvPr/>
        </p:nvSpPr>
        <p:spPr>
          <a:xfrm>
            <a:off x="5039525" y="2971408"/>
            <a:ext cx="1224136" cy="2628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Regular"/>
                <a:ea typeface="나눔스퀘어라운드 Regular"/>
              </a:rPr>
              <a:t>&lt;&lt;includes&gt;&gt;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Regular"/>
              <a:ea typeface="나눔스퀘어라운드 Regular"/>
            </a:endParaRPr>
          </a:p>
        </p:txBody>
      </p:sp>
      <p:cxnSp>
        <p:nvCxnSpPr>
          <p:cNvPr id="46" name=""/>
          <p:cNvCxnSpPr>
            <a:endCxn id="24" idx="3"/>
          </p:cNvCxnSpPr>
          <p:nvPr/>
        </p:nvCxnSpPr>
        <p:spPr>
          <a:xfrm flipV="1">
            <a:off x="4895509" y="3097817"/>
            <a:ext cx="2295297" cy="835239"/>
          </a:xfrm>
          <a:prstGeom prst="straightConnector1">
            <a:avLst/>
          </a:prstGeom>
          <a:noFill/>
          <a:ln w="38100" cap="flat" cmpd="sng" algn="ctr">
            <a:solidFill>
              <a:srgbClr val="4a7ebb">
                <a:alpha val="100000"/>
              </a:srgbClr>
            </a:solidFill>
            <a:prstDash val="sysDot"/>
            <a:tailEnd type="arrow"/>
          </a:ln>
        </p:spPr>
      </p:cxnSp>
      <p:sp>
        <p:nvSpPr>
          <p:cNvPr id="47" name=""/>
          <p:cNvSpPr txBox="1"/>
          <p:nvPr/>
        </p:nvSpPr>
        <p:spPr>
          <a:xfrm>
            <a:off x="5796136" y="3573016"/>
            <a:ext cx="1224136" cy="2628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Regular"/>
                <a:ea typeface="나눔스퀘어라운드 Regular"/>
              </a:rPr>
              <a:t>&lt;&lt;includes&gt;&gt;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Regular"/>
              <a:ea typeface="나눔스퀘어라운드 Regular"/>
            </a:endParaRPr>
          </a:p>
        </p:txBody>
      </p:sp>
      <p:cxnSp>
        <p:nvCxnSpPr>
          <p:cNvPr id="48" name=""/>
          <p:cNvCxnSpPr>
            <a:stCxn id="34" idx="3"/>
            <a:endCxn id="29" idx="2"/>
          </p:cNvCxnSpPr>
          <p:nvPr/>
        </p:nvCxnSpPr>
        <p:spPr>
          <a:xfrm flipV="1">
            <a:off x="2195736" y="2168860"/>
            <a:ext cx="899573" cy="774088"/>
          </a:xfrm>
          <a:prstGeom prst="line">
            <a:avLst/>
          </a:prstGeom>
          <a:noFill/>
          <a:ln w="25400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cxnSp>
        <p:nvCxnSpPr>
          <p:cNvPr id="49" name=""/>
          <p:cNvCxnSpPr>
            <a:stCxn id="34" idx="3"/>
            <a:endCxn id="28" idx="2"/>
          </p:cNvCxnSpPr>
          <p:nvPr/>
        </p:nvCxnSpPr>
        <p:spPr>
          <a:xfrm>
            <a:off x="2195736" y="2942948"/>
            <a:ext cx="899573" cy="162016"/>
          </a:xfrm>
          <a:prstGeom prst="line">
            <a:avLst/>
          </a:prstGeom>
          <a:noFill/>
          <a:ln w="25400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cxnSp>
        <p:nvCxnSpPr>
          <p:cNvPr id="50" name=""/>
          <p:cNvCxnSpPr>
            <a:stCxn id="34" idx="3"/>
            <a:endCxn id="27" idx="2"/>
          </p:cNvCxnSpPr>
          <p:nvPr/>
        </p:nvCxnSpPr>
        <p:spPr>
          <a:xfrm rot="16200000" flipH="1">
            <a:off x="2060458" y="3078225"/>
            <a:ext cx="1098120" cy="827565"/>
          </a:xfrm>
          <a:prstGeom prst="line">
            <a:avLst/>
          </a:prstGeom>
          <a:noFill/>
          <a:ln w="25400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cxnSp>
        <p:nvCxnSpPr>
          <p:cNvPr id="51" name=""/>
          <p:cNvCxnSpPr>
            <a:stCxn id="34" idx="3"/>
            <a:endCxn id="26" idx="2"/>
          </p:cNvCxnSpPr>
          <p:nvPr/>
        </p:nvCxnSpPr>
        <p:spPr>
          <a:xfrm rot="16200000" flipH="1">
            <a:off x="1592406" y="3546277"/>
            <a:ext cx="2106232" cy="899573"/>
          </a:xfrm>
          <a:prstGeom prst="line">
            <a:avLst/>
          </a:prstGeom>
          <a:noFill/>
          <a:ln w="25400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cxnSp>
        <p:nvCxnSpPr>
          <p:cNvPr id="52" name=""/>
          <p:cNvCxnSpPr>
            <a:stCxn id="31" idx="3"/>
            <a:endCxn id="26" idx="2"/>
          </p:cNvCxnSpPr>
          <p:nvPr/>
        </p:nvCxnSpPr>
        <p:spPr>
          <a:xfrm flipV="1">
            <a:off x="2195736" y="5049180"/>
            <a:ext cx="899573" cy="54008"/>
          </a:xfrm>
          <a:prstGeom prst="line">
            <a:avLst/>
          </a:prstGeom>
          <a:noFill/>
          <a:ln w="25400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cxnSp>
        <p:nvCxnSpPr>
          <p:cNvPr id="53" name=""/>
          <p:cNvCxnSpPr>
            <a:stCxn id="31" idx="3"/>
            <a:endCxn id="25" idx="2"/>
          </p:cNvCxnSpPr>
          <p:nvPr/>
        </p:nvCxnSpPr>
        <p:spPr>
          <a:xfrm>
            <a:off x="2195736" y="5103188"/>
            <a:ext cx="899573" cy="810088"/>
          </a:xfrm>
          <a:prstGeom prst="line">
            <a:avLst/>
          </a:prstGeom>
          <a:noFill/>
          <a:ln w="25400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sp>
        <p:nvSpPr>
          <p:cNvPr id="54" name=""/>
          <p:cNvSpPr txBox="1"/>
          <p:nvPr/>
        </p:nvSpPr>
        <p:spPr>
          <a:xfrm>
            <a:off x="5940151" y="1124745"/>
            <a:ext cx="1440161" cy="26091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설문 환경설정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5940152" y="1644417"/>
            <a:ext cx="936104" cy="27241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설문지 작성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6" name=""/>
          <p:cNvSpPr/>
          <p:nvPr/>
        </p:nvSpPr>
        <p:spPr>
          <a:xfrm>
            <a:off x="5796136" y="1601367"/>
            <a:ext cx="1224136" cy="360039"/>
          </a:xfrm>
          <a:prstGeom prst="ellipse">
            <a:avLst/>
          </a:prstGeom>
          <a:noFill/>
          <a:ln w="25400" cap="flat" cmpd="sng" algn="ctr">
            <a:solidFill>
              <a:srgbClr val="8064a2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"/>
          <p:cNvSpPr/>
          <p:nvPr/>
        </p:nvSpPr>
        <p:spPr>
          <a:xfrm>
            <a:off x="5868144" y="4102963"/>
            <a:ext cx="1152128" cy="360039"/>
          </a:xfrm>
          <a:prstGeom prst="ellipse">
            <a:avLst/>
          </a:prstGeom>
          <a:noFill/>
          <a:ln w="25400" cap="flat" cmpd="sng" algn="ctr">
            <a:solidFill>
              <a:srgbClr val="8064a2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5868144" y="4174971"/>
            <a:ext cx="1152128" cy="26214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URL 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공유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cxnSp>
        <p:nvCxnSpPr>
          <p:cNvPr id="61" name=""/>
          <p:cNvCxnSpPr>
            <a:stCxn id="57" idx="2"/>
            <a:endCxn id="26" idx="7"/>
          </p:cNvCxnSpPr>
          <p:nvPr/>
        </p:nvCxnSpPr>
        <p:spPr>
          <a:xfrm rot="10800000" flipV="1">
            <a:off x="4447487" y="4282982"/>
            <a:ext cx="1420657" cy="587987"/>
          </a:xfrm>
          <a:prstGeom prst="straightConnector1">
            <a:avLst/>
          </a:prstGeom>
          <a:noFill/>
          <a:ln w="38100" cap="flat" cmpd="sng" algn="ctr">
            <a:solidFill>
              <a:srgbClr val="4a7ebb">
                <a:alpha val="100000"/>
              </a:srgbClr>
            </a:solidFill>
            <a:prstDash val="sysDot"/>
            <a:tailEnd type="arrow"/>
          </a:ln>
        </p:spPr>
      </p:cxnSp>
      <p:sp>
        <p:nvSpPr>
          <p:cNvPr id="62" name=""/>
          <p:cNvSpPr txBox="1"/>
          <p:nvPr/>
        </p:nvSpPr>
        <p:spPr>
          <a:xfrm>
            <a:off x="4716016" y="4149080"/>
            <a:ext cx="1224136" cy="2628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Regular"/>
                <a:ea typeface="나눔스퀘어라운드 Regular"/>
              </a:rPr>
              <a:t>&lt;&lt;extends&gt;&gt;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Regular"/>
              <a:ea typeface="나눔스퀘어라운드 Regular"/>
            </a:endParaRPr>
          </a:p>
        </p:txBody>
      </p:sp>
      <p:cxnSp>
        <p:nvCxnSpPr>
          <p:cNvPr id="65" name=""/>
          <p:cNvCxnSpPr>
            <a:stCxn id="23" idx="2"/>
            <a:endCxn id="29" idx="0"/>
          </p:cNvCxnSpPr>
          <p:nvPr/>
        </p:nvCxnSpPr>
        <p:spPr>
          <a:xfrm rot="10800000" flipV="1">
            <a:off x="3887397" y="1232756"/>
            <a:ext cx="1908739" cy="684075"/>
          </a:xfrm>
          <a:prstGeom prst="straightConnector1">
            <a:avLst/>
          </a:prstGeom>
          <a:noFill/>
          <a:ln w="38100" cap="flat" cmpd="sng" algn="ctr">
            <a:solidFill>
              <a:srgbClr val="4a7ebb">
                <a:alpha val="100000"/>
              </a:srgbClr>
            </a:solidFill>
            <a:prstDash val="sysDot"/>
            <a:tailEnd type="arrow"/>
          </a:ln>
        </p:spPr>
      </p:cxnSp>
      <p:sp>
        <p:nvSpPr>
          <p:cNvPr id="66" name=""/>
          <p:cNvSpPr txBox="1"/>
          <p:nvPr/>
        </p:nvSpPr>
        <p:spPr>
          <a:xfrm>
            <a:off x="4427984" y="1196752"/>
            <a:ext cx="1080120" cy="2628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Regular"/>
                <a:ea typeface="나눔스퀘어라운드 Regular"/>
              </a:rPr>
              <a:t>&lt;&lt;extends&gt;&gt;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Regular"/>
              <a:ea typeface="나눔스퀘어라운드 Regular"/>
            </a:endParaRPr>
          </a:p>
        </p:txBody>
      </p:sp>
      <p:cxnSp>
        <p:nvCxnSpPr>
          <p:cNvPr id="67" name=""/>
          <p:cNvCxnSpPr>
            <a:stCxn id="56" idx="2"/>
            <a:endCxn id="29" idx="7"/>
          </p:cNvCxnSpPr>
          <p:nvPr/>
        </p:nvCxnSpPr>
        <p:spPr>
          <a:xfrm rot="10800000" flipV="1">
            <a:off x="4447488" y="1781386"/>
            <a:ext cx="1348648" cy="209262"/>
          </a:xfrm>
          <a:prstGeom prst="straightConnector1">
            <a:avLst/>
          </a:prstGeom>
          <a:noFill/>
          <a:ln w="38100" cap="flat" cmpd="sng" algn="ctr">
            <a:solidFill>
              <a:srgbClr val="4a7ebb">
                <a:alpha val="100000"/>
              </a:srgbClr>
            </a:solidFill>
            <a:prstDash val="sysDot"/>
            <a:tailEnd type="arrow"/>
          </a:ln>
        </p:spPr>
      </p:cxnSp>
      <p:sp>
        <p:nvSpPr>
          <p:cNvPr id="68" name=""/>
          <p:cNvSpPr txBox="1"/>
          <p:nvPr/>
        </p:nvSpPr>
        <p:spPr>
          <a:xfrm>
            <a:off x="4572000" y="1628800"/>
            <a:ext cx="1080120" cy="2628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Regular"/>
                <a:ea typeface="나눔스퀘어라운드 Regular"/>
              </a:rPr>
              <a:t>&lt;&lt;extends&gt;&gt;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Regular"/>
              <a:ea typeface="나눔스퀘어라운드 Regular"/>
            </a:endParaRPr>
          </a:p>
        </p:txBody>
      </p:sp>
      <p:cxnSp>
        <p:nvCxnSpPr>
          <p:cNvPr id="69" name=""/>
          <p:cNvCxnSpPr>
            <a:stCxn id="56" idx="3"/>
          </p:cNvCxnSpPr>
          <p:nvPr/>
        </p:nvCxnSpPr>
        <p:spPr>
          <a:xfrm rot="10800000" flipV="1">
            <a:off x="4319445" y="1908679"/>
            <a:ext cx="1655961" cy="944256"/>
          </a:xfrm>
          <a:prstGeom prst="straightConnector1">
            <a:avLst/>
          </a:prstGeom>
          <a:noFill/>
          <a:ln w="38100" cap="flat" cmpd="sng" algn="ctr">
            <a:solidFill>
              <a:srgbClr val="4a7ebb">
                <a:alpha val="100000"/>
              </a:srgbClr>
            </a:solidFill>
            <a:prstDash val="sysDot"/>
            <a:tailEnd type="arrow"/>
          </a:ln>
        </p:spPr>
      </p:cxnSp>
      <p:sp>
        <p:nvSpPr>
          <p:cNvPr id="70" name=""/>
          <p:cNvSpPr txBox="1"/>
          <p:nvPr/>
        </p:nvSpPr>
        <p:spPr>
          <a:xfrm>
            <a:off x="5652120" y="2014012"/>
            <a:ext cx="1080120" cy="2628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Regular"/>
                <a:ea typeface="나눔스퀘어라운드 Regular"/>
              </a:rPr>
              <a:t>&lt;&lt;extends&gt;&gt;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Regular"/>
              <a:ea typeface="나눔스퀘어라운드 Regular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5796136" y="5488274"/>
            <a:ext cx="1296144" cy="27053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응답 통계 보기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72" name=""/>
          <p:cNvSpPr/>
          <p:nvPr/>
        </p:nvSpPr>
        <p:spPr>
          <a:xfrm>
            <a:off x="5796136" y="5445224"/>
            <a:ext cx="1296144" cy="360040"/>
          </a:xfrm>
          <a:prstGeom prst="ellipse">
            <a:avLst/>
          </a:prstGeom>
          <a:noFill/>
          <a:ln w="25400" cap="flat" cmpd="sng" algn="ctr">
            <a:solidFill>
              <a:srgbClr val="8064a2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5796136" y="5992330"/>
            <a:ext cx="1296144" cy="27130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개별 응답 보기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74" name=""/>
          <p:cNvSpPr/>
          <p:nvPr/>
        </p:nvSpPr>
        <p:spPr>
          <a:xfrm>
            <a:off x="5796136" y="5949280"/>
            <a:ext cx="1296144" cy="360040"/>
          </a:xfrm>
          <a:prstGeom prst="ellipse">
            <a:avLst/>
          </a:prstGeom>
          <a:noFill/>
          <a:ln w="25400" cap="flat" cmpd="sng" algn="ctr">
            <a:solidFill>
              <a:srgbClr val="8064a2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"/>
          <p:cNvSpPr/>
          <p:nvPr/>
        </p:nvSpPr>
        <p:spPr>
          <a:xfrm>
            <a:off x="6948264" y="4467778"/>
            <a:ext cx="1656184" cy="504056"/>
          </a:xfrm>
          <a:prstGeom prst="ellipse">
            <a:avLst/>
          </a:prstGeom>
          <a:noFill/>
          <a:ln w="25400" cap="flat" cmpd="sng" algn="ctr">
            <a:solidFill>
              <a:srgbClr val="8064a2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7236296" y="4581128"/>
            <a:ext cx="1440160" cy="3190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이메일 인증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cxnSp>
        <p:nvCxnSpPr>
          <p:cNvPr id="77" name=""/>
          <p:cNvCxnSpPr>
            <a:stCxn id="72" idx="2"/>
          </p:cNvCxnSpPr>
          <p:nvPr/>
        </p:nvCxnSpPr>
        <p:spPr>
          <a:xfrm rot="10800000" flipV="1">
            <a:off x="4607476" y="5625244"/>
            <a:ext cx="1188659" cy="180020"/>
          </a:xfrm>
          <a:prstGeom prst="straightConnector1">
            <a:avLst/>
          </a:prstGeom>
          <a:noFill/>
          <a:ln w="38100" cap="flat" cmpd="sng" algn="ctr">
            <a:solidFill>
              <a:srgbClr val="4a7ebb">
                <a:alpha val="100000"/>
              </a:srgbClr>
            </a:solidFill>
            <a:prstDash val="sysDot"/>
            <a:tailEnd type="arrow"/>
          </a:ln>
        </p:spPr>
      </p:cxnSp>
      <p:cxnSp>
        <p:nvCxnSpPr>
          <p:cNvPr id="79" name=""/>
          <p:cNvCxnSpPr>
            <a:stCxn id="25" idx="7"/>
            <a:endCxn id="75" idx="2"/>
          </p:cNvCxnSpPr>
          <p:nvPr/>
        </p:nvCxnSpPr>
        <p:spPr>
          <a:xfrm flipV="1">
            <a:off x="4447487" y="4719806"/>
            <a:ext cx="2500777" cy="1015259"/>
          </a:xfrm>
          <a:prstGeom prst="straightConnector1">
            <a:avLst/>
          </a:prstGeom>
          <a:noFill/>
          <a:ln w="38100" cap="flat" cmpd="sng" algn="ctr">
            <a:solidFill>
              <a:srgbClr val="4a7ebb">
                <a:alpha val="100000"/>
              </a:srgbClr>
            </a:solidFill>
            <a:prstDash val="sysDot"/>
            <a:tailEnd type="arrow"/>
          </a:ln>
        </p:spPr>
      </p:cxnSp>
      <p:sp>
        <p:nvSpPr>
          <p:cNvPr id="80" name=""/>
          <p:cNvSpPr txBox="1"/>
          <p:nvPr/>
        </p:nvSpPr>
        <p:spPr>
          <a:xfrm>
            <a:off x="5436096" y="4725144"/>
            <a:ext cx="1224136" cy="2628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Regular"/>
                <a:ea typeface="나눔스퀘어라운드 Regular"/>
              </a:rPr>
              <a:t>&lt;&lt;includes&gt;&gt;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Regular"/>
              <a:ea typeface="나눔스퀘어라운드 Regular"/>
            </a:endParaRPr>
          </a:p>
        </p:txBody>
      </p:sp>
      <p:cxnSp>
        <p:nvCxnSpPr>
          <p:cNvPr id="81" name=""/>
          <p:cNvCxnSpPr>
            <a:stCxn id="74" idx="2"/>
            <a:endCxn id="25" idx="6"/>
          </p:cNvCxnSpPr>
          <p:nvPr/>
        </p:nvCxnSpPr>
        <p:spPr>
          <a:xfrm rot="10800000">
            <a:off x="4679484" y="5913276"/>
            <a:ext cx="1116652" cy="216024"/>
          </a:xfrm>
          <a:prstGeom prst="straightConnector1">
            <a:avLst/>
          </a:prstGeom>
          <a:noFill/>
          <a:ln w="38100" cap="flat" cmpd="sng" algn="ctr">
            <a:solidFill>
              <a:srgbClr val="4a7ebb">
                <a:alpha val="100000"/>
              </a:srgbClr>
            </a:solidFill>
            <a:prstDash val="sysDot"/>
            <a:tailEnd type="arrow"/>
          </a:ln>
        </p:spPr>
      </p:cxnSp>
      <p:sp>
        <p:nvSpPr>
          <p:cNvPr id="82" name=""/>
          <p:cNvSpPr txBox="1"/>
          <p:nvPr/>
        </p:nvSpPr>
        <p:spPr>
          <a:xfrm>
            <a:off x="5004048" y="5686415"/>
            <a:ext cx="1224136" cy="2628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Regular"/>
                <a:ea typeface="나눔스퀘어라운드 Regular"/>
              </a:rPr>
              <a:t>&lt;&lt;extends&gt;&gt;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Regular"/>
              <a:ea typeface="나눔스퀘어라운드 Regular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4788024" y="6093296"/>
            <a:ext cx="1224136" cy="2628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Regular"/>
                <a:ea typeface="나눔스퀘어라운드 Regular"/>
              </a:rPr>
              <a:t>&lt;&lt;extends&gt;&gt;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Regular"/>
              <a:ea typeface="나눔스퀘어라운드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_x143597040"/>
          <p:cNvSpPr>
            <a:spLocks noChangeArrowheads="1"/>
          </p:cNvSpPr>
          <p:nvPr/>
        </p:nvSpPr>
        <p:spPr>
          <a:xfrm>
            <a:off x="71095" y="208632"/>
            <a:ext cx="9985345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1" lang="en-US" altLang="ko-KR" sz="3600" b="0" i="0" u="none" strike="noStrike" cap="none" normalizeH="0" baseline="0">
                <a:solidFill>
                  <a:srgbClr val="002060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4-3.</a:t>
            </a:r>
            <a:r>
              <a:rPr kumimoji="1" lang="ko-KR" altLang="en-US" sz="3600" b="0" i="0" u="none" strike="noStrike" cap="none" normalizeH="0" baseline="0">
                <a:solidFill>
                  <a:srgbClr val="002060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 플로우 차트</a:t>
            </a:r>
            <a:endParaRPr kumimoji="1" lang="ko-KR" altLang="en-US" sz="3600" b="0" i="0" u="none" strike="noStrike" cap="none" normalizeH="0" baseline="0">
              <a:solidFill>
                <a:srgbClr val="002060"/>
              </a:solidFill>
              <a:effectLst/>
              <a:latin typeface="나눔스퀘어라운드 ExtraBold"/>
              <a:ea typeface="나눔스퀘어라운드 ExtraBold"/>
              <a:cs typeface="Arial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73032" y="3885988"/>
            <a:ext cx="1950725" cy="2343518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05967" y="1302784"/>
            <a:ext cx="2789968" cy="2080979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41438" y="3869615"/>
            <a:ext cx="3170521" cy="2548758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24849" y="1295531"/>
            <a:ext cx="3470750" cy="2349492"/>
          </a:xfrm>
          <a:prstGeom prst="rect">
            <a:avLst/>
          </a:prstGeom>
        </p:spPr>
      </p:pic>
      <p:sp>
        <p:nvSpPr>
          <p:cNvPr id="27" name=""/>
          <p:cNvSpPr txBox="1"/>
          <p:nvPr/>
        </p:nvSpPr>
        <p:spPr>
          <a:xfrm>
            <a:off x="648078" y="1008126"/>
            <a:ext cx="2016224" cy="36598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설문 등록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4499992" y="1008126"/>
            <a:ext cx="2016224" cy="36598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설문 응답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4499992" y="3565768"/>
            <a:ext cx="2016224" cy="367288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설문 공유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648078" y="3565768"/>
            <a:ext cx="2016224" cy="367288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설문 결과 보기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_x143597040"/>
          <p:cNvSpPr>
            <a:spLocks noChangeArrowheads="1"/>
          </p:cNvSpPr>
          <p:nvPr/>
        </p:nvSpPr>
        <p:spPr>
          <a:xfrm>
            <a:off x="71095" y="208632"/>
            <a:ext cx="9985345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1" lang="en-US" altLang="ko-KR" sz="3600" b="0" i="0" u="none" strike="noStrike" cap="none" normalizeH="0" baseline="0">
                <a:solidFill>
                  <a:srgbClr val="002060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4-4.</a:t>
            </a:r>
            <a:r>
              <a:rPr kumimoji="1" lang="ko-KR" altLang="en-US" sz="3600" b="0" i="0" u="none" strike="noStrike" cap="none" normalizeH="0" baseline="0">
                <a:solidFill>
                  <a:srgbClr val="002060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 </a:t>
            </a:r>
            <a:r>
              <a:rPr kumimoji="1" lang="en-US" altLang="ko-KR" sz="3600" b="0" i="0" u="none" strike="noStrike" cap="none" normalizeH="0" baseline="0">
                <a:solidFill>
                  <a:srgbClr val="002060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ERD</a:t>
            </a:r>
            <a:endParaRPr kumimoji="1" lang="en-US" altLang="ko-KR" sz="3600" b="0" i="0" u="none" strike="noStrike" cap="none" normalizeH="0" baseline="0">
              <a:solidFill>
                <a:srgbClr val="002060"/>
              </a:solidFill>
              <a:effectLst/>
              <a:latin typeface="나눔스퀘어라운드 ExtraBold"/>
              <a:ea typeface="나눔스퀘어라운드 ExtraBold"/>
              <a:cs typeface="Arial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512" y="1196752"/>
            <a:ext cx="8751032" cy="4896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_x143597040"/>
          <p:cNvSpPr>
            <a:spLocks noChangeArrowheads="1"/>
          </p:cNvSpPr>
          <p:nvPr/>
        </p:nvSpPr>
        <p:spPr>
          <a:xfrm>
            <a:off x="551384" y="2142852"/>
            <a:ext cx="9177344" cy="272630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4000" b="0" i="0" u="none" strike="noStrike" cap="none" normalizeH="0" baseline="0">
                <a:solidFill>
                  <a:schemeClr val="bg1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5.</a:t>
            </a:r>
            <a:r>
              <a:rPr kumimoji="1" lang="ko-KR" altLang="en-US" sz="4000" b="0" i="0" u="none" strike="noStrike" cap="none" normalizeH="0" baseline="0">
                <a:solidFill>
                  <a:schemeClr val="bg1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 프로젝트 일정</a:t>
            </a:r>
            <a:endParaRPr kumimoji="1" lang="ko-KR" altLang="en-US" sz="4000" b="0" i="0" u="none" strike="noStrike" cap="none" normalizeH="0" baseline="0">
              <a:solidFill>
                <a:schemeClr val="bg1"/>
              </a:solidFill>
              <a:effectLst/>
              <a:latin typeface="나눔스퀘어라운드 ExtraBold"/>
              <a:ea typeface="나눔스퀘어라운드 ExtraBold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_x143597040"/>
          <p:cNvSpPr>
            <a:spLocks noChangeArrowheads="1"/>
          </p:cNvSpPr>
          <p:nvPr/>
        </p:nvSpPr>
        <p:spPr>
          <a:xfrm>
            <a:off x="71095" y="208632"/>
            <a:ext cx="9985345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600" b="0" i="0" u="none" strike="noStrike" kern="1200" cap="none" spc="0" normalizeH="0" baseline="0" mc:Ignorable="hp" hp:hslEmbossed="0">
                <a:solidFill>
                  <a:srgbClr val="002060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5.</a:t>
            </a:r>
            <a:r>
              <a: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  <a:solidFill>
                  <a:srgbClr val="002060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 프로젝트 일정</a:t>
            </a:r>
            <a:endParaRPr xmlns:mc="http://schemas.openxmlformats.org/markup-compatibility/2006" xmlns:hp="http://schemas.haansoft.com/office/presentation/8.0" kumimoji="1" lang="ko-KR" altLang="en-US" sz="3600" b="0" i="0" u="none" strike="noStrike" kern="1200" cap="none" spc="0" normalizeH="0" baseline="0" mc:Ignorable="hp" hp:hslEmbossed="0">
              <a:solidFill>
                <a:srgbClr val="002060"/>
              </a:solidFill>
              <a:effectLst/>
              <a:latin typeface="나눔스퀘어라운드 ExtraBold"/>
              <a:ea typeface="나눔스퀘어라운드 ExtraBold"/>
              <a:cs typeface="Arial"/>
            </a:endParaRPr>
          </a:p>
        </p:txBody>
      </p:sp>
      <p:graphicFrame>
        <p:nvGraphicFramePr>
          <p:cNvPr id="5" name=""/>
          <p:cNvGraphicFramePr>
            <a:graphicFrameLocks noGrp="1" noChangeAspect="1"/>
          </p:cNvGraphicFramePr>
          <p:nvPr/>
        </p:nvGraphicFramePr>
        <p:xfrm>
          <a:off x="323469" y="1052734"/>
          <a:ext cx="8497002" cy="5117486"/>
        </p:xfrm>
        <a:graphic>
          <a:graphicData uri="http://schemas.openxmlformats.org/drawingml/2006/table">
            <a:tbl>
              <a:tblPr firstRow="1" bandRow="1"/>
              <a:tblGrid>
                <a:gridCol w="1165799"/>
                <a:gridCol w="1857237"/>
                <a:gridCol w="684245"/>
                <a:gridCol w="684245"/>
                <a:gridCol w="684245"/>
                <a:gridCol w="684245"/>
                <a:gridCol w="684245"/>
                <a:gridCol w="684245"/>
                <a:gridCol w="684245"/>
                <a:gridCol w="684245"/>
              </a:tblGrid>
              <a:tr h="238923">
                <a:tc rowSpan="2"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세부 일정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solidFill>
                      <a:srgbClr val="d9d9d9"/>
                    </a:solidFill>
                  </a:tcPr>
                </a:tc>
                <a:tc rowSpan="2"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solidFill>
                      <a:srgbClr val="d9d9d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latin typeface="나눔스퀘어라운드 ExtraBold"/>
                          <a:ea typeface="나눔스퀘어라운드 ExtraBold"/>
                        </a:rPr>
                        <a:t>7</a:t>
                      </a: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월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solidFill>
                      <a:srgbClr val="d9d9d9"/>
                    </a:solidFill>
                  </a:tcPr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latin typeface="나눔스퀘어라운드 ExtraBold"/>
                          <a:ea typeface="나눔스퀘어라운드 ExtraBold"/>
                        </a:rPr>
                        <a:t>8</a:t>
                      </a: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월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solidFill>
                      <a:srgbClr val="d9d9d9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latin typeface="나눔스퀘어라운드 ExtraBold"/>
                          <a:ea typeface="나눔스퀘어라운드 ExtraBold"/>
                        </a:rPr>
                        <a:t>9</a:t>
                      </a: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월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solidFill>
                      <a:srgbClr val="d9d9d9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  <a:tr h="241461">
                <a:tc gridSpan="2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latin typeface="나눔스퀘어라운드 ExtraBold"/>
                          <a:ea typeface="나눔스퀘어라운드 ExtraBold"/>
                        </a:rPr>
                        <a:t>5</a:t>
                      </a: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주차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latin typeface="나눔스퀘어라운드 ExtraBold"/>
                          <a:ea typeface="나눔스퀘어라운드 ExtraBold"/>
                        </a:rPr>
                        <a:t>1</a:t>
                      </a: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주차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latin typeface="나눔스퀘어라운드 ExtraBold"/>
                          <a:ea typeface="나눔스퀘어라운드 ExtraBold"/>
                        </a:rPr>
                        <a:t>2</a:t>
                      </a: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주차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latin typeface="나눔스퀘어라운드 ExtraBold"/>
                          <a:ea typeface="나눔스퀘어라운드 ExtraBold"/>
                        </a:rPr>
                        <a:t>3</a:t>
                      </a: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주차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latin typeface="나눔스퀘어라운드 ExtraBold"/>
                          <a:ea typeface="나눔스퀘어라운드 ExtraBold"/>
                        </a:rPr>
                        <a:t>4</a:t>
                      </a: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주차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latin typeface="나눔스퀘어라운드 ExtraBold"/>
                          <a:ea typeface="나눔스퀘어라운드 ExtraBold"/>
                        </a:rPr>
                        <a:t>1</a:t>
                      </a: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주차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latin typeface="나눔스퀘어라운드 ExtraBold"/>
                          <a:ea typeface="나눔스퀘어라운드 ExtraBold"/>
                        </a:rPr>
                        <a:t>2</a:t>
                      </a: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주차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>
                          <a:latin typeface="나눔스퀘어라운드 ExtraBold"/>
                          <a:ea typeface="나눔스퀘어라운드 ExtraBold"/>
                        </a:rPr>
                        <a:t>3</a:t>
                      </a: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주차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</a:tr>
              <a:tr h="272481"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준비</a:t>
                      </a:r>
                      <a:r>
                        <a:rPr lang="en-US" altLang="ko-KR" sz="1000">
                          <a:latin typeface="나눔스퀘어라운드 ExtraBold"/>
                          <a:ea typeface="나눔스퀘어라운드 ExtraBold"/>
                        </a:rPr>
                        <a:t>,</a:t>
                      </a: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 분석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개발 계획 수립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solidFill>
                      <a:srgbClr val="009fe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</a:tr>
              <a:tr h="272481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설문 시나리오 수립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solidFill>
                      <a:srgbClr val="009fe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</a:tr>
              <a:tr h="272481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개발 환경 구축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solidFill>
                      <a:srgbClr val="009fe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</a:tr>
              <a:tr h="272481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설계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데이터베이스</a:t>
                      </a:r>
                      <a:r>
                        <a:rPr lang="en-US" altLang="ko-KR" sz="1000">
                          <a:latin typeface="나눔스퀘어라운드 ExtraBold"/>
                          <a:ea typeface="나눔스퀘어라운드 ExtraBold"/>
                        </a:rPr>
                        <a:t> </a:t>
                      </a: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설계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solidFill>
                      <a:srgbClr val="009fe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</a:tr>
              <a:tr h="272481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000">
                          <a:latin typeface="나눔스퀘어라운드 ExtraBold"/>
                          <a:ea typeface="나눔스퀘어라운드 ExtraBold"/>
                        </a:rPr>
                        <a:t>UI, UX</a:t>
                      </a: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 설계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solidFill>
                      <a:srgbClr val="009fe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</a:tr>
              <a:tr h="272481">
                <a:tc rowSpan="8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구현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양식 가져오기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solidFill>
                      <a:srgbClr val="009fe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</a:tr>
              <a:tr h="272481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이전 설문 복사 가져오기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solidFill>
                      <a:srgbClr val="009fe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</a:tr>
              <a:tr h="272481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질문 편집 기능 고도화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solidFill>
                      <a:srgbClr val="009fe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solidFill>
                      <a:srgbClr val="009fe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</a:tr>
              <a:tr h="272481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응답 유형 다양화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solidFill>
                      <a:srgbClr val="009fe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</a:tr>
              <a:tr h="272481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이메일 인증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solidFill>
                      <a:srgbClr val="009fe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</a:tr>
              <a:tr h="272481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비공개 설문 설정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solidFill>
                      <a:srgbClr val="009fe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</a:tr>
              <a:tr h="272481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이메일 공개 설정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solidFill>
                      <a:srgbClr val="009fe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</a:tr>
              <a:tr h="272481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개별 응답 보기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solidFill>
                      <a:srgbClr val="009fe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</a:tr>
              <a:tr h="272481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공유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000">
                          <a:latin typeface="나눔스퀘어라운드 ExtraBold"/>
                          <a:ea typeface="나눔스퀘어라운드 ExtraBold"/>
                        </a:rPr>
                        <a:t>1</a:t>
                      </a: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차 중간 발표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solidFill>
                      <a:srgbClr val="009fe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</a:tr>
              <a:tr h="272481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000">
                          <a:latin typeface="나눔스퀘어라운드 ExtraBold"/>
                          <a:ea typeface="나눔스퀘어라운드 ExtraBold"/>
                        </a:rPr>
                        <a:t>2</a:t>
                      </a: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차 중간 발표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solidFill>
                      <a:srgbClr val="009fe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</a:tr>
              <a:tr h="27248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시험</a:t>
                      </a:r>
                      <a:r>
                        <a:rPr lang="en-US" altLang="ko-KR" sz="1000">
                          <a:latin typeface="나눔스퀘어라운드 ExtraBold"/>
                          <a:ea typeface="나눔스퀘어라운드 ExtraBold"/>
                        </a:rPr>
                        <a:t>,</a:t>
                      </a: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 보완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단위 시험 및 개발 보완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solidFill>
                      <a:srgbClr val="009fe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solidFill>
                      <a:srgbClr val="009fe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noFill/>
                  </a:tcPr>
                </a:tc>
              </a:tr>
              <a:tr h="27248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결과물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000">
                          <a:latin typeface="나눔스퀘어라운드 ExtraBold"/>
                          <a:ea typeface="나눔스퀘어라운드 ExtraBold"/>
                        </a:rPr>
                        <a:t>프레젠테이션 준비</a:t>
                      </a: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solidFill>
                      <a:srgbClr val="009fe3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000">
                        <a:latin typeface="나눔스퀘어라운드 ExtraBold"/>
                        <a:ea typeface="나눔스퀘어라운드 ExtraBold"/>
                      </a:endParaRPr>
                    </a:p>
                  </a:txBody>
                  <a:tcPr marL="91440" marR="91440" anchor="ctr">
                    <a:solidFill>
                      <a:srgbClr val="009f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_x143597040"/>
          <p:cNvSpPr>
            <a:spLocks noChangeArrowheads="1"/>
          </p:cNvSpPr>
          <p:nvPr/>
        </p:nvSpPr>
        <p:spPr>
          <a:xfrm>
            <a:off x="551384" y="2142852"/>
            <a:ext cx="9177344" cy="272630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4000" b="0" i="0" u="none" strike="noStrike" cap="none" normalizeH="0" baseline="0">
                <a:solidFill>
                  <a:schemeClr val="bg1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6.</a:t>
            </a:r>
            <a:r>
              <a:rPr kumimoji="1" lang="ko-KR" altLang="en-US" sz="4000" b="0" i="0" u="none" strike="noStrike" cap="none" normalizeH="0" baseline="0">
                <a:solidFill>
                  <a:schemeClr val="bg1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 데모 시연</a:t>
            </a:r>
            <a:endParaRPr kumimoji="1" lang="ko-KR" altLang="en-US" sz="4000" b="0" i="0" u="none" strike="noStrike" cap="none" normalizeH="0" baseline="0">
              <a:solidFill>
                <a:schemeClr val="bg1"/>
              </a:solidFill>
              <a:effectLst/>
              <a:latin typeface="나눔스퀘어라운드 ExtraBold"/>
              <a:ea typeface="나눔스퀘어라운드 ExtraBold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_x143594088"/>
          <p:cNvSpPr>
            <a:spLocks noChangeArrowheads="1"/>
          </p:cNvSpPr>
          <p:nvPr/>
        </p:nvSpPr>
        <p:spPr>
          <a:xfrm>
            <a:off x="551384" y="1268760"/>
            <a:ext cx="8177212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sz="4000" b="0" i="0" u="none" strike="noStrike" cap="none" normalizeH="0" baseline="0">
                <a:solidFill>
                  <a:srgbClr val="17365f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목</a:t>
            </a:r>
            <a:r>
              <a:rPr kumimoji="1" lang="ko-KR" altLang="en-US" sz="4000" b="0" i="0" u="none" strike="noStrike" cap="none" normalizeH="0" baseline="0">
                <a:solidFill>
                  <a:srgbClr val="17365f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 </a:t>
            </a:r>
            <a:r>
              <a:rPr kumimoji="1" lang="ko-KR" sz="4000" b="0" i="0" u="none" strike="noStrike" cap="none" normalizeH="0" baseline="0">
                <a:solidFill>
                  <a:srgbClr val="17365f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차</a:t>
            </a:r>
            <a:endParaRPr kumimoji="1" lang="en-US" altLang="ko-KR" sz="1500" b="0" i="0" u="none" strike="noStrike" cap="none" normalizeH="0" baseline="0">
              <a:solidFill>
                <a:srgbClr val="17365f"/>
              </a:solidFill>
              <a:effectLst/>
              <a:latin typeface="나눔스퀘어라운드 ExtraBold"/>
              <a:ea typeface="나눔스퀘어라운드 ExtraBold"/>
              <a:cs typeface="Arial"/>
            </a:endParaRPr>
          </a:p>
        </p:txBody>
      </p:sp>
      <p:sp>
        <p:nvSpPr>
          <p:cNvPr id="3" name="_x143597040"/>
          <p:cNvSpPr>
            <a:spLocks noChangeArrowheads="1"/>
          </p:cNvSpPr>
          <p:nvPr/>
        </p:nvSpPr>
        <p:spPr>
          <a:xfrm>
            <a:off x="767408" y="2204864"/>
            <a:ext cx="8177212" cy="352839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70000" lvl="0" indent="-370000" defTabSz="914400" eaLnBrk="0" hangingPunct="0">
              <a:spcBef>
                <a:spcPts val="720"/>
              </a:spcBef>
              <a:spcAft>
                <a:spcPts val="300"/>
              </a:spcAft>
              <a:buClrTx/>
              <a:buFontTx/>
              <a:buAutoNum type="arabicPeriod"/>
              <a:defRPr/>
            </a:pPr>
            <a:r>
              <a:rPr kumimoji="1" lang="ko-KR" altLang="en-US" sz="2000">
                <a:solidFill>
                  <a:srgbClr val="17365f"/>
                </a:solidFill>
                <a:effectLst/>
                <a:latin typeface="나눔스퀘어라운드 Bold"/>
                <a:ea typeface="나눔스퀘어라운드 Bold"/>
                <a:cs typeface="Arial"/>
              </a:rPr>
              <a:t>프로젝트 개요</a:t>
            </a:r>
            <a:endParaRPr kumimoji="1" lang="ko-KR" altLang="en-US" sz="2000">
              <a:solidFill>
                <a:srgbClr val="17365f"/>
              </a:solidFill>
              <a:effectLst/>
              <a:latin typeface="나눔스퀘어라운드 Bold"/>
              <a:ea typeface="나눔스퀘어라운드 Bold"/>
              <a:cs typeface="Arial"/>
            </a:endParaRPr>
          </a:p>
          <a:p>
            <a:pPr marL="370000" lvl="0" indent="-370000" defTabSz="914400" eaLnBrk="0" hangingPunct="0">
              <a:spcBef>
                <a:spcPts val="720"/>
              </a:spcBef>
              <a:spcAft>
                <a:spcPts val="300"/>
              </a:spcAft>
              <a:buClrTx/>
              <a:buFontTx/>
              <a:buAutoNum type="arabicPeriod"/>
              <a:defRPr/>
            </a:pPr>
            <a:r>
              <a:rPr kumimoji="1" lang="ko-KR" altLang="en-US" sz="2000">
                <a:solidFill>
                  <a:srgbClr val="17365f"/>
                </a:solidFill>
                <a:effectLst/>
                <a:latin typeface="나눔스퀘어라운드 Bold"/>
                <a:ea typeface="나눔스퀘어라운드 Bold"/>
                <a:cs typeface="Arial"/>
              </a:rPr>
              <a:t>설문 서비스 사전 리서치</a:t>
            </a:r>
            <a:endParaRPr kumimoji="1" lang="ko-KR" altLang="en-US" sz="2000">
              <a:solidFill>
                <a:srgbClr val="17365f"/>
              </a:solidFill>
              <a:effectLst/>
              <a:latin typeface="나눔스퀘어라운드 Bold"/>
              <a:ea typeface="나눔스퀘어라운드 Bold"/>
              <a:cs typeface="Arial"/>
            </a:endParaRPr>
          </a:p>
          <a:p>
            <a:pPr marL="370000" lvl="0" indent="-370000" defTabSz="914400" eaLnBrk="0" hangingPunct="0">
              <a:spcBef>
                <a:spcPts val="720"/>
              </a:spcBef>
              <a:spcAft>
                <a:spcPts val="300"/>
              </a:spcAft>
              <a:buClrTx/>
              <a:buFontTx/>
              <a:buAutoNum type="arabicPeriod"/>
              <a:defRPr/>
            </a:pPr>
            <a:r>
              <a:rPr kumimoji="1" lang="ko-KR" altLang="en-US" sz="2000">
                <a:solidFill>
                  <a:srgbClr val="17365f"/>
                </a:solidFill>
                <a:effectLst/>
                <a:latin typeface="나눔스퀘어라운드 Bold"/>
                <a:ea typeface="나눔스퀘어라운드 Bold"/>
                <a:cs typeface="Arial"/>
              </a:rPr>
              <a:t>고도화 기능 기획 내용</a:t>
            </a:r>
            <a:endParaRPr kumimoji="1" lang="ko-KR" altLang="en-US" sz="2000">
              <a:solidFill>
                <a:srgbClr val="17365f"/>
              </a:solidFill>
              <a:effectLst/>
              <a:latin typeface="나눔스퀘어라운드 Bold"/>
              <a:ea typeface="나눔스퀘어라운드 Bold"/>
              <a:cs typeface="Arial"/>
            </a:endParaRPr>
          </a:p>
          <a:p>
            <a:pPr marL="370000" lvl="0" indent="-370000" defTabSz="914400" eaLnBrk="0" hangingPunct="0">
              <a:spcBef>
                <a:spcPts val="720"/>
              </a:spcBef>
              <a:spcAft>
                <a:spcPts val="300"/>
              </a:spcAft>
              <a:buClrTx/>
              <a:buFontTx/>
              <a:buAutoNum type="arabicPeriod"/>
              <a:defRPr/>
            </a:pPr>
            <a:r>
              <a:rPr kumimoji="1" lang="ko-KR" altLang="en-US" sz="2000">
                <a:solidFill>
                  <a:srgbClr val="17365f"/>
                </a:solidFill>
                <a:effectLst/>
                <a:latin typeface="나눔스퀘어라운드 Bold"/>
                <a:ea typeface="나눔스퀘어라운드 Bold"/>
                <a:cs typeface="Arial"/>
              </a:rPr>
              <a:t>개발 환경 및 설계</a:t>
            </a:r>
            <a:endParaRPr kumimoji="1" lang="ko-KR" altLang="en-US" sz="2000">
              <a:solidFill>
                <a:srgbClr val="17365f"/>
              </a:solidFill>
              <a:effectLst/>
              <a:latin typeface="나눔스퀘어라운드 Bold"/>
              <a:ea typeface="나눔스퀘어라운드 Bold"/>
              <a:cs typeface="Arial"/>
            </a:endParaRPr>
          </a:p>
          <a:p>
            <a:pPr marL="370000" lvl="0" indent="-370000" defTabSz="914400" eaLnBrk="0" hangingPunct="0">
              <a:spcBef>
                <a:spcPts val="720"/>
              </a:spcBef>
              <a:spcAft>
                <a:spcPts val="300"/>
              </a:spcAft>
              <a:buClrTx/>
              <a:buFontTx/>
              <a:buAutoNum type="arabicPeriod"/>
              <a:defRPr/>
            </a:pPr>
            <a:r>
              <a:rPr kumimoji="1" lang="ko-KR" altLang="en-US" sz="2000">
                <a:solidFill>
                  <a:srgbClr val="17365f"/>
                </a:solidFill>
                <a:effectLst/>
                <a:latin typeface="나눔스퀘어라운드 Bold"/>
                <a:ea typeface="나눔스퀘어라운드 Bold"/>
                <a:cs typeface="Arial"/>
              </a:rPr>
              <a:t>프로젝트 일정</a:t>
            </a:r>
            <a:endParaRPr kumimoji="1" lang="ko-KR" altLang="en-US" sz="2000">
              <a:solidFill>
                <a:srgbClr val="17365f"/>
              </a:solidFill>
              <a:effectLst/>
              <a:latin typeface="나눔스퀘어라운드 Bold"/>
              <a:ea typeface="나눔스퀘어라운드 Bold"/>
              <a:cs typeface="Arial"/>
            </a:endParaRPr>
          </a:p>
          <a:p>
            <a:pPr marL="370000" lvl="0" indent="-370000" defTabSz="914400" eaLnBrk="0" hangingPunct="0">
              <a:spcBef>
                <a:spcPts val="720"/>
              </a:spcBef>
              <a:spcAft>
                <a:spcPts val="300"/>
              </a:spcAft>
              <a:buClrTx/>
              <a:buFontTx/>
              <a:buAutoNum type="arabicPeriod"/>
              <a:defRPr/>
            </a:pPr>
            <a:r>
              <a:rPr kumimoji="1" lang="ko-KR" altLang="en-US" sz="2000">
                <a:solidFill>
                  <a:srgbClr val="17365f"/>
                </a:solidFill>
                <a:effectLst/>
                <a:latin typeface="나눔스퀘어라운드 Bold"/>
                <a:ea typeface="나눔스퀘어라운드 Bold"/>
                <a:cs typeface="Arial"/>
              </a:rPr>
              <a:t>데모 시연</a:t>
            </a:r>
            <a:endParaRPr kumimoji="1" lang="ko-KR" altLang="en-US" sz="2000">
              <a:solidFill>
                <a:srgbClr val="17365f"/>
              </a:solidFill>
              <a:effectLst/>
              <a:latin typeface="나눔스퀘어라운드 Bold"/>
              <a:ea typeface="나눔스퀘어라운드 Bold"/>
              <a:cs typeface="Arial"/>
            </a:endParaRPr>
          </a:p>
          <a:p>
            <a:pPr marL="370000" lvl="0" indent="-370000" defTabSz="914400" eaLnBrk="0" hangingPunct="0">
              <a:spcBef>
                <a:spcPts val="720"/>
              </a:spcBef>
              <a:spcAft>
                <a:spcPts val="300"/>
              </a:spcAft>
              <a:buClrTx/>
              <a:buFontTx/>
              <a:buAutoNum type="arabicPeriod"/>
              <a:defRPr/>
            </a:pPr>
            <a:r>
              <a:rPr kumimoji="1" lang="ko-KR" altLang="en-US" sz="2000">
                <a:solidFill>
                  <a:srgbClr val="17365f"/>
                </a:solidFill>
                <a:effectLst/>
                <a:latin typeface="나눔스퀘어라운드 Bold"/>
                <a:ea typeface="나눔스퀘어라운드 Bold"/>
                <a:cs typeface="Arial"/>
              </a:rPr>
              <a:t>기대 효과</a:t>
            </a:r>
            <a:endParaRPr kumimoji="1" lang="en-US" altLang="ko-KR" sz="2000">
              <a:solidFill>
                <a:srgbClr val="17365f"/>
              </a:solidFill>
              <a:effectLst/>
              <a:latin typeface="나눔스퀘어라운드 Bold"/>
              <a:ea typeface="나눔스퀘어라운드 Bold"/>
              <a:cs typeface="Arial"/>
            </a:endParaRPr>
          </a:p>
          <a:p>
            <a:pPr marL="370000" lvl="0" indent="-370000" defTabSz="914400" eaLnBrk="0" hangingPunct="0">
              <a:spcBef>
                <a:spcPts val="720"/>
              </a:spcBef>
              <a:spcAft>
                <a:spcPts val="300"/>
              </a:spcAft>
              <a:buClrTx/>
              <a:buFontTx/>
              <a:buAutoNum type="arabicPeriod"/>
              <a:defRPr/>
            </a:pPr>
            <a:r>
              <a:rPr kumimoji="1" lang="ko-KR" altLang="en-US" sz="2000">
                <a:solidFill>
                  <a:srgbClr val="17365f"/>
                </a:solidFill>
                <a:effectLst/>
                <a:latin typeface="나눔스퀘어라운드 Bold"/>
                <a:ea typeface="나눔스퀘어라운드 Bold"/>
                <a:cs typeface="Arial"/>
              </a:rPr>
              <a:t>향후 보완점 및 소감</a:t>
            </a:r>
            <a:endParaRPr kumimoji="1" lang="ko-KR" altLang="en-US" sz="2000">
              <a:solidFill>
                <a:srgbClr val="17365f"/>
              </a:solidFill>
              <a:effectLst/>
              <a:latin typeface="나눔스퀘어라운드 Bold"/>
              <a:ea typeface="나눔스퀘어라운드 Bold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763688" y="2204864"/>
            <a:ext cx="2376264" cy="3649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데모시연영상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_x143597040"/>
          <p:cNvSpPr>
            <a:spLocks noChangeArrowheads="1"/>
          </p:cNvSpPr>
          <p:nvPr/>
        </p:nvSpPr>
        <p:spPr>
          <a:xfrm>
            <a:off x="551384" y="2142852"/>
            <a:ext cx="9177344" cy="272630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4000" b="0" i="0" u="none" strike="noStrike" cap="none" normalizeH="0" baseline="0">
                <a:solidFill>
                  <a:schemeClr val="bg1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7.</a:t>
            </a:r>
            <a:r>
              <a:rPr kumimoji="1" lang="ko-KR" altLang="en-US" sz="4000" b="0" i="0" u="none" strike="noStrike" cap="none" normalizeH="0" baseline="0">
                <a:solidFill>
                  <a:schemeClr val="bg1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 기대 효과</a:t>
            </a:r>
            <a:endParaRPr kumimoji="1" lang="ko-KR" altLang="en-US" sz="4000" b="0" i="0" u="none" strike="noStrike" cap="none" normalizeH="0" baseline="0">
              <a:solidFill>
                <a:schemeClr val="bg1"/>
              </a:solidFill>
              <a:effectLst/>
              <a:latin typeface="나눔스퀘어라운드 ExtraBold"/>
              <a:ea typeface="나눔스퀘어라운드 ExtraBold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_x143597040"/>
          <p:cNvSpPr>
            <a:spLocks noChangeArrowheads="1"/>
          </p:cNvSpPr>
          <p:nvPr/>
        </p:nvSpPr>
        <p:spPr>
          <a:xfrm>
            <a:off x="71095" y="208632"/>
            <a:ext cx="9985345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1" lang="en-US" altLang="ko-KR" sz="3600" b="0" i="0" u="none" strike="noStrike" cap="none" normalizeH="0" baseline="0">
                <a:solidFill>
                  <a:srgbClr val="002060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7.</a:t>
            </a:r>
            <a:r>
              <a:rPr kumimoji="1" lang="ko-KR" altLang="en-US" sz="3600" b="0" i="0" u="none" strike="noStrike" cap="none" normalizeH="0" baseline="0">
                <a:solidFill>
                  <a:srgbClr val="002060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 기대 효과</a:t>
            </a:r>
            <a:endParaRPr kumimoji="1" lang="ko-KR" altLang="en-US" sz="3600" b="0" i="0" u="none" strike="noStrike" cap="none" normalizeH="0" baseline="0">
              <a:solidFill>
                <a:srgbClr val="002060"/>
              </a:solidFill>
              <a:effectLst/>
              <a:latin typeface="나눔스퀘어라운드 ExtraBold"/>
              <a:ea typeface="나눔스퀘어라운드 ExtraBold"/>
              <a:cs typeface="Arial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95536" y="4774272"/>
            <a:ext cx="8496944" cy="146304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기대 효과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  <a:p>
            <a:pPr marL="714240" lvl="1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말랑말랑 플랫폼 및 한컴스페이스 내 설문 서비스로 활용 가능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  <a:p>
            <a:pPr marL="714240" lvl="1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에듀테크 확장 가능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  <a:p>
            <a:pPr marL="714240" lvl="1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그룹웨어와 연동하여 사내 기명 설문 서비스로 활용 가능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  <a:p>
            <a:pPr marL="714240" lvl="1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SNS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로그인 추가하여 대국민 설문 서비스로 활용 가능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rcRect r="23390" b="7280"/>
          <a:stretch>
            <a:fillRect/>
          </a:stretch>
        </p:blipFill>
        <p:spPr>
          <a:xfrm>
            <a:off x="5220072" y="1340768"/>
            <a:ext cx="3672408" cy="2751148"/>
          </a:xfrm>
          <a:prstGeom prst="rect">
            <a:avLst/>
          </a:prstGeom>
          <a:ln w="12700">
            <a:solidFill>
              <a:schemeClr val="accent1">
                <a:shade val="20000"/>
              </a:schemeClr>
            </a:solidFill>
          </a:ln>
        </p:spPr>
      </p:pic>
      <p:grpSp>
        <p:nvGrpSpPr>
          <p:cNvPr id="42" name=""/>
          <p:cNvGrpSpPr/>
          <p:nvPr/>
        </p:nvGrpSpPr>
        <p:grpSpPr>
          <a:xfrm rot="0">
            <a:off x="323528" y="1100448"/>
            <a:ext cx="4824536" cy="3480679"/>
            <a:chOff x="323528" y="1100448"/>
            <a:chExt cx="4824536" cy="3480679"/>
          </a:xfrm>
        </p:grpSpPr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23528" y="1100448"/>
              <a:ext cx="4788024" cy="3480679"/>
            </a:xfrm>
            <a:prstGeom prst="rect">
              <a:avLst/>
            </a:prstGeom>
          </p:spPr>
        </p:pic>
        <p:sp>
          <p:nvSpPr>
            <p:cNvPr id="29" name=""/>
            <p:cNvSpPr/>
            <p:nvPr/>
          </p:nvSpPr>
          <p:spPr>
            <a:xfrm>
              <a:off x="4139952" y="1916832"/>
              <a:ext cx="936104" cy="2448272"/>
            </a:xfrm>
            <a:prstGeom prst="flowChartProcess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0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271135" y="1988840"/>
              <a:ext cx="601730" cy="288032"/>
            </a:xfrm>
            <a:prstGeom prst="rect">
              <a:avLst/>
            </a:prstGeom>
          </p:spPr>
        </p:pic>
        <p:sp>
          <p:nvSpPr>
            <p:cNvPr id="31" name=""/>
            <p:cNvSpPr/>
            <p:nvPr/>
          </p:nvSpPr>
          <p:spPr>
            <a:xfrm>
              <a:off x="1980247" y="2448306"/>
              <a:ext cx="1476184" cy="1152128"/>
            </a:xfrm>
            <a:prstGeom prst="flowChartProcess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2123728" y="3140968"/>
              <a:ext cx="1224136" cy="288032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1000">
                  <a:latin typeface="나눔스퀘어라운드 ExtraBold"/>
                  <a:ea typeface="나눔스퀘어라운드 ExtraBold"/>
                </a:rPr>
                <a:t>설문 결과 </a:t>
              </a:r>
              <a:r>
                <a:rPr lang="en-US" altLang="ko-KR" sz="1000">
                  <a:latin typeface="나눔스퀘어라운드 ExtraBold"/>
                  <a:ea typeface="나눔스퀘어라운드 ExtraBold"/>
                </a:rPr>
                <a:t>Import</a:t>
              </a:r>
              <a:endParaRPr lang="en-US" altLang="ko-KR" sz="1000">
                <a:latin typeface="나눔스퀘어라운드 ExtraBold"/>
                <a:ea typeface="나눔스퀘어라운드 ExtraBold"/>
              </a:endParaRPr>
            </a:p>
          </p:txBody>
        </p:sp>
        <p:cxnSp>
          <p:nvCxnSpPr>
            <p:cNvPr id="33" name=""/>
            <p:cNvCxnSpPr/>
            <p:nvPr/>
          </p:nvCxnSpPr>
          <p:spPr>
            <a:xfrm>
              <a:off x="2195736" y="2899028"/>
              <a:ext cx="1080120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"/>
            <p:cNvSpPr txBox="1"/>
            <p:nvPr/>
          </p:nvSpPr>
          <p:spPr>
            <a:xfrm>
              <a:off x="2123728" y="2708920"/>
              <a:ext cx="792088" cy="24192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1000">
                  <a:latin typeface="나눔스퀘어라운드 Bold"/>
                  <a:ea typeface="나눔스퀘어라운드 Bold"/>
                </a:rPr>
                <a:t>URL : </a:t>
              </a:r>
              <a:endParaRPr lang="en-US" altLang="ko-KR" sz="1000"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36" name=""/>
            <p:cNvSpPr txBox="1"/>
            <p:nvPr/>
          </p:nvSpPr>
          <p:spPr>
            <a:xfrm>
              <a:off x="4211960" y="2348880"/>
              <a:ext cx="792088" cy="24192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응답 선택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4211960" y="3789040"/>
              <a:ext cx="792088" cy="504056"/>
            </a:xfrm>
            <a:prstGeom prst="roundRect">
              <a:avLst>
                <a:gd name="adj" fmla="val 16667"/>
              </a:avLst>
            </a:prstGeom>
            <a:solidFill>
              <a:srgbClr val="4f81bd">
                <a:alpha val="100000"/>
              </a:srgbClr>
            </a:solidFill>
            <a:ln w="25400" cap="flat" cmpd="sng" algn="ctr">
              <a:solidFill>
                <a:srgbClr val="263e5b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ExtraBold"/>
                  <a:ea typeface="나눔스퀘어라운드 ExtraBold"/>
                </a:rPr>
                <a:t>설문 결과 </a:t>
              </a:r>
              <a:r>
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나눔스퀘어라운드 ExtraBold"/>
                  <a:ea typeface="나눔스퀘어라운드 ExtraBold"/>
                </a:rPr>
                <a:t>Import</a:t>
              </a:r>
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라운드 ExtraBold"/>
                <a:ea typeface="나눔스퀘어라운드 ExtraBold"/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4283968" y="2708920"/>
              <a:ext cx="72008" cy="720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"/>
            <p:cNvSpPr txBox="1"/>
            <p:nvPr/>
          </p:nvSpPr>
          <p:spPr>
            <a:xfrm>
              <a:off x="4355976" y="2636912"/>
              <a:ext cx="792088" cy="24192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1</a:t>
              </a:r>
              <a:r>
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번 응답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4283968" y="2899043"/>
              <a:ext cx="72008" cy="72008"/>
            </a:xfrm>
            <a:prstGeom prst="ellipse">
              <a:avLst/>
            </a:prstGeom>
            <a:solidFill>
              <a:srgbClr val="4f81bd">
                <a:alpha val="100000"/>
              </a:srgbClr>
            </a:solidFill>
            <a:ln w="25400" cap="flat" cmpd="sng" algn="ctr">
              <a:solidFill>
                <a:srgbClr val="263e5b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1" name=""/>
            <p:cNvSpPr txBox="1"/>
            <p:nvPr/>
          </p:nvSpPr>
          <p:spPr>
            <a:xfrm>
              <a:off x="4355976" y="2827035"/>
              <a:ext cx="792088" cy="24192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2</a:t>
              </a:r>
              <a:r>
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번 응답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_x143597040"/>
          <p:cNvSpPr>
            <a:spLocks noChangeArrowheads="1"/>
          </p:cNvSpPr>
          <p:nvPr/>
        </p:nvSpPr>
        <p:spPr>
          <a:xfrm>
            <a:off x="551384" y="2142852"/>
            <a:ext cx="9177344" cy="272630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4000" b="0" i="0" u="none" strike="noStrike" cap="none" normalizeH="0" baseline="0">
                <a:solidFill>
                  <a:schemeClr val="bg1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8.</a:t>
            </a:r>
            <a:r>
              <a:rPr kumimoji="1" lang="ko-KR" altLang="en-US" sz="4000" b="0" i="0" u="none" strike="noStrike" cap="none" normalizeH="0" baseline="0">
                <a:solidFill>
                  <a:schemeClr val="bg1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 향후 보완점 및 소감</a:t>
            </a:r>
            <a:endParaRPr kumimoji="1" lang="ko-KR" altLang="en-US" sz="4000" b="0" i="0" u="none" strike="noStrike" cap="none" normalizeH="0" baseline="0">
              <a:solidFill>
                <a:schemeClr val="bg1"/>
              </a:solidFill>
              <a:effectLst/>
              <a:latin typeface="나눔스퀘어라운드 ExtraBold"/>
              <a:ea typeface="나눔스퀘어라운드 ExtraBold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_x143597040"/>
          <p:cNvSpPr>
            <a:spLocks noChangeArrowheads="1"/>
          </p:cNvSpPr>
          <p:nvPr/>
        </p:nvSpPr>
        <p:spPr>
          <a:xfrm>
            <a:off x="71095" y="208632"/>
            <a:ext cx="9985345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1" lang="en-US" altLang="ko-KR" sz="3600" b="0" i="0" u="none" strike="noStrike" cap="none" normalizeH="0" baseline="0">
                <a:solidFill>
                  <a:srgbClr val="002060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8.</a:t>
            </a:r>
            <a:r>
              <a:rPr kumimoji="1" lang="ko-KR" altLang="en-US" sz="3600" b="0" i="0" u="none" strike="noStrike" cap="none" normalizeH="0" baseline="0">
                <a:solidFill>
                  <a:srgbClr val="002060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 향후 보완점 및 소감</a:t>
            </a:r>
            <a:endParaRPr kumimoji="1" lang="ko-KR" altLang="en-US" sz="3600" b="0" i="0" u="none" strike="noStrike" cap="none" normalizeH="0" baseline="0">
              <a:solidFill>
                <a:srgbClr val="002060"/>
              </a:solidFill>
              <a:effectLst/>
              <a:latin typeface="나눔스퀘어라운드 ExtraBold"/>
              <a:ea typeface="나눔스퀘어라운드 ExtraBold"/>
              <a:cs typeface="Arial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395536" y="1257667"/>
            <a:ext cx="8496944" cy="146303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설문 프로젝트 향후 보완점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marL="714240" lvl="1" indent="-257040">
              <a:buClr>
                <a:schemeClr val="tx1"/>
              </a:buClr>
              <a:buFont typeface="Wingdings"/>
              <a:buChar char="ü"/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설문 응답 봇 방지를 위한</a:t>
            </a:r>
            <a:r>
              <a:rPr lang="en-US" altLang="ko-KR">
                <a:latin typeface="나눔스퀘어라운드 Bold"/>
                <a:ea typeface="나눔스퀘어라운드 Bold"/>
              </a:rPr>
              <a:t> CAPTCHA </a:t>
            </a:r>
            <a:r>
              <a:rPr lang="ko-KR" altLang="en-US">
                <a:latin typeface="나눔스퀘어라운드 Bold"/>
                <a:ea typeface="나눔스퀘어라운드 Bold"/>
              </a:rPr>
              <a:t>사용 등 보안성 강화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marL="714240" lvl="1" indent="-257040">
              <a:buClr>
                <a:schemeClr val="tx1"/>
              </a:buClr>
              <a:buFont typeface="Wingdings"/>
              <a:buChar char="ü"/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응답 제출 후 수정 가능 여부 설정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marL="714240" lvl="1" indent="-257040">
              <a:buClr>
                <a:schemeClr val="tx1"/>
              </a:buClr>
              <a:buFont typeface="Wingdings"/>
              <a:buChar char="ü"/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응답 취합 리포트 </a:t>
            </a:r>
            <a:r>
              <a:rPr lang="en-US" altLang="ko-KR">
                <a:latin typeface="나눔스퀘어라운드 Bold"/>
                <a:ea typeface="나눔스퀘어라운드 Bold"/>
              </a:rPr>
              <a:t>UI</a:t>
            </a:r>
            <a:r>
              <a:rPr lang="ko-KR" altLang="en-US">
                <a:latin typeface="나눔스퀘어라운드 Bold"/>
                <a:ea typeface="나눔스퀘어라운드 Bold"/>
              </a:rPr>
              <a:t> 강화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marL="714240" lvl="1" indent="-257040">
              <a:buClr>
                <a:schemeClr val="tx1"/>
              </a:buClr>
              <a:buFont typeface="Wingdings"/>
              <a:buChar char="ü"/>
              <a:defRPr/>
            </a:pP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395536" y="3129895"/>
            <a:ext cx="8280920" cy="201170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수습기간 소감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  <a:p>
            <a:pPr marL="714240" lvl="1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ES5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to ES6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준비가 토대가 되어 설문 프로젝트를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ES6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활용하여 개발함으로써 추후 웹프레임워크 업무에도 긍정적 영향 기대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  <a:p>
            <a:pPr marL="714240" lvl="1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각종 팀 내부 리서치 및 테스트 참여로 전반적인 웹오피스 기능 및 구조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 웹프레임워크 업무 파악에 도움이 됨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  <a:p>
            <a:pPr marL="714240" lvl="1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ü"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  <a:p>
            <a:pPr marL="714240" lvl="1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ü"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_x143597040"/>
          <p:cNvSpPr>
            <a:spLocks noChangeArrowheads="1"/>
          </p:cNvSpPr>
          <p:nvPr/>
        </p:nvSpPr>
        <p:spPr>
          <a:xfrm>
            <a:off x="551384" y="2142852"/>
            <a:ext cx="9177344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4000" b="0" i="0" u="none" strike="noStrike" cap="none" normalizeH="0" baseline="0">
                <a:solidFill>
                  <a:schemeClr val="bg1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1.</a:t>
            </a:r>
            <a:r>
              <a:rPr kumimoji="1" lang="ko-KR" altLang="en-US" sz="4000" b="0" i="0" u="none" strike="noStrike" cap="none" normalizeH="0" baseline="0">
                <a:solidFill>
                  <a:schemeClr val="bg1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 프로젝트 개요</a:t>
            </a:r>
            <a:endParaRPr kumimoji="1" lang="en-US" altLang="ko-KR" sz="1500" b="0" i="0" u="none" strike="noStrike" cap="none" normalizeH="0" baseline="0">
              <a:solidFill>
                <a:schemeClr val="bg1"/>
              </a:solidFill>
              <a:effectLst/>
              <a:latin typeface="나눔스퀘어라운드 ExtraBold"/>
              <a:ea typeface="나눔스퀘어라운드 ExtraBold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_x143597040"/>
          <p:cNvSpPr>
            <a:spLocks noChangeArrowheads="1"/>
          </p:cNvSpPr>
          <p:nvPr/>
        </p:nvSpPr>
        <p:spPr>
          <a:xfrm>
            <a:off x="71095" y="208632"/>
            <a:ext cx="9985345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1" lang="en-US" altLang="ko-KR" sz="3600" b="0" i="0" u="none" strike="noStrike" cap="none" normalizeH="0" baseline="0">
                <a:solidFill>
                  <a:srgbClr val="002060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1.</a:t>
            </a:r>
            <a:r>
              <a:rPr kumimoji="1" lang="ko-KR" altLang="en-US" sz="3600" b="0" i="0" u="none" strike="noStrike" cap="none" normalizeH="0" baseline="0">
                <a:solidFill>
                  <a:srgbClr val="002060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 프로젝트 개요</a:t>
            </a:r>
            <a:endParaRPr kumimoji="1" lang="ko-KR" altLang="en-US" sz="3600" b="0" i="0" u="none" strike="noStrike" cap="none" normalizeH="0" baseline="0">
              <a:solidFill>
                <a:srgbClr val="002060"/>
              </a:solidFill>
              <a:latin typeface="나눔스퀘어라운드 ExtraBold"/>
              <a:ea typeface="나눔스퀘어라운드 ExtraBold"/>
              <a:cs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95536" y="1052736"/>
            <a:ext cx="8280920" cy="72879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>
              <a:spcBef>
                <a:spcPts val="200"/>
              </a:spcBef>
              <a:buNone/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보다 유연하고 편리한 설문 프로젝트를 고도화 구축하여</a:t>
            </a:r>
            <a:r>
              <a:rPr lang="en-US" altLang="ko-KR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 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>
              <a:spcBef>
                <a:spcPts val="200"/>
              </a:spcBef>
              <a:buNone/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말랑말랑 플랫폼</a:t>
            </a:r>
            <a:r>
              <a:rPr lang="en-US" altLang="ko-KR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 그룹웨어 사내 설문 지원 등 목표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grpSp>
        <p:nvGrpSpPr>
          <p:cNvPr id="27" name=""/>
          <p:cNvGrpSpPr/>
          <p:nvPr/>
        </p:nvGrpSpPr>
        <p:grpSpPr>
          <a:xfrm rot="0">
            <a:off x="2664333" y="2019657"/>
            <a:ext cx="3805600" cy="3914384"/>
            <a:chOff x="2483768" y="2132855"/>
            <a:chExt cx="4130404" cy="4248473"/>
          </a:xfrm>
        </p:grpSpPr>
        <p:sp>
          <p:nvSpPr>
            <p:cNvPr id="16" name="Freeform 6"/>
            <p:cNvSpPr/>
            <p:nvPr/>
          </p:nvSpPr>
          <p:spPr>
            <a:xfrm>
              <a:off x="4416786" y="2261937"/>
              <a:ext cx="2197386" cy="2884425"/>
            </a:xfrm>
            <a:custGeom>
              <a:avLst/>
              <a:gdLst>
                <a:gd name="T0" fmla="*/ 4890 w 6449"/>
                <a:gd name="T1" fmla="*/ 8468 h 8468"/>
                <a:gd name="T2" fmla="*/ 2823 w 6449"/>
                <a:gd name="T3" fmla="*/ 756 h 8468"/>
                <a:gd name="T4" fmla="*/ 0 w 6449"/>
                <a:gd name="T5" fmla="*/ 0 h 8468"/>
                <a:gd name="T6" fmla="*/ 0 w 6449"/>
                <a:gd name="T7" fmla="*/ 1693 h 8468"/>
                <a:gd name="T8" fmla="*/ 3952 w 6449"/>
                <a:gd name="T9" fmla="*/ 5645 h 8468"/>
                <a:gd name="T10" fmla="*/ 3423 w 6449"/>
                <a:gd name="T11" fmla="*/ 7621 h 8468"/>
                <a:gd name="T12" fmla="*/ 4890 w 6449"/>
                <a:gd name="T13" fmla="*/ 8468 h 846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49" h="8468">
                  <a:moveTo>
                    <a:pt x="4890" y="8468"/>
                  </a:moveTo>
                  <a:cubicBezTo>
                    <a:pt x="6449" y="5768"/>
                    <a:pt x="5523" y="2315"/>
                    <a:pt x="2823" y="756"/>
                  </a:cubicBezTo>
                  <a:cubicBezTo>
                    <a:pt x="1965" y="261"/>
                    <a:pt x="991" y="0"/>
                    <a:pt x="0" y="0"/>
                  </a:cubicBezTo>
                  <a:lnTo>
                    <a:pt x="0" y="1693"/>
                  </a:lnTo>
                  <a:cubicBezTo>
                    <a:pt x="2183" y="1693"/>
                    <a:pt x="3952" y="3463"/>
                    <a:pt x="3952" y="5645"/>
                  </a:cubicBezTo>
                  <a:cubicBezTo>
                    <a:pt x="3952" y="6339"/>
                    <a:pt x="3770" y="7021"/>
                    <a:pt x="3423" y="7621"/>
                  </a:cubicBezTo>
                  <a:lnTo>
                    <a:pt x="4890" y="8468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" name="Freeform 7"/>
            <p:cNvSpPr/>
            <p:nvPr/>
          </p:nvSpPr>
          <p:spPr>
            <a:xfrm>
              <a:off x="2751712" y="4858203"/>
              <a:ext cx="3331567" cy="1523124"/>
            </a:xfrm>
            <a:custGeom>
              <a:avLst/>
              <a:gdLst>
                <a:gd name="T0" fmla="*/ 0 w 19557"/>
                <a:gd name="T1" fmla="*/ 1694 h 8945"/>
                <a:gd name="T2" fmla="*/ 15424 w 19557"/>
                <a:gd name="T3" fmla="*/ 5827 h 8945"/>
                <a:gd name="T4" fmla="*/ 19557 w 19557"/>
                <a:gd name="T5" fmla="*/ 1694 h 8945"/>
                <a:gd name="T6" fmla="*/ 16623 w 19557"/>
                <a:gd name="T7" fmla="*/ 0 h 8945"/>
                <a:gd name="T8" fmla="*/ 5826 w 19557"/>
                <a:gd name="T9" fmla="*/ 2893 h 8945"/>
                <a:gd name="T10" fmla="*/ 2933 w 19557"/>
                <a:gd name="T11" fmla="*/ 0 h 8945"/>
                <a:gd name="T12" fmla="*/ 0 w 19557"/>
                <a:gd name="T13" fmla="*/ 1694 h 89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57" h="8945">
                  <a:moveTo>
                    <a:pt x="0" y="1694"/>
                  </a:moveTo>
                  <a:cubicBezTo>
                    <a:pt x="3118" y="7095"/>
                    <a:pt x="10023" y="8945"/>
                    <a:pt x="15424" y="5827"/>
                  </a:cubicBezTo>
                  <a:cubicBezTo>
                    <a:pt x="17140" y="4836"/>
                    <a:pt x="18566" y="3410"/>
                    <a:pt x="19557" y="1694"/>
                  </a:cubicBezTo>
                  <a:lnTo>
                    <a:pt x="16623" y="0"/>
                  </a:lnTo>
                  <a:cubicBezTo>
                    <a:pt x="14441" y="3781"/>
                    <a:pt x="9607" y="5076"/>
                    <a:pt x="5826" y="2893"/>
                  </a:cubicBezTo>
                  <a:cubicBezTo>
                    <a:pt x="4625" y="2200"/>
                    <a:pt x="3627" y="1202"/>
                    <a:pt x="2933" y="0"/>
                  </a:cubicBezTo>
                  <a:lnTo>
                    <a:pt x="0" y="1694"/>
                  </a:lnTo>
                  <a:close/>
                </a:path>
              </a:pathLst>
            </a:custGeom>
            <a:solidFill>
              <a:srgbClr val="a6a6a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Freeform 8"/>
            <p:cNvSpPr/>
            <p:nvPr/>
          </p:nvSpPr>
          <p:spPr>
            <a:xfrm>
              <a:off x="2494782" y="2261937"/>
              <a:ext cx="1922003" cy="2884425"/>
            </a:xfrm>
            <a:custGeom>
              <a:avLst/>
              <a:gdLst>
                <a:gd name="T0" fmla="*/ 11291 w 11291"/>
                <a:gd name="T1" fmla="*/ 0 h 16937"/>
                <a:gd name="T2" fmla="*/ 0 w 11291"/>
                <a:gd name="T3" fmla="*/ 11291 h 16937"/>
                <a:gd name="T4" fmla="*/ 1513 w 11291"/>
                <a:gd name="T5" fmla="*/ 16937 h 16937"/>
                <a:gd name="T6" fmla="*/ 4446 w 11291"/>
                <a:gd name="T7" fmla="*/ 15243 h 16937"/>
                <a:gd name="T8" fmla="*/ 7339 w 11291"/>
                <a:gd name="T9" fmla="*/ 4446 h 16937"/>
                <a:gd name="T10" fmla="*/ 11291 w 11291"/>
                <a:gd name="T11" fmla="*/ 3387 h 16937"/>
                <a:gd name="T12" fmla="*/ 11291 w 11291"/>
                <a:gd name="T13" fmla="*/ 0 h 1693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91" h="16937">
                  <a:moveTo>
                    <a:pt x="11291" y="0"/>
                  </a:moveTo>
                  <a:cubicBezTo>
                    <a:pt x="5055" y="0"/>
                    <a:pt x="0" y="5055"/>
                    <a:pt x="0" y="11291"/>
                  </a:cubicBezTo>
                  <a:cubicBezTo>
                    <a:pt x="0" y="13273"/>
                    <a:pt x="522" y="15220"/>
                    <a:pt x="1513" y="16937"/>
                  </a:cubicBezTo>
                  <a:lnTo>
                    <a:pt x="4446" y="15243"/>
                  </a:lnTo>
                  <a:cubicBezTo>
                    <a:pt x="2264" y="11463"/>
                    <a:pt x="3559" y="6629"/>
                    <a:pt x="7339" y="4446"/>
                  </a:cubicBezTo>
                  <a:cubicBezTo>
                    <a:pt x="8541" y="3753"/>
                    <a:pt x="9904" y="3387"/>
                    <a:pt x="11291" y="3387"/>
                  </a:cubicBezTo>
                  <a:lnTo>
                    <a:pt x="11291" y="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9" name="이등변 삼각형 12"/>
            <p:cNvSpPr/>
            <p:nvPr/>
          </p:nvSpPr>
          <p:spPr>
            <a:xfrm rot="12624309" flipH="1">
              <a:off x="5304599" y="4935339"/>
              <a:ext cx="843001" cy="423307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이등변 삼각형 13"/>
            <p:cNvSpPr/>
            <p:nvPr/>
          </p:nvSpPr>
          <p:spPr>
            <a:xfrm rot="8975691" flipH="1" flipV="1">
              <a:off x="2483768" y="4628726"/>
              <a:ext cx="843001" cy="423307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이등변 삼각형 16"/>
            <p:cNvSpPr/>
            <p:nvPr/>
          </p:nvSpPr>
          <p:spPr>
            <a:xfrm rot="5400000">
              <a:off x="4181721" y="2342702"/>
              <a:ext cx="843001" cy="423307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3" name=""/>
          <p:cNvSpPr/>
          <p:nvPr/>
        </p:nvSpPr>
        <p:spPr>
          <a:xfrm>
            <a:off x="5436096" y="2280275"/>
            <a:ext cx="1656183" cy="1656183"/>
          </a:xfrm>
          <a:prstGeom prst="ellipse">
            <a:avLst/>
          </a:prstGeom>
          <a:solidFill>
            <a:srgbClr val="114f97"/>
          </a:solidFill>
          <a:ln w="25400" cap="flat" cmpd="sng" algn="ctr">
            <a:noFill/>
            <a:prstDash val="solid"/>
          </a:ln>
        </p:spPr>
        <p:txBody>
          <a:bodyPr lIns="36004" rIns="36004" anchor="ctr" anchorCtr="0"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나눔스퀘어라운드 ExtraBold"/>
                <a:ea typeface="나눔스퀘어라운드 ExtraBold"/>
              </a:rPr>
              <a:t>설문 편집 사용성 강화</a:t>
            </a:r>
            <a:endParaRPr lang="ko-KR" altLang="en-US">
              <a:solidFill>
                <a:schemeClr val="lt1"/>
              </a:solidFill>
              <a:latin typeface="나눔스퀘어라운드 ExtraBold"/>
              <a:ea typeface="나눔스퀘어라운드 ExtraBold"/>
            </a:endParaRPr>
          </a:p>
        </p:txBody>
      </p:sp>
      <p:sp>
        <p:nvSpPr>
          <p:cNvPr id="24" name=""/>
          <p:cNvSpPr/>
          <p:nvPr/>
        </p:nvSpPr>
        <p:spPr>
          <a:xfrm>
            <a:off x="3635896" y="4797152"/>
            <a:ext cx="1656183" cy="1656183"/>
          </a:xfrm>
          <a:prstGeom prst="ellipse">
            <a:avLst/>
          </a:prstGeom>
          <a:solidFill>
            <a:srgbClr val="114f97"/>
          </a:solidFill>
          <a:ln w="25400" cap="flat" cmpd="sng" algn="ctr">
            <a:noFill/>
            <a:prstDash val="solid"/>
          </a:ln>
        </p:spPr>
        <p:txBody>
          <a:bodyPr lIns="36004" rIns="36004" anchor="ctr" anchorCtr="0"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나눔스퀘어라운드 ExtraBold"/>
                <a:ea typeface="나눔스퀘어라운드 ExtraBold"/>
              </a:rPr>
              <a:t>설문</a:t>
            </a:r>
            <a:endParaRPr lang="ko-KR" altLang="en-US">
              <a:solidFill>
                <a:schemeClr val="lt1"/>
              </a:solidFill>
              <a:latin typeface="나눔스퀘어라운드 ExtraBold"/>
              <a:ea typeface="나눔스퀘어라운드 ExtraBold"/>
            </a:endParaRPr>
          </a:p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나눔스퀘어라운드 ExtraBold"/>
                <a:ea typeface="나눔스퀘어라운드 ExtraBold"/>
              </a:rPr>
              <a:t>보안성 강화</a:t>
            </a:r>
            <a:endParaRPr lang="ko-KR" altLang="en-US">
              <a:solidFill>
                <a:schemeClr val="lt1"/>
              </a:solidFill>
              <a:latin typeface="나눔스퀘어라운드 ExtraBold"/>
              <a:ea typeface="나눔스퀘어라운드 ExtraBold"/>
            </a:endParaRPr>
          </a:p>
        </p:txBody>
      </p:sp>
      <p:sp>
        <p:nvSpPr>
          <p:cNvPr id="25" name=""/>
          <p:cNvSpPr/>
          <p:nvPr/>
        </p:nvSpPr>
        <p:spPr>
          <a:xfrm>
            <a:off x="1907704" y="2352283"/>
            <a:ext cx="1656183" cy="1656183"/>
          </a:xfrm>
          <a:prstGeom prst="ellipse">
            <a:avLst/>
          </a:prstGeom>
          <a:solidFill>
            <a:srgbClr val="114f97"/>
          </a:solidFill>
          <a:ln w="25400" cap="flat" cmpd="sng" algn="ctr">
            <a:noFill/>
            <a:prstDash val="solid"/>
          </a:ln>
        </p:spPr>
        <p:txBody>
          <a:bodyPr lIns="36004" rIns="36004" anchor="ctr" anchorCtr="0"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나눔스퀘어라운드 ExtraBold"/>
                <a:ea typeface="나눔스퀘어라운드 ExtraBold"/>
              </a:rPr>
              <a:t>응답</a:t>
            </a:r>
            <a:endParaRPr lang="ko-KR" altLang="en-US">
              <a:solidFill>
                <a:schemeClr val="lt1"/>
              </a:solidFill>
              <a:latin typeface="나눔스퀘어라운드 ExtraBold"/>
              <a:ea typeface="나눔스퀘어라운드 ExtraBold"/>
            </a:endParaRPr>
          </a:p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나눔스퀘어라운드 ExtraBold"/>
                <a:ea typeface="나눔스퀘어라운드 ExtraBold"/>
              </a:rPr>
              <a:t>확장성 강화</a:t>
            </a:r>
            <a:endParaRPr lang="ko-KR" altLang="en-US">
              <a:solidFill>
                <a:schemeClr val="lt1"/>
              </a:solidFill>
              <a:latin typeface="나눔스퀘어라운드 ExtraBold"/>
              <a:ea typeface="나눔스퀘어라운드 ExtraBold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63888" y="3465872"/>
            <a:ext cx="1878592" cy="899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_x143597040"/>
          <p:cNvSpPr>
            <a:spLocks noChangeArrowheads="1"/>
          </p:cNvSpPr>
          <p:nvPr/>
        </p:nvSpPr>
        <p:spPr>
          <a:xfrm>
            <a:off x="551384" y="2142852"/>
            <a:ext cx="9177344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4000" b="0" i="0" u="none" strike="noStrike" cap="none" normalizeH="0" baseline="0">
                <a:solidFill>
                  <a:schemeClr val="bg1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2.</a:t>
            </a:r>
            <a:r>
              <a:rPr kumimoji="1" lang="ko-KR" altLang="en-US" sz="4000" b="0" i="0" u="none" strike="noStrike" cap="none" normalizeH="0" baseline="0">
                <a:solidFill>
                  <a:schemeClr val="bg1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 설문 서비스 사전 리서치</a:t>
            </a:r>
            <a:endParaRPr kumimoji="1" lang="ko-KR" altLang="en-US" sz="4000" b="0" i="0" u="none" strike="noStrike" cap="none" normalizeH="0" baseline="0">
              <a:solidFill>
                <a:schemeClr val="bg1"/>
              </a:solidFill>
              <a:effectLst/>
              <a:latin typeface="나눔스퀘어라운드 ExtraBold"/>
              <a:ea typeface="나눔스퀘어라운드 ExtraBold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_x143597040"/>
          <p:cNvSpPr>
            <a:spLocks noChangeArrowheads="1"/>
          </p:cNvSpPr>
          <p:nvPr/>
        </p:nvSpPr>
        <p:spPr>
          <a:xfrm>
            <a:off x="71095" y="208632"/>
            <a:ext cx="9985345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1" lang="en-US" altLang="ko-KR" sz="3600" b="0" i="0" u="none" strike="noStrike" cap="none" normalizeH="0" baseline="0">
                <a:solidFill>
                  <a:srgbClr val="002060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2.</a:t>
            </a:r>
            <a:r>
              <a:rPr kumimoji="1" lang="ko-KR" altLang="en-US" sz="3600" b="0" i="0" u="none" strike="noStrike" cap="none" normalizeH="0" baseline="0">
                <a:solidFill>
                  <a:srgbClr val="002060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 설문 서비스 사전 리서치</a:t>
            </a:r>
            <a:endParaRPr kumimoji="1" lang="ko-KR" altLang="en-US" sz="3600" b="0" i="0" u="none" strike="noStrike" cap="none" normalizeH="0" baseline="0">
              <a:solidFill>
                <a:srgbClr val="002060"/>
              </a:solidFill>
              <a:effectLst/>
              <a:latin typeface="나눔스퀘어라운드 ExtraBold"/>
              <a:ea typeface="나눔스퀘어라운드 ExtraBold"/>
              <a:cs typeface="Arial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539552" y="1189127"/>
            <a:ext cx="1440160" cy="3901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구글 설문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3203848" y="1189127"/>
            <a:ext cx="1440160" cy="3901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네이버 폼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5868144" y="1189127"/>
            <a:ext cx="2520280" cy="3901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SurveyMonkey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40152" y="1721128"/>
            <a:ext cx="2340292" cy="2290084"/>
          </a:xfrm>
          <a:prstGeom prst="rect">
            <a:avLst/>
          </a:prstGeom>
          <a:ln>
            <a:solidFill>
              <a:srgbClr val="114f97"/>
            </a:solidFill>
          </a:ln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17" y="1721128"/>
            <a:ext cx="2340292" cy="1927463"/>
          </a:xfrm>
          <a:prstGeom prst="rect">
            <a:avLst/>
          </a:prstGeom>
          <a:ln>
            <a:solidFill>
              <a:srgbClr val="114f97"/>
            </a:solidFill>
          </a:ln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03812" y="1721128"/>
            <a:ext cx="2340292" cy="2362687"/>
          </a:xfrm>
          <a:prstGeom prst="rect">
            <a:avLst/>
          </a:prstGeom>
          <a:ln>
            <a:solidFill>
              <a:srgbClr val="114f97"/>
            </a:solidFill>
          </a:ln>
        </p:spPr>
      </p:pic>
      <p:sp>
        <p:nvSpPr>
          <p:cNvPr id="16" name=""/>
          <p:cNvSpPr txBox="1"/>
          <p:nvPr/>
        </p:nvSpPr>
        <p:spPr>
          <a:xfrm>
            <a:off x="5868144" y="4421466"/>
            <a:ext cx="2736304" cy="1634527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1700">
                <a:latin typeface="나눔스퀘어라운드 Bold"/>
                <a:ea typeface="나눔스퀘어라운드 Bold"/>
              </a:rPr>
              <a:t>양식 및 질문 템플릿 제공</a:t>
            </a:r>
            <a:endParaRPr lang="ko-KR" altLang="en-US" sz="1700">
              <a:latin typeface="나눔스퀘어라운드 Bold"/>
              <a:ea typeface="나눔스퀘어라운드 Bold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700">
                <a:latin typeface="나눔스퀘어라운드 Bold"/>
                <a:ea typeface="나눔스퀘어라운드 Bold"/>
              </a:rPr>
              <a:t>다양한 환경 설정 제공</a:t>
            </a:r>
            <a:endParaRPr lang="ko-KR" altLang="en-US" sz="1700">
              <a:latin typeface="나눔스퀘어라운드 Bold"/>
              <a:ea typeface="나눔스퀘어라운드 Bold"/>
            </a:endParaRPr>
          </a:p>
          <a:p>
            <a:pPr marL="457200" lvl="1" indent="0">
              <a:buNone/>
              <a:defRPr/>
            </a:pPr>
            <a:r>
              <a:rPr lang="en-US" altLang="ko-KR" sz="1700">
                <a:latin typeface="나눔스퀘어라운드 Bold"/>
                <a:ea typeface="나눔스퀘어라운드 Bold"/>
              </a:rPr>
              <a:t>(</a:t>
            </a:r>
            <a:r>
              <a:rPr lang="ko-KR" altLang="en-US" sz="1700">
                <a:latin typeface="나눔스퀘어라운드 Bold"/>
                <a:ea typeface="나눔스퀘어라운드 Bold"/>
              </a:rPr>
              <a:t>이메일 인증</a:t>
            </a:r>
            <a:r>
              <a:rPr lang="en-US" altLang="ko-KR" sz="1700">
                <a:latin typeface="나눔스퀘어라운드 Bold"/>
                <a:ea typeface="나눔스퀘어라운드 Bold"/>
              </a:rPr>
              <a:t>,</a:t>
            </a:r>
            <a:r>
              <a:rPr lang="ko-KR" altLang="en-US" sz="1700">
                <a:latin typeface="나눔스퀘어라운드 Bold"/>
                <a:ea typeface="나눔스퀘어라운드 Bold"/>
              </a:rPr>
              <a:t> 비밀번호 인증</a:t>
            </a:r>
            <a:r>
              <a:rPr lang="en-US" altLang="ko-KR" sz="1700">
                <a:latin typeface="나눔스퀘어라운드 Bold"/>
                <a:ea typeface="나눔스퀘어라운드 Bold"/>
              </a:rPr>
              <a:t>,</a:t>
            </a:r>
            <a:r>
              <a:rPr lang="ko-KR" altLang="en-US" sz="1700">
                <a:latin typeface="나눔스퀘어라운드 Bold"/>
                <a:ea typeface="나눔스퀘어라운드 Bold"/>
              </a:rPr>
              <a:t> 키오스크 설문 등</a:t>
            </a:r>
            <a:r>
              <a:rPr lang="en-US" altLang="ko-KR" sz="1700">
                <a:latin typeface="나눔스퀘어라운드 Bold"/>
                <a:ea typeface="나눔스퀘어라운드 Bold"/>
              </a:rPr>
              <a:t>)</a:t>
            </a:r>
            <a:endParaRPr lang="en-US" altLang="ko-KR" sz="1700">
              <a:latin typeface="나눔스퀘어라운드 Bold"/>
              <a:ea typeface="나눔스퀘어라운드 Bold"/>
            </a:endParaRPr>
          </a:p>
          <a:p>
            <a:pPr marL="214200" lvl="0" indent="-214200">
              <a:buFont typeface="Arial"/>
              <a:buChar char="•"/>
              <a:defRPr/>
            </a:pPr>
            <a:r>
              <a:rPr lang="ko-KR" altLang="en-US" sz="1700">
                <a:latin typeface="나눔스퀘어라운드 Bold"/>
                <a:ea typeface="나눔스퀘어라운드 Bold"/>
              </a:rPr>
              <a:t>응답 패널 제공</a:t>
            </a:r>
            <a:endParaRPr lang="ko-KR" altLang="en-US" sz="1700">
              <a:latin typeface="나눔스퀘어라운드 Bold"/>
              <a:ea typeface="나눔스퀘어라운드 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1700">
              <a:latin typeface="나눔스퀘어라운드 Bold"/>
              <a:ea typeface="나눔스퀘어라운드 Bold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3095836" y="4421466"/>
            <a:ext cx="2736304" cy="1377354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양식 제공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  <a:p>
            <a:pPr marL="257040" lvl="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이메일 인증 제공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  <a:p>
            <a:pPr marL="25704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다양한 공유 방식 제공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  <a:p>
            <a:pPr marL="457200" lvl="1" indent="0" algn="l" defTabSz="914400"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블로그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 카페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 밴드 등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  <a:p>
            <a:pPr marL="214200" lvl="0" indent="-21420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설문 테마 제공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395536" y="4394022"/>
            <a:ext cx="2736304" cy="2166798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양식 제공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  <a:p>
            <a:pPr marL="257040" lvl="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질문 가져오기 제공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  <a:p>
            <a:pPr marL="257040" lvl="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질문 순서 변경 용이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  <a:p>
            <a:pPr marL="257040" lvl="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이메일 인증 제공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  <a:p>
            <a:pPr marL="257040" lvl="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설문 자동 클라우드 저장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  <a:p>
            <a:pPr marL="257040" lvl="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설문 썸네일 제공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  <a:p>
            <a:pPr marL="257040" lvl="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  <a:p>
            <a:pPr marL="257040" lvl="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_x143597040"/>
          <p:cNvSpPr>
            <a:spLocks noChangeArrowheads="1"/>
          </p:cNvSpPr>
          <p:nvPr/>
        </p:nvSpPr>
        <p:spPr>
          <a:xfrm>
            <a:off x="71095" y="208632"/>
            <a:ext cx="9985345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1" lang="en-US" altLang="ko-KR" sz="3600" b="0" i="0" u="none" strike="noStrike" cap="none" normalizeH="0" baseline="0">
                <a:solidFill>
                  <a:srgbClr val="002060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2.</a:t>
            </a:r>
            <a:r>
              <a:rPr kumimoji="1" lang="ko-KR" altLang="en-US" sz="3600" b="0" i="0" u="none" strike="noStrike" cap="none" normalizeH="0" baseline="0">
                <a:solidFill>
                  <a:srgbClr val="002060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 설문 서비스 사전 리서치</a:t>
            </a:r>
            <a:endParaRPr kumimoji="1" lang="ko-KR" altLang="en-US" sz="3600" b="0" i="0" u="none" strike="noStrike" cap="none" normalizeH="0" baseline="0">
              <a:solidFill>
                <a:srgbClr val="002060"/>
              </a:solidFill>
              <a:effectLst/>
              <a:latin typeface="나눔스퀘어라운드 ExtraBold"/>
              <a:ea typeface="나눔스퀘어라운드 ExtraBold"/>
              <a:cs typeface="Arial"/>
            </a:endParaRPr>
          </a:p>
        </p:txBody>
      </p:sp>
      <p:graphicFrame>
        <p:nvGraphicFramePr>
          <p:cNvPr id="9" name=""/>
          <p:cNvGraphicFramePr>
            <a:graphicFrameLocks noGrp="1"/>
          </p:cNvGraphicFramePr>
          <p:nvPr/>
        </p:nvGraphicFramePr>
        <p:xfrm>
          <a:off x="395536" y="1124744"/>
          <a:ext cx="8277537" cy="5011753"/>
        </p:xfrm>
        <a:graphic>
          <a:graphicData uri="http://schemas.openxmlformats.org/drawingml/2006/table">
            <a:tbl>
              <a:tblPr firstRow="1" bandRow="1">
                <a:tableStyleId>{C69FF03A-DF0C-4845-94BB-EF2385AD676B}</a:tableStyleId>
              </a:tblPr>
              <a:tblGrid>
                <a:gridCol w="1649730"/>
                <a:gridCol w="1656184"/>
                <a:gridCol w="1656184"/>
                <a:gridCol w="1656184"/>
                <a:gridCol w="1659255"/>
              </a:tblGrid>
              <a:tr h="50117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나눔스퀘어라운드 Bold"/>
                          <a:ea typeface="나눔스퀘어라운드 Bold"/>
                        </a:rPr>
                        <a:t>V1.0</a:t>
                      </a:r>
                      <a:endParaRPr lang="en-US" altLang="ko-KR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tint val="80000"/>
                        <a:alpha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나눔스퀘어라운드 Bold"/>
                          <a:ea typeface="나눔스퀘어라운드 Bold"/>
                        </a:rPr>
                        <a:t>구글 설문</a:t>
                      </a:r>
                      <a:endParaRPr lang="ko-KR" altLang="en-US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tint val="80000"/>
                        <a:alpha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나눔스퀘어라운드 Bold"/>
                          <a:ea typeface="나눔스퀘어라운드 Bold"/>
                        </a:rPr>
                        <a:t>네이버 폼</a:t>
                      </a:r>
                      <a:endParaRPr lang="ko-KR" altLang="en-US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tint val="80000"/>
                        <a:alpha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>
                          <a:latin typeface="나눔스퀘어라운드 Bold"/>
                          <a:ea typeface="나눔스퀘어라운드 Bold"/>
                        </a:rPr>
                        <a:t>SurveyMonkey</a:t>
                      </a:r>
                      <a:endParaRPr lang="en-US" altLang="ko-KR" sz="16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tint val="80000"/>
                        <a:alpha val="20000"/>
                      </a:schemeClr>
                    </a:solidFill>
                  </a:tcPr>
                </a:tc>
              </a:tr>
              <a:tr h="50117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나눔스퀘어라운드 Bold"/>
                          <a:ea typeface="나눔스퀘어라운드 Bold"/>
                        </a:rPr>
                        <a:t>설문 양식 제공</a:t>
                      </a:r>
                      <a:endParaRPr lang="ko-KR" altLang="en-US" sz="15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tint val="80000"/>
                        <a:alpha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cb70">
                        <a:alpha val="2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cb70">
                        <a:alpha val="2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cb70">
                        <a:alpha val="2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cb70">
                        <a:alpha val="20000"/>
                      </a:srgbClr>
                    </a:solidFill>
                  </a:tcPr>
                </a:tc>
              </a:tr>
              <a:tr h="50117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나눔스퀘어라운드 Bold"/>
                          <a:ea typeface="나눔스퀘어라운드 Bold"/>
                        </a:rPr>
                        <a:t>질문 가져오기</a:t>
                      </a:r>
                      <a:endParaRPr lang="ko-KR" altLang="en-US" sz="15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tint val="80000"/>
                        <a:alpha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cb70">
                        <a:alpha val="2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cb70">
                        <a:alpha val="2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cb70">
                        <a:alpha val="2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cb70">
                        <a:alpha val="20000"/>
                      </a:srgbClr>
                    </a:solidFill>
                  </a:tcPr>
                </a:tc>
              </a:tr>
              <a:tr h="50117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나눔스퀘어라운드 Bold"/>
                          <a:ea typeface="나눔스퀘어라운드 Bold"/>
                        </a:rPr>
                        <a:t>멀티미디어 지원</a:t>
                      </a:r>
                      <a:endParaRPr lang="ko-KR" altLang="en-US" sz="15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tint val="80000"/>
                        <a:alpha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cb70">
                        <a:alpha val="2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cb70">
                        <a:alpha val="2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cb70">
                        <a:alpha val="2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cb70">
                        <a:alpha val="20000"/>
                      </a:srgbClr>
                    </a:solidFill>
                  </a:tcPr>
                </a:tc>
              </a:tr>
              <a:tr h="50117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나눔스퀘어라운드 Bold"/>
                          <a:ea typeface="나눔스퀘어라운드 Bold"/>
                        </a:rPr>
                        <a:t>비공개 설문</a:t>
                      </a:r>
                      <a:endParaRPr lang="ko-KR" altLang="en-US" sz="15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tint val="80000"/>
                        <a:alpha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cb70">
                        <a:alpha val="2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cb70">
                        <a:alpha val="2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cb70">
                        <a:alpha val="2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cb70">
                        <a:alpha val="20000"/>
                      </a:srgbClr>
                    </a:solidFill>
                  </a:tcPr>
                </a:tc>
              </a:tr>
              <a:tr h="50117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나눔스퀘어라운드 Bold"/>
                          <a:ea typeface="나눔스퀘어라운드 Bold"/>
                        </a:rPr>
                        <a:t>이메일 인증</a:t>
                      </a:r>
                      <a:endParaRPr lang="ko-KR" altLang="en-US" sz="15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tint val="80000"/>
                        <a:alpha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cb70">
                        <a:alpha val="2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cb70">
                        <a:alpha val="2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cb70">
                        <a:alpha val="2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3cb70">
                        <a:alpha val="20000"/>
                      </a:srgbClr>
                    </a:solidFill>
                  </a:tcPr>
                </a:tc>
              </a:tr>
              <a:tr h="50117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나눔스퀘어라운드 Bold"/>
                          <a:ea typeface="나눔스퀘어라운드 Bold"/>
                        </a:rPr>
                        <a:t>이메일 공개 여부</a:t>
                      </a:r>
                      <a:endParaRPr lang="ko-KR" altLang="en-US" sz="15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tint val="80000"/>
                        <a:alpha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0117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스퀘어라운드 Bold"/>
                          <a:ea typeface="나눔스퀘어라운드 Bold"/>
                        </a:rPr>
                        <a:t>클라우드 자동 저장</a:t>
                      </a:r>
                      <a:endParaRPr lang="ko-KR" altLang="en-US" sz="14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tint val="80000"/>
                        <a:alpha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0117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나눔스퀘어라운드 Bold"/>
                          <a:ea typeface="나눔스퀘어라운드 Bold"/>
                        </a:rPr>
                        <a:t>설문 썸네일 제공</a:t>
                      </a:r>
                      <a:endParaRPr lang="ko-KR" altLang="en-US" sz="15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tint val="80000"/>
                        <a:alpha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0117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나눔스퀘어라운드 Bold"/>
                          <a:ea typeface="나눔스퀘어라운드 Bold"/>
                        </a:rPr>
                        <a:t>다양한 공유 방식</a:t>
                      </a:r>
                      <a:endParaRPr lang="ko-KR" altLang="en-US" sz="15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tint val="80000"/>
                        <a:alpha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2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14f9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68958" y="2168865"/>
            <a:ext cx="396049" cy="396049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736342" y="1728216"/>
            <a:ext cx="288036" cy="288036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736342" y="2232279"/>
            <a:ext cx="288036" cy="288036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2736342" y="2772346"/>
            <a:ext cx="288036" cy="288036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736342" y="3240405"/>
            <a:ext cx="288036" cy="288036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736342" y="3744468"/>
            <a:ext cx="288036" cy="288036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2736342" y="4221088"/>
            <a:ext cx="288036" cy="288036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2736342" y="4725144"/>
            <a:ext cx="288036" cy="288036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2736342" y="5229200"/>
            <a:ext cx="288036" cy="288036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373975" y="1700808"/>
            <a:ext cx="396049" cy="396049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4373975" y="2168854"/>
            <a:ext cx="396049" cy="396049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4373975" y="2672910"/>
            <a:ext cx="396049" cy="396049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4373975" y="3176966"/>
            <a:ext cx="396049" cy="396049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6012751" y="1664798"/>
            <a:ext cx="396049" cy="396049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6048756" y="2232279"/>
            <a:ext cx="288036" cy="288036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7668958" y="1664798"/>
            <a:ext cx="396049" cy="396049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6012751" y="2708920"/>
            <a:ext cx="396049" cy="396049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7668958" y="2672910"/>
            <a:ext cx="396049" cy="396049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7668958" y="3176966"/>
            <a:ext cx="396049" cy="396049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22"/>
          <a:srcRect/>
          <a:stretch>
            <a:fillRect/>
          </a:stretch>
        </p:blipFill>
        <p:spPr>
          <a:xfrm>
            <a:off x="6048756" y="3212976"/>
            <a:ext cx="288036" cy="288036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>
            <a:off x="7668958" y="3645024"/>
            <a:ext cx="396049" cy="396049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24"/>
          <a:srcRect/>
          <a:stretch>
            <a:fillRect/>
          </a:stretch>
        </p:blipFill>
        <p:spPr>
          <a:xfrm>
            <a:off x="4392549" y="4221088"/>
            <a:ext cx="288036" cy="288036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25"/>
          <a:stretch>
            <a:fillRect/>
          </a:stretch>
        </p:blipFill>
        <p:spPr>
          <a:xfrm>
            <a:off x="4373975" y="3681022"/>
            <a:ext cx="396049" cy="396049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26"/>
          <a:stretch>
            <a:fillRect/>
          </a:stretch>
        </p:blipFill>
        <p:spPr>
          <a:xfrm>
            <a:off x="6012751" y="3681022"/>
            <a:ext cx="396049" cy="396049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27"/>
          <a:srcRect/>
          <a:stretch>
            <a:fillRect/>
          </a:stretch>
        </p:blipFill>
        <p:spPr>
          <a:xfrm>
            <a:off x="6048756" y="4221088"/>
            <a:ext cx="288036" cy="288036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28"/>
          <a:srcRect/>
          <a:stretch>
            <a:fillRect/>
          </a:stretch>
        </p:blipFill>
        <p:spPr>
          <a:xfrm>
            <a:off x="7704963" y="4725144"/>
            <a:ext cx="288036" cy="288036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29"/>
          <a:stretch>
            <a:fillRect/>
          </a:stretch>
        </p:blipFill>
        <p:spPr>
          <a:xfrm>
            <a:off x="6029565" y="4725139"/>
            <a:ext cx="324040" cy="324040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30"/>
          <a:srcRect/>
          <a:stretch>
            <a:fillRect/>
          </a:stretch>
        </p:blipFill>
        <p:spPr>
          <a:xfrm>
            <a:off x="6048756" y="5229200"/>
            <a:ext cx="288036" cy="288036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31"/>
          <a:stretch>
            <a:fillRect/>
          </a:stretch>
        </p:blipFill>
        <p:spPr>
          <a:xfrm>
            <a:off x="6048159" y="5733256"/>
            <a:ext cx="324040" cy="324040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32"/>
          <a:srcRect/>
          <a:stretch>
            <a:fillRect/>
          </a:stretch>
        </p:blipFill>
        <p:spPr>
          <a:xfrm>
            <a:off x="4427982" y="5733256"/>
            <a:ext cx="288036" cy="288036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33"/>
          <a:srcRect/>
          <a:stretch>
            <a:fillRect/>
          </a:stretch>
        </p:blipFill>
        <p:spPr>
          <a:xfrm>
            <a:off x="2736342" y="5733256"/>
            <a:ext cx="288036" cy="288036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34"/>
          <a:stretch>
            <a:fillRect/>
          </a:stretch>
        </p:blipFill>
        <p:spPr>
          <a:xfrm>
            <a:off x="4373975" y="5193190"/>
            <a:ext cx="396049" cy="396049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35"/>
          <a:stretch>
            <a:fillRect/>
          </a:stretch>
        </p:blipFill>
        <p:spPr>
          <a:xfrm>
            <a:off x="4373975" y="4689134"/>
            <a:ext cx="396049" cy="396049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36"/>
          <a:stretch>
            <a:fillRect/>
          </a:stretch>
        </p:blipFill>
        <p:spPr>
          <a:xfrm>
            <a:off x="7668958" y="4185078"/>
            <a:ext cx="396049" cy="396049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37"/>
          <a:srcRect/>
          <a:stretch>
            <a:fillRect/>
          </a:stretch>
        </p:blipFill>
        <p:spPr>
          <a:xfrm>
            <a:off x="7704963" y="5229200"/>
            <a:ext cx="288036" cy="288036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38"/>
          <a:stretch>
            <a:fillRect/>
          </a:stretch>
        </p:blipFill>
        <p:spPr>
          <a:xfrm>
            <a:off x="7668958" y="5697246"/>
            <a:ext cx="396049" cy="396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_x143597040"/>
          <p:cNvSpPr>
            <a:spLocks noChangeArrowheads="1"/>
          </p:cNvSpPr>
          <p:nvPr/>
        </p:nvSpPr>
        <p:spPr>
          <a:xfrm>
            <a:off x="551384" y="2142852"/>
            <a:ext cx="9177344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4000" b="0" i="0" u="none" strike="noStrike" kern="1200" cap="none" spc="0" normalizeH="0" baseline="0" mc:Ignorable="hp" hp:hslEmbossed="0">
                <a:solidFill>
                  <a:srgbClr val="ffffff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3.</a:t>
            </a:r>
            <a:r>
              <a:rPr xmlns:mc="http://schemas.openxmlformats.org/markup-compatibility/2006" xmlns:hp="http://schemas.haansoft.com/office/presentation/8.0" kumimoji="1" lang="ko-KR" altLang="en-US" sz="4000" b="0" i="0" u="none" strike="noStrike" kern="1200" cap="none" spc="0" normalizeH="0" baseline="0" mc:Ignorable="hp" hp:hslEmbossed="0">
                <a:solidFill>
                  <a:srgbClr val="ffffff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 고도화 기능 기획 내용</a:t>
            </a:r>
            <a:endParaRPr xmlns:mc="http://schemas.openxmlformats.org/markup-compatibility/2006" xmlns:hp="http://schemas.haansoft.com/office/presentation/8.0" kumimoji="1" lang="ko-KR" altLang="en-US" sz="4000" b="0" i="0" u="none" strike="noStrike" kern="1200" cap="none" spc="0" normalizeH="0" baseline="0" mc:Ignorable="hp" hp:hslEmbossed="0">
              <a:solidFill>
                <a:srgbClr val="ffffff"/>
              </a:solidFill>
              <a:effectLst/>
              <a:latin typeface="나눔스퀘어라운드 ExtraBold"/>
              <a:ea typeface="나눔스퀘어라운드 ExtraBold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_x143597040"/>
          <p:cNvSpPr>
            <a:spLocks noChangeArrowheads="1"/>
          </p:cNvSpPr>
          <p:nvPr/>
        </p:nvSpPr>
        <p:spPr>
          <a:xfrm>
            <a:off x="71095" y="208632"/>
            <a:ext cx="9985345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kumimoji="1" lang="en-US" altLang="ko-KR" sz="3600" b="0" i="0" u="none" strike="noStrike" cap="none" normalizeH="0" baseline="0">
                <a:solidFill>
                  <a:srgbClr val="002060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3.</a:t>
            </a:r>
            <a:r>
              <a:rPr kumimoji="1" lang="ko-KR" altLang="en-US" sz="3600" b="0" i="0" u="none" strike="noStrike" cap="none" normalizeH="0" baseline="0">
                <a:solidFill>
                  <a:srgbClr val="002060"/>
                </a:solidFill>
                <a:effectLst/>
                <a:latin typeface="나눔스퀘어라운드 ExtraBold"/>
                <a:ea typeface="나눔스퀘어라운드 ExtraBold"/>
                <a:cs typeface="Arial"/>
              </a:rPr>
              <a:t> 고도화 기능 기획 내용</a:t>
            </a:r>
            <a:endParaRPr kumimoji="1" lang="ko-KR" altLang="en-US" sz="3600" b="0" i="0" u="none" strike="noStrike" cap="none" normalizeH="0" baseline="0">
              <a:solidFill>
                <a:srgbClr val="002060"/>
              </a:solidFill>
              <a:effectLst/>
              <a:latin typeface="나눔스퀘어라운드 ExtraBold"/>
              <a:ea typeface="나눔스퀘어라운드 ExtraBold"/>
              <a:cs typeface="Arial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467544" y="1052736"/>
            <a:ext cx="8280920" cy="39315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>
                <a:latin typeface="나눔스퀘어라운드 Bold"/>
                <a:ea typeface="나눔스퀘어라운드 Bold"/>
              </a:rPr>
              <a:t>설문 편집</a:t>
            </a:r>
            <a:endParaRPr lang="ko-KR" altLang="en-US" sz="2000">
              <a:latin typeface="나눔스퀘어라운드 Bold"/>
              <a:ea typeface="나눔스퀘어라운드 Bold"/>
            </a:endParaRPr>
          </a:p>
        </p:txBody>
      </p:sp>
      <p:sp>
        <p:nvSpPr>
          <p:cNvPr id="24" name=""/>
          <p:cNvSpPr/>
          <p:nvPr/>
        </p:nvSpPr>
        <p:spPr>
          <a:xfrm>
            <a:off x="755576" y="1996447"/>
            <a:ext cx="3168352" cy="936117"/>
          </a:xfrm>
          <a:prstGeom prst="roundRect">
            <a:avLst>
              <a:gd name="adj" fmla="val 11458"/>
            </a:avLst>
          </a:prstGeom>
          <a:noFill/>
          <a:ln>
            <a:solidFill>
              <a:srgbClr val="fe222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질문</a:t>
            </a:r>
            <a:r>
              <a:rPr lang="en-US" altLang="ko-KR" sz="150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,</a:t>
            </a:r>
            <a:r>
              <a:rPr lang="ko-KR" altLang="en-US" sz="150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 선택지 편집 시 </a:t>
            </a:r>
            <a:r>
              <a:rPr lang="ko-KR" altLang="en-US" sz="15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수많은 </a:t>
            </a:r>
            <a:r>
              <a:rPr lang="en-US" altLang="ko-KR" sz="15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STEP</a:t>
            </a:r>
            <a:endParaRPr lang="en-US" altLang="ko-KR" sz="1500">
              <a:solidFill>
                <a:srgbClr val="ff0000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응답 유형 </a:t>
            </a:r>
            <a:r>
              <a:rPr lang="ko-KR" altLang="en-US" sz="15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변경 불가</a:t>
            </a:r>
            <a:endParaRPr lang="ko-KR" altLang="en-US" sz="1500">
              <a:solidFill>
                <a:srgbClr val="ff0000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질문 순서 </a:t>
            </a:r>
            <a:r>
              <a:rPr lang="ko-KR" altLang="en-US" sz="15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변경 불가</a:t>
            </a:r>
            <a:endParaRPr lang="ko-KR" altLang="en-US" sz="1500">
              <a:solidFill>
                <a:srgbClr val="ff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25" name=""/>
          <p:cNvSpPr/>
          <p:nvPr/>
        </p:nvSpPr>
        <p:spPr>
          <a:xfrm>
            <a:off x="4139952" y="2204864"/>
            <a:ext cx="864096" cy="50405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1c04b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5148064" y="1996447"/>
            <a:ext cx="3312368" cy="936117"/>
          </a:xfrm>
          <a:prstGeom prst="roundRect">
            <a:avLst>
              <a:gd name="adj" fmla="val 11458"/>
            </a:avLst>
          </a:prstGeom>
          <a:noFill/>
          <a:ln w="25400" cap="flat" cmpd="sng" algn="ctr">
            <a:solidFill>
              <a:srgbClr val="51c04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질문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 선택지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51c04b"/>
                </a:solidFill>
                <a:latin typeface="나눔스퀘어라운드 Bold"/>
                <a:ea typeface="나눔스퀘어라운드 Bold"/>
              </a:rPr>
              <a:t>자동 추가 및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51c04b"/>
                </a:solidFill>
                <a:latin typeface="나눔스퀘어라운드 Bold"/>
                <a:ea typeface="나눔스퀘어라운드 Bold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51c04b"/>
                </a:solidFill>
                <a:latin typeface="나눔스퀘어라운드 Bold"/>
                <a:ea typeface="나눔스퀘어라운드 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51c04b"/>
                </a:solidFill>
                <a:latin typeface="나눔스퀘어라운드 Bold"/>
                <a:ea typeface="나눔스퀘어라운드 Bold"/>
              </a:rPr>
              <a:t>STEP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51c04b"/>
                </a:solidFill>
                <a:latin typeface="나눔스퀘어라운드 Bold"/>
                <a:ea typeface="나눔스퀘어라운드 Bold"/>
              </a:rPr>
              <a:t>삭제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51c04b"/>
              </a:solidFill>
              <a:latin typeface="나눔스퀘어라운드 Bold"/>
              <a:ea typeface="나눔스퀘어라운드 Bold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응답 유형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51c04b"/>
                </a:solidFill>
                <a:latin typeface="나눔스퀘어라운드 Bold"/>
                <a:ea typeface="나눔스퀘어라운드 Bold"/>
              </a:rPr>
              <a:t>변경 가능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51c04b"/>
              </a:solidFill>
              <a:latin typeface="나눔스퀘어라운드 Bold"/>
              <a:ea typeface="나눔스퀘어라운드 Bold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질문 순서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51c04b"/>
                </a:solidFill>
                <a:latin typeface="나눔스퀘어라운드 Bold"/>
                <a:ea typeface="나눔스퀘어라운드 Bold"/>
              </a:rPr>
              <a:t>변경 가능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51c04b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467544" y="3212963"/>
            <a:ext cx="8280920" cy="36766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양식 가져오기 기능 추가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28" name=""/>
          <p:cNvSpPr/>
          <p:nvPr/>
        </p:nvSpPr>
        <p:spPr>
          <a:xfrm>
            <a:off x="755576" y="3645011"/>
            <a:ext cx="3168352" cy="936117"/>
          </a:xfrm>
          <a:prstGeom prst="roundRect">
            <a:avLst>
              <a:gd name="adj" fmla="val 11458"/>
            </a:avLst>
          </a:prstGeom>
          <a:noFill/>
          <a:ln w="25400" cap="flat" cmpd="sng" algn="ctr">
            <a:solidFill>
              <a:srgbClr val="fe222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자주 사용하는 설문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chemeClr val="dk1"/>
              </a:solidFill>
              <a:latin typeface="나눔스퀘어라운드 Bold"/>
              <a:ea typeface="나눔스퀘어라운드 Bold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&amp;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chemeClr val="dk1"/>
              </a:solidFill>
              <a:latin typeface="나눔스퀘어라운드 Bold"/>
              <a:ea typeface="나눔스퀘어라운드 Bold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나눔스퀘어라운드 Bold"/>
                <a:ea typeface="나눔스퀘어라운드 Bold"/>
              </a:rPr>
              <a:t>막막한 설문 생성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chemeClr val="dk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29" name=""/>
          <p:cNvSpPr/>
          <p:nvPr/>
        </p:nvSpPr>
        <p:spPr>
          <a:xfrm>
            <a:off x="4139952" y="3861035"/>
            <a:ext cx="864096" cy="50405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1c04b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"/>
          <p:cNvSpPr/>
          <p:nvPr/>
        </p:nvSpPr>
        <p:spPr>
          <a:xfrm>
            <a:off x="5148064" y="3645011"/>
            <a:ext cx="3312368" cy="936117"/>
          </a:xfrm>
          <a:prstGeom prst="roundRect">
            <a:avLst>
              <a:gd name="adj" fmla="val 11458"/>
            </a:avLst>
          </a:prstGeom>
          <a:noFill/>
          <a:ln w="25400" cap="flat" cmpd="sng" algn="ctr">
            <a:solidFill>
              <a:srgbClr val="51c04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51c04b"/>
                </a:solidFill>
                <a:latin typeface="나눔스퀘어라운드 Bold"/>
                <a:ea typeface="나눔스퀘어라운드 Bold"/>
              </a:rPr>
              <a:t>양식 가져오기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51c04b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467544" y="1556779"/>
            <a:ext cx="8280920" cy="36766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설문 편집 사용성 강화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467544" y="4797152"/>
            <a:ext cx="8280920" cy="367660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이전 설문 복사 가져오기 기능 추가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2" name=""/>
          <p:cNvSpPr/>
          <p:nvPr/>
        </p:nvSpPr>
        <p:spPr>
          <a:xfrm>
            <a:off x="755576" y="5229200"/>
            <a:ext cx="3168352" cy="864096"/>
          </a:xfrm>
          <a:prstGeom prst="roundRect">
            <a:avLst>
              <a:gd name="adj" fmla="val 11458"/>
            </a:avLst>
          </a:prstGeom>
          <a:noFill/>
          <a:ln w="25400" cap="flat" cmpd="sng" algn="ctr">
            <a:solidFill>
              <a:srgbClr val="fe222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기존 설문에서 질문 하나만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추가하고 싶다면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?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다시 전부 작성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..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3" name=""/>
          <p:cNvSpPr/>
          <p:nvPr/>
        </p:nvSpPr>
        <p:spPr>
          <a:xfrm>
            <a:off x="4139952" y="5373216"/>
            <a:ext cx="864096" cy="50405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1c04b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"/>
          <p:cNvSpPr/>
          <p:nvPr/>
        </p:nvSpPr>
        <p:spPr>
          <a:xfrm>
            <a:off x="5148064" y="5229200"/>
            <a:ext cx="3312368" cy="864096"/>
          </a:xfrm>
          <a:prstGeom prst="roundRect">
            <a:avLst>
              <a:gd name="adj" fmla="val 11458"/>
            </a:avLst>
          </a:prstGeom>
          <a:noFill/>
          <a:ln w="25400" cap="flat" cmpd="sng" algn="ctr">
            <a:solidFill>
              <a:srgbClr val="51c04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51c04b"/>
                </a:solidFill>
                <a:latin typeface="나눔스퀘어라운드 Bold"/>
                <a:ea typeface="나눔스퀘어라운드 Bold"/>
              </a:rPr>
              <a:t>이전 설문 복사 가져오기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51c04b"/>
              </a:solidFill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HAANSOFT, INC.</ep:Company>
  <ep:Words>604</ep:Words>
  <ep:PresentationFormat>화면 슬라이드 쇼(4:3)</ep:PresentationFormat>
  <ep:Paragraphs>153</ep:Paragraphs>
  <ep:Slides>25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2019-02-26T06:34:47.000</dcterms:created>
  <dc:creator>Customer</dc:creator>
  <cp:lastModifiedBy>User</cp:lastModifiedBy>
  <dcterms:modified xsi:type="dcterms:W3CDTF">2020-09-14T06:40:54.924</dcterms:modified>
  <cp:revision>203</cp:revision>
  <dc:title>슬라이드 1</dc:title>
  <cp:version/>
</cp:coreProperties>
</file>