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1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Roboto" pitchFamily="2" charset="0"/>
      <p:regular r:id="rId14"/>
    </p:embeddedFont>
    <p:embeddedFont>
      <p:font typeface="Dosis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 snapToGrid="0">
      <p:cViewPr>
        <p:scale>
          <a:sx n="100" d="100"/>
          <a:sy n="100" d="100"/>
        </p:scale>
        <p:origin x="-43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0" y="23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9481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ed29d7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ed29d7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ed29d7d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ed29d7d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fed29d7d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fed29d7d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/instagram.com/nafri97" TargetMode="External"/><Relationship Id="rId3" Type="http://schemas.openxmlformats.org/officeDocument/2006/relationships/image" Target="../media/image3.jpg"/><Relationship Id="rId7" Type="http://schemas.openxmlformats.org/officeDocument/2006/relationships/hyperlink" Target="github.com/nafri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9" Type="http://schemas.openxmlformats.org/officeDocument/2006/relationships/hyperlink" Target="linkedin.com/in/nafri97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gle.com/url?sa=i&amp;url=https%3A%2F%2Fwww.keepcalmandposters.com%2Fposter%2F5971065_thank_you_for_your_time_and_attention&amp;psig=AOvVaw37ecpbuPMzqUnbxuwTRdBq&amp;ust=1677872880719000&amp;source=images&amp;cd=vfe&amp;ved=0CBAQjRxqFwoTCJik2NqBvv0CFQAAAAAdAAAAABA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oR9M0UOqzP4wlGNzOpPVP6uj8RaX9d0I/view?usp=share_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YTb9LB1yqOg85y7d30y-DhKWetDOScn?usp=shar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hyperlink" Target="https://external-preview.redd.it/TFm3VG6TbAiiKTCL0knMFGSGDHpMACMV24GCaseDRvE.png?auto=webp&amp;s=b4b1e39a4e376565cdc18c4a38bc8c5e71b7597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external-preview.redd.it/TFm3VG6TbAiiKTCL0knMFGSGDHpMACMV24GCaseDRvE.png?auto=webp&amp;s=b4b1e39a4e376565cdc18c4a38bc8c5e71b759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gif"/><Relationship Id="rId4" Type="http://schemas.openxmlformats.org/officeDocument/2006/relationships/hyperlink" Target="https://media.tenor.com/WI5loYBJYFwAAAAM/what-surprised.g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161800"/>
            <a:ext cx="3736800" cy="20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80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Analyze the behavior of loan property customers</a:t>
            </a:r>
            <a:endParaRPr sz="3180" b="1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8" t="7366" r="26648" b="58453"/>
          <a:stretch/>
        </p:blipFill>
        <p:spPr>
          <a:xfrm>
            <a:off x="5927257" y="1028450"/>
            <a:ext cx="1440445" cy="1543457"/>
          </a:xfrm>
          <a:prstGeom prst="ellipse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97" y="3363656"/>
            <a:ext cx="380952" cy="380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501" y="3363656"/>
            <a:ext cx="355019" cy="35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58" y="3363656"/>
            <a:ext cx="326736" cy="326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7822" y="3764545"/>
            <a:ext cx="1445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hlinkClick r:id="rId7" action="ppaction://hlinkfile"/>
              </a:rPr>
              <a:t>github.com/nafri97</a:t>
            </a:r>
            <a:endParaRPr lang="en-US" sz="1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84988" y="3764546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hlinkClick r:id="rId8"/>
              </a:rPr>
              <a:t>@nafri97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75981" y="3779128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hlinkClick r:id="rId9" action="ppaction://hlinkfile"/>
              </a:rPr>
              <a:t>linkedin.com/in/nafri97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3816" y="2674654"/>
            <a:ext cx="41440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 smtClean="0">
                <a:latin typeface="Courier New" pitchFamily="49" charset="0"/>
                <a:cs typeface="Courier New" pitchFamily="49" charset="0"/>
              </a:rPr>
              <a:t>IRFAN RIZKI SAPUTRA</a:t>
            </a:r>
            <a:endParaRPr lang="en-US" sz="27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14860" y="1762125"/>
            <a:ext cx="4281490" cy="923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783575"/>
            <a:ext cx="8520600" cy="14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sv-SE" b="1" dirty="0" smtClean="0">
                <a:latin typeface="Dosis" charset="0"/>
              </a:rPr>
              <a:t>II. </a:t>
            </a:r>
            <a:r>
              <a:rPr lang="en-US" b="1" dirty="0" err="1">
                <a:latin typeface="Dosis" charset="0"/>
              </a:rPr>
              <a:t>Analisis</a:t>
            </a:r>
            <a:r>
              <a:rPr lang="en-US" b="1" dirty="0">
                <a:latin typeface="Dosis" charset="0"/>
              </a:rPr>
              <a:t> </a:t>
            </a:r>
            <a:r>
              <a:rPr lang="en-US" b="1" dirty="0" err="1">
                <a:latin typeface="Dosis" charset="0"/>
              </a:rPr>
              <a:t>pengaruh</a:t>
            </a:r>
            <a:r>
              <a:rPr lang="en-US" b="1" dirty="0">
                <a:latin typeface="Dosis" charset="0"/>
              </a:rPr>
              <a:t> status </a:t>
            </a:r>
            <a:r>
              <a:rPr lang="en-US" b="1" dirty="0" err="1">
                <a:latin typeface="Dosis" charset="0"/>
              </a:rPr>
              <a:t>perkawinan</a:t>
            </a:r>
            <a:r>
              <a:rPr lang="en-US" b="1" dirty="0">
                <a:latin typeface="Dosis" charset="0"/>
              </a:rPr>
              <a:t> </a:t>
            </a:r>
            <a:r>
              <a:rPr lang="en-US" b="1" dirty="0" err="1">
                <a:latin typeface="Dosis" charset="0"/>
              </a:rPr>
              <a:t>terhadap</a:t>
            </a:r>
            <a:r>
              <a:rPr lang="en-US" b="1" dirty="0">
                <a:latin typeface="Dosis" charset="0"/>
              </a:rPr>
              <a:t> </a:t>
            </a:r>
            <a:r>
              <a:rPr lang="en-US" b="1" dirty="0" err="1">
                <a:latin typeface="Dosis" charset="0"/>
              </a:rPr>
              <a:t>jangka</a:t>
            </a:r>
            <a:r>
              <a:rPr lang="en-US" b="1" dirty="0">
                <a:latin typeface="Dosis" charset="0"/>
              </a:rPr>
              <a:t> </a:t>
            </a:r>
            <a:r>
              <a:rPr lang="en-US" b="1" dirty="0" err="1">
                <a:latin typeface="Dosis" charset="0"/>
              </a:rPr>
              <a:t>waktu</a:t>
            </a:r>
            <a:r>
              <a:rPr lang="en-US" b="1" dirty="0">
                <a:latin typeface="Dosis" charset="0"/>
              </a:rPr>
              <a:t> </a:t>
            </a:r>
            <a:r>
              <a:rPr lang="en-US" b="1" dirty="0" err="1">
                <a:latin typeface="Dosis" charset="0"/>
              </a:rPr>
              <a:t>meminjam</a:t>
            </a:r>
            <a:r>
              <a:rPr lang="en-US" b="1" dirty="0">
                <a:latin typeface="Dosis" charset="0"/>
              </a:rPr>
              <a:t> </a:t>
            </a:r>
            <a:endParaRPr lang="en-US" dirty="0">
              <a:latin typeface="Dosis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sv-SE" sz="1400" b="1" dirty="0" smtClean="0">
              <a:latin typeface="Dosis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sv-SE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4860" y="1833890"/>
            <a:ext cx="42148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latin typeface="Dosis" charset="0"/>
              </a:rPr>
              <a:t>Dari analisa tersebut dapat </a:t>
            </a:r>
            <a:r>
              <a:rPr lang="sv-SE" dirty="0" smtClean="0">
                <a:latin typeface="Dosis" charset="0"/>
              </a:rPr>
              <a:t>disimpulkan bahwa baik </a:t>
            </a:r>
            <a:r>
              <a:rPr lang="sv-SE" dirty="0">
                <a:latin typeface="Dosis" charset="0"/>
              </a:rPr>
              <a:t>status sudah/belum menikah sama-sama dominan mendapatkan jangka waktu 30 tahun.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4" y="1488322"/>
            <a:ext cx="4191005" cy="31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2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6" name="Picture 2" descr="THANK YOU FOR YOUR TIME AND ATTENTION - Keep Calm and Posters Generator,  Maker For Free - KeepCalmAndPoster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924453"/>
            <a:ext cx="3330575" cy="388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V="1">
            <a:off x="5143499" y="4851112"/>
            <a:ext cx="962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4"/>
              </a:rPr>
              <a:t>Image 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815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ngertian Bank dan Jenis-Jenis Usaha Bank - Gultom Law Consultan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69" t="-11267" r="10769" b="11267"/>
          <a:stretch/>
        </p:blipFill>
        <p:spPr bwMode="auto">
          <a:xfrm>
            <a:off x="4341092" y="-21274"/>
            <a:ext cx="4802908" cy="516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58982"/>
            <a:ext cx="5248591" cy="4082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Terdapat data profil pelanggan Bank Kopek yang menyediakan pinjaman untuk pembelian properti dalam 1 kuartal terakhir yang bisa dilihat </a:t>
            </a: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disini</a:t>
            </a:r>
            <a:r>
              <a:rPr lang="en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 </a:t>
            </a: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(.csv </a:t>
            </a:r>
            <a:r>
              <a:rPr lang="en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file)</a:t>
            </a: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nah, dalam data Bank Kopek tersebut yang akan kita analisa yaitu :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</a:t>
            </a:r>
            <a:r>
              <a:rPr lang="en" b="1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minat pelanggan tersebut terhadap tipe properti yang diambil berdasarkan gendernya.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</a:t>
            </a:r>
            <a:r>
              <a:rPr lang="en" b="1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pengaruh status menikah/belum menikah terhadap jangka waktu pinjamannya.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penasaran kan bagaimana datanya dan bagaimana mengolah datanya agar kita bisa menganalisanya? </a:t>
            </a:r>
            <a:r>
              <a:rPr lang="en-US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</a:t>
            </a: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aiklah tanpa berlama- lama kita lanjut ke slide selanjutnya</a:t>
            </a:r>
            <a:endParaRPr lang="en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22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83575"/>
            <a:ext cx="85206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 menganalisa data, ada beberapa tahapan untuk membersihkan adanya </a:t>
            </a:r>
            <a:r>
              <a:rPr lang="en" sz="2400" i="1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bad data</a:t>
            </a:r>
            <a:r>
              <a:rPr lang="en" sz="2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1. Handling Missing Value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r>
              <a:rPr lang="en" sz="2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Handling Duplicate data</a:t>
            </a:r>
          </a:p>
          <a:p>
            <a:pPr marL="0" lvl="0" indent="0" algn="just">
              <a:buNone/>
            </a:pPr>
            <a:r>
              <a:rPr lang="en" sz="2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3. Handle outlier</a:t>
            </a:r>
          </a:p>
          <a:p>
            <a:pPr marL="0" lvl="0" indent="0" algn="just">
              <a:buNone/>
            </a:pPr>
            <a:r>
              <a:rPr lang="en" sz="24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r>
              <a:rPr lang="en" sz="2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Feature Encoding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</a:p>
        </p:txBody>
      </p:sp>
      <p:sp>
        <p:nvSpPr>
          <p:cNvPr id="68" name="Google Shape;68;p15"/>
          <p:cNvSpPr txBox="1"/>
          <p:nvPr/>
        </p:nvSpPr>
        <p:spPr>
          <a:xfrm>
            <a:off x="1440873" y="4772700"/>
            <a:ext cx="773083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1100" dirty="0" err="1" smtClean="0"/>
              <a:t>Jupyter</a:t>
            </a:r>
            <a:r>
              <a:rPr lang="en-US" sz="1100" dirty="0" smtClean="0"/>
              <a:t> link: </a:t>
            </a:r>
            <a:r>
              <a:rPr lang="en-US" sz="1100" dirty="0" smtClean="0">
                <a:hlinkClick r:id="rId3"/>
              </a:rPr>
              <a:t>https://colab.research.google.com/drive/1bYTb9LB1yqOg85y7d30y-DhKWetDOScn?usp=share_link</a:t>
            </a: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7418" y="4187925"/>
            <a:ext cx="4544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>
              <a:buNone/>
            </a:pPr>
            <a:r>
              <a:rPr lang="en-US" sz="8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4"/>
              </a:rPr>
              <a:t>https://media.istockphoto.com/id/1262359293/photo/ambitious-and-confident-businessman-uses-desktop-computer-his-project-manager-explains.jpg?s=612x612&amp;w=0&amp;k=20&amp;c=IL7j52uFF-539iZoq4kH6GfpdHYCIItIzCExI0s8VVs=</a:t>
            </a:r>
            <a:endParaRPr lang="en-US" sz="8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09" y="1780716"/>
            <a:ext cx="4282594" cy="2407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ounded Rectangle 2066"/>
          <p:cNvSpPr/>
          <p:nvPr/>
        </p:nvSpPr>
        <p:spPr>
          <a:xfrm>
            <a:off x="3124198" y="2359040"/>
            <a:ext cx="2696004" cy="93871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ounded Rectangle 2065"/>
          <p:cNvSpPr/>
          <p:nvPr/>
        </p:nvSpPr>
        <p:spPr>
          <a:xfrm>
            <a:off x="155575" y="1135063"/>
            <a:ext cx="3054350" cy="8079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ounded Rectangle 2064"/>
          <p:cNvSpPr/>
          <p:nvPr/>
        </p:nvSpPr>
        <p:spPr>
          <a:xfrm>
            <a:off x="3638628" y="1264148"/>
            <a:ext cx="2181574" cy="7964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buSzPts val="990"/>
            </a:pPr>
            <a:r>
              <a:rPr lang="en" sz="222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22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07975" y="644720"/>
            <a:ext cx="3406775" cy="49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>
              <a:buNone/>
            </a:pP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Handling Missing Value</a:t>
            </a:r>
            <a:endParaRPr lang="en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AutoShape 2" descr="Sinopsis Missing, Film Thriller Menegangkan Penuh Misteri - Regional  Liputan6.com"/>
          <p:cNvSpPr>
            <a:spLocks noChangeAspect="1" noChangeArrowheads="1"/>
          </p:cNvSpPr>
          <p:nvPr/>
        </p:nvSpPr>
        <p:spPr bwMode="auto">
          <a:xfrm>
            <a:off x="155575" y="-1036638"/>
            <a:ext cx="16287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Sinopsis Missing, Film Thriller Menegangkan Penuh Misteri - Regional  Liputan6.com"/>
          <p:cNvSpPr>
            <a:spLocks noChangeAspect="1" noChangeArrowheads="1"/>
          </p:cNvSpPr>
          <p:nvPr/>
        </p:nvSpPr>
        <p:spPr bwMode="auto">
          <a:xfrm>
            <a:off x="307975" y="-884238"/>
            <a:ext cx="16287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Sinopsis Missing, Film Thriller Menegangkan Penuh Misteri - Regional  Liputan6.com"/>
          <p:cNvSpPr>
            <a:spLocks noChangeAspect="1" noChangeArrowheads="1"/>
          </p:cNvSpPr>
          <p:nvPr/>
        </p:nvSpPr>
        <p:spPr bwMode="auto">
          <a:xfrm>
            <a:off x="113171" y="1135063"/>
            <a:ext cx="3096754" cy="80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>
                <a:latin typeface="Dosis" charset="0"/>
              </a:rPr>
              <a:t>a.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df.info() </a:t>
            </a:r>
            <a:r>
              <a:rPr lang="en-US" sz="1100" dirty="0" err="1" smtClean="0">
                <a:latin typeface="Dosis" charset="0"/>
              </a:rPr>
              <a:t>untuk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menampilkan</a:t>
            </a:r>
            <a:r>
              <a:rPr lang="en-US" sz="1100" dirty="0" smtClean="0">
                <a:latin typeface="Dosis" charset="0"/>
              </a:rPr>
              <a:t> data </a:t>
            </a:r>
            <a:r>
              <a:rPr lang="en-US" sz="1100" dirty="0" err="1" smtClean="0">
                <a:latin typeface="Dosis" charset="0"/>
              </a:rPr>
              <a:t>kosong</a:t>
            </a:r>
            <a:r>
              <a:rPr lang="en-US" sz="1100" dirty="0" smtClean="0">
                <a:latin typeface="Dosis" charset="0"/>
              </a:rPr>
              <a:t>(null), </a:t>
            </a:r>
            <a:r>
              <a:rPr lang="en-US" sz="1100" dirty="0" err="1" smtClean="0">
                <a:latin typeface="Dosis" charset="0"/>
              </a:rPr>
              <a:t>dan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ternyata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banyak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ditemukan</a:t>
            </a:r>
            <a:r>
              <a:rPr lang="en-US" sz="1100" dirty="0" smtClean="0">
                <a:latin typeface="Dosis" charset="0"/>
              </a:rPr>
              <a:t> data </a:t>
            </a:r>
            <a:r>
              <a:rPr lang="en-US" sz="1100" dirty="0" err="1" smtClean="0">
                <a:latin typeface="Dosis" charset="0"/>
              </a:rPr>
              <a:t>kosong</a:t>
            </a:r>
            <a:r>
              <a:rPr lang="en-US" sz="1100" dirty="0" smtClean="0">
                <a:latin typeface="Dosis" charset="0"/>
              </a:rPr>
              <a:t>, </a:t>
            </a:r>
            <a:r>
              <a:rPr lang="en-US" sz="1100" dirty="0" err="1" smtClean="0">
                <a:latin typeface="Dosis" charset="0"/>
              </a:rPr>
              <a:t>petunjuknya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adalah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kolom</a:t>
            </a:r>
            <a:r>
              <a:rPr lang="en-US" sz="1100" dirty="0" smtClean="0">
                <a:latin typeface="Dosis" charset="0"/>
              </a:rPr>
              <a:t> yang null </a:t>
            </a:r>
            <a:r>
              <a:rPr lang="en-US" sz="1100" dirty="0" err="1" smtClean="0">
                <a:latin typeface="Dosis" charset="0"/>
              </a:rPr>
              <a:t>countnya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tidak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menunjukkan</a:t>
            </a:r>
            <a:r>
              <a:rPr lang="en-US" sz="1100" dirty="0" smtClean="0">
                <a:latin typeface="Dosis" charset="0"/>
              </a:rPr>
              <a:t> 621 non-null.</a:t>
            </a:r>
            <a:endParaRPr lang="en-US" sz="1100" dirty="0">
              <a:latin typeface="Dosis" charset="0"/>
            </a:endParaRPr>
          </a:p>
        </p:txBody>
      </p:sp>
      <p:sp>
        <p:nvSpPr>
          <p:cNvPr id="5" name="AutoShape 8" descr="Sinopsis Missing, Film Thriller Menegangkan Penuh Misteri - Regional  Liputan6.com"/>
          <p:cNvSpPr>
            <a:spLocks noChangeAspect="1" noChangeArrowheads="1"/>
          </p:cNvSpPr>
          <p:nvPr/>
        </p:nvSpPr>
        <p:spPr bwMode="auto">
          <a:xfrm>
            <a:off x="612775" y="-579438"/>
            <a:ext cx="16287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906" y="638689"/>
            <a:ext cx="1238094" cy="160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05906" y="2141009"/>
            <a:ext cx="123809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dirty="0" err="1" smtClean="0">
                <a:hlinkClick r:id="rId4"/>
              </a:rPr>
              <a:t>img</a:t>
            </a:r>
            <a:r>
              <a:rPr lang="en-US" sz="700" dirty="0" smtClean="0">
                <a:hlinkClick r:id="rId4"/>
              </a:rPr>
              <a:t> source</a:t>
            </a:r>
            <a:endParaRPr lang="en-US" sz="700" dirty="0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060576"/>
            <a:ext cx="2394509" cy="301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" t="8522"/>
          <a:stretch/>
        </p:blipFill>
        <p:spPr bwMode="auto">
          <a:xfrm>
            <a:off x="3409950" y="3376045"/>
            <a:ext cx="5346698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124199" y="2359040"/>
            <a:ext cx="269600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Dosis" charset="0"/>
              </a:rPr>
              <a:t>b. </a:t>
            </a:r>
            <a:r>
              <a:rPr lang="en-US" sz="1100" dirty="0" err="1" smtClean="0">
                <a:latin typeface="Dosis" charset="0"/>
              </a:rPr>
              <a:t>Untuk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datatype</a:t>
            </a:r>
            <a:r>
              <a:rPr lang="en-US" sz="1100" dirty="0" smtClean="0">
                <a:latin typeface="Dosis" charset="0"/>
              </a:rPr>
              <a:t> ‘object’ </a:t>
            </a:r>
            <a:r>
              <a:rPr lang="en-US" sz="1100" dirty="0" err="1" smtClean="0">
                <a:latin typeface="Dosis" charset="0"/>
              </a:rPr>
              <a:t>rubah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menjadi</a:t>
            </a:r>
            <a:r>
              <a:rPr lang="en-US" sz="1100" dirty="0" smtClean="0">
                <a:latin typeface="Dosis" charset="0"/>
              </a:rPr>
              <a:t> ‘</a:t>
            </a:r>
            <a:r>
              <a:rPr lang="en-US" sz="1100" dirty="0" err="1" smtClean="0">
                <a:latin typeface="Dosis" charset="0"/>
              </a:rPr>
              <a:t>NaN</a:t>
            </a:r>
            <a:r>
              <a:rPr lang="en-US" sz="1100" dirty="0" smtClean="0">
                <a:latin typeface="Dosis" charset="0"/>
              </a:rPr>
              <a:t>’, </a:t>
            </a:r>
            <a:r>
              <a:rPr lang="en-US" sz="1100" dirty="0" err="1" smtClean="0">
                <a:latin typeface="Dosis" charset="0"/>
              </a:rPr>
              <a:t>dan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untuk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datatype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numerik</a:t>
            </a:r>
            <a:r>
              <a:rPr lang="en-US" sz="1100" dirty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rubah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menjadi</a:t>
            </a:r>
            <a:r>
              <a:rPr lang="en-US" sz="1100" dirty="0" smtClean="0">
                <a:latin typeface="Dosis" charset="0"/>
              </a:rPr>
              <a:t> 0, </a:t>
            </a:r>
            <a:r>
              <a:rPr lang="en-US" sz="1100" dirty="0" err="1" smtClean="0">
                <a:latin typeface="Dosis" charset="0"/>
              </a:rPr>
              <a:t>dan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gunakan</a:t>
            </a:r>
            <a:r>
              <a:rPr lang="en-US" sz="1100" dirty="0" smtClean="0">
                <a:latin typeface="Dosis" charset="0"/>
              </a:rPr>
              <a:t> mean </a:t>
            </a:r>
            <a:r>
              <a:rPr lang="en-US" sz="1100" dirty="0" err="1" smtClean="0">
                <a:latin typeface="Dosis" charset="0"/>
              </a:rPr>
              <a:t>nuntuk</a:t>
            </a:r>
            <a:r>
              <a:rPr lang="en-US" sz="1100" dirty="0" smtClean="0">
                <a:latin typeface="Dosis" charset="0"/>
              </a:rPr>
              <a:t> ‘</a:t>
            </a:r>
            <a:r>
              <a:rPr lang="en-US" sz="1100" dirty="0" err="1" smtClean="0">
                <a:latin typeface="Dosis" charset="0"/>
              </a:rPr>
              <a:t>applicant_income</a:t>
            </a:r>
            <a:r>
              <a:rPr lang="en-US" sz="1100" dirty="0" smtClean="0">
                <a:latin typeface="Dosis" charset="0"/>
              </a:rPr>
              <a:t>’ agar mean </a:t>
            </a:r>
            <a:r>
              <a:rPr lang="en-US" sz="1100" dirty="0" err="1" smtClean="0">
                <a:latin typeface="Dosis" charset="0"/>
              </a:rPr>
              <a:t>dari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applicant_income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tidak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berubah</a:t>
            </a:r>
            <a:r>
              <a:rPr lang="en-US" sz="1100" dirty="0" smtClean="0">
                <a:latin typeface="Dosis" charset="0"/>
              </a:rPr>
              <a:t>.  </a:t>
            </a:r>
            <a:endParaRPr lang="en-US" sz="1100" dirty="0">
              <a:latin typeface="Dosis" charset="0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3" y="635092"/>
            <a:ext cx="2032332" cy="261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638628" y="1291135"/>
            <a:ext cx="2181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Dosis" charset="0"/>
              </a:rPr>
              <a:t>c. </a:t>
            </a:r>
            <a:r>
              <a:rPr lang="en-US" sz="1100" dirty="0" err="1" smtClean="0">
                <a:latin typeface="Dosis" charset="0"/>
              </a:rPr>
              <a:t>Cek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lagi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denga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df.info(), </a:t>
            </a:r>
            <a:r>
              <a:rPr lang="en-US" sz="1100" dirty="0" err="1" smtClean="0">
                <a:latin typeface="Dosis" charset="0"/>
              </a:rPr>
              <a:t>untuk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memastikan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tidak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ada</a:t>
            </a:r>
            <a:r>
              <a:rPr lang="en-US" sz="1100" dirty="0" smtClean="0">
                <a:latin typeface="Dosis" charset="0"/>
              </a:rPr>
              <a:t> data null </a:t>
            </a:r>
            <a:r>
              <a:rPr lang="en-US" sz="1100" dirty="0" err="1" smtClean="0">
                <a:latin typeface="Dosis" charset="0"/>
              </a:rPr>
              <a:t>atau</a:t>
            </a:r>
            <a:r>
              <a:rPr lang="en-US" sz="1100" dirty="0" smtClean="0">
                <a:latin typeface="Dosis" charset="0"/>
              </a:rPr>
              <a:t> range index=non-null count</a:t>
            </a:r>
            <a:endParaRPr lang="en-US" sz="1100" dirty="0">
              <a:latin typeface="Dosis" charset="0"/>
            </a:endParaRPr>
          </a:p>
        </p:txBody>
      </p:sp>
      <p:sp>
        <p:nvSpPr>
          <p:cNvPr id="2055" name="Bent-Up Arrow 2054"/>
          <p:cNvSpPr/>
          <p:nvPr/>
        </p:nvSpPr>
        <p:spPr>
          <a:xfrm rot="16200000">
            <a:off x="7881938" y="2504940"/>
            <a:ext cx="933450" cy="6000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ight Arrow 2055"/>
          <p:cNvSpPr/>
          <p:nvPr/>
        </p:nvSpPr>
        <p:spPr>
          <a:xfrm>
            <a:off x="2852847" y="3562350"/>
            <a:ext cx="433278" cy="79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buSzPts val="990"/>
            </a:pPr>
            <a:r>
              <a:rPr lang="en" sz="222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22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783575"/>
            <a:ext cx="2517225" cy="54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en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Handling Duplicate data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96" y="1138632"/>
            <a:ext cx="30289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948" y="1319637"/>
            <a:ext cx="518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1. 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df.drop_duplicates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(), </a:t>
            </a:r>
            <a:r>
              <a:rPr lang="en-US" sz="1100" dirty="0" err="1" smtClean="0">
                <a:latin typeface="Dosis" charset="0"/>
              </a:rPr>
              <a:t>akan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>
                <a:latin typeface="Dosis" charset="0"/>
              </a:rPr>
              <a:t>otomatis</a:t>
            </a:r>
            <a:r>
              <a:rPr lang="en-US" sz="1100" dirty="0">
                <a:latin typeface="Dosis" charset="0"/>
              </a:rPr>
              <a:t> </a:t>
            </a:r>
            <a:r>
              <a:rPr lang="en-US" sz="1100" dirty="0" err="1">
                <a:latin typeface="Dosis" charset="0"/>
              </a:rPr>
              <a:t>hapus</a:t>
            </a:r>
            <a:r>
              <a:rPr lang="en-US" sz="1100" dirty="0">
                <a:latin typeface="Dosis" charset="0"/>
              </a:rPr>
              <a:t> data yang </a:t>
            </a:r>
            <a:r>
              <a:rPr lang="en-US" sz="1100" dirty="0" err="1">
                <a:latin typeface="Dosis" charset="0"/>
              </a:rPr>
              <a:t>identik</a:t>
            </a:r>
            <a:r>
              <a:rPr lang="en-US" sz="1100" dirty="0">
                <a:latin typeface="Dosis" charset="0"/>
              </a:rPr>
              <a:t> di </a:t>
            </a:r>
            <a:r>
              <a:rPr lang="en-US" sz="1100" dirty="0" err="1">
                <a:latin typeface="Dosis" charset="0"/>
              </a:rPr>
              <a:t>semua</a:t>
            </a:r>
            <a:r>
              <a:rPr lang="en-US" sz="1100" dirty="0">
                <a:latin typeface="Dosis" charset="0"/>
              </a:rPr>
              <a:t> </a:t>
            </a:r>
            <a:r>
              <a:rPr lang="en-US" sz="1100" dirty="0" err="1">
                <a:latin typeface="Dosis" charset="0"/>
              </a:rPr>
              <a:t>fitur</a:t>
            </a:r>
            <a:r>
              <a:rPr lang="en-US" sz="1100" dirty="0">
                <a:latin typeface="Dosis" charset="0"/>
              </a:rPr>
              <a:t>/</a:t>
            </a:r>
            <a:r>
              <a:rPr lang="en-US" sz="1100" dirty="0" err="1">
                <a:latin typeface="Dosis" charset="0"/>
              </a:rPr>
              <a:t>kolom</a:t>
            </a:r>
            <a:r>
              <a:rPr lang="en-US" sz="1100" dirty="0" smtClean="0">
                <a:latin typeface="Dosis" charset="0"/>
              </a:rPr>
              <a:t>. Dan 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len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(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df.index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) </a:t>
            </a:r>
            <a:r>
              <a:rPr lang="en-US" sz="1100" dirty="0" err="1" smtClean="0">
                <a:latin typeface="Dosis" charset="0"/>
              </a:rPr>
              <a:t>untuk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menampilkan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berapa</a:t>
            </a:r>
            <a:r>
              <a:rPr lang="en-US" sz="1100" dirty="0" smtClean="0">
                <a:latin typeface="Dosis" charset="0"/>
              </a:rPr>
              <a:t> range index </a:t>
            </a:r>
            <a:r>
              <a:rPr lang="en-US" sz="1100" dirty="0" err="1" smtClean="0">
                <a:latin typeface="Dosis" charset="0"/>
              </a:rPr>
              <a:t>setelah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melakukan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hapus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duplikat.dan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ternyata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setelah</a:t>
            </a:r>
            <a:r>
              <a:rPr lang="en-US" sz="1100" dirty="0" smtClean="0">
                <a:latin typeface="Dosis" charset="0"/>
              </a:rPr>
              <a:t> di </a:t>
            </a:r>
            <a:r>
              <a:rPr lang="en-US" sz="1100" dirty="0" err="1" smtClean="0">
                <a:latin typeface="Dosis" charset="0"/>
              </a:rPr>
              <a:t>eksekusi</a:t>
            </a:r>
            <a:r>
              <a:rPr lang="en-US" sz="1100" dirty="0" smtClean="0">
                <a:latin typeface="Dosis" charset="0"/>
              </a:rPr>
              <a:t>, </a:t>
            </a:r>
            <a:r>
              <a:rPr lang="en-US" sz="1100" dirty="0" err="1" smtClean="0">
                <a:latin typeface="Dosis" charset="0"/>
              </a:rPr>
              <a:t>mununjukkan</a:t>
            </a:r>
            <a:r>
              <a:rPr lang="en-US" sz="1100" dirty="0" smtClean="0">
                <a:latin typeface="Dosis" charset="0"/>
              </a:rPr>
              <a:t> 620 yang </a:t>
            </a:r>
            <a:r>
              <a:rPr lang="en-US" sz="1100" dirty="0" err="1" smtClean="0">
                <a:latin typeface="Dosis" charset="0"/>
              </a:rPr>
              <a:t>mana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nilai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indeks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sebelumnya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adalah</a:t>
            </a:r>
            <a:r>
              <a:rPr lang="en-US" sz="1100" dirty="0" smtClean="0">
                <a:latin typeface="Dosis" charset="0"/>
              </a:rPr>
              <a:t> 621, </a:t>
            </a:r>
            <a:r>
              <a:rPr lang="en-US" sz="1100" dirty="0" err="1" smtClean="0">
                <a:latin typeface="Dosis" charset="0"/>
              </a:rPr>
              <a:t>berarti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menunjukkan</a:t>
            </a:r>
            <a:r>
              <a:rPr lang="en-US" sz="1100" dirty="0" smtClean="0">
                <a:latin typeface="Dosis" charset="0"/>
              </a:rPr>
              <a:t> 1 </a:t>
            </a:r>
            <a:r>
              <a:rPr lang="en-US" sz="1100" dirty="0" err="1" smtClean="0">
                <a:latin typeface="Dosis" charset="0"/>
              </a:rPr>
              <a:t>baris</a:t>
            </a:r>
            <a:r>
              <a:rPr lang="en-US" sz="1100" dirty="0" smtClean="0">
                <a:latin typeface="Dosis" charset="0"/>
              </a:rPr>
              <a:t> data </a:t>
            </a:r>
            <a:r>
              <a:rPr lang="en-US" sz="1100" dirty="0" err="1" smtClean="0">
                <a:latin typeface="Dosis" charset="0"/>
              </a:rPr>
              <a:t>telah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dihapus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otomatis</a:t>
            </a:r>
            <a:r>
              <a:rPr lang="en-US" sz="1100" dirty="0" smtClean="0">
                <a:latin typeface="Dosis" charset="0"/>
              </a:rPr>
              <a:t>.</a:t>
            </a:r>
            <a:endParaRPr lang="en-US" sz="1100" dirty="0">
              <a:latin typeface="Dosis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763186" y="2100659"/>
            <a:ext cx="581025" cy="95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41532" y="2163108"/>
            <a:ext cx="581025" cy="95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883" y="2258356"/>
            <a:ext cx="5982263" cy="142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61948" y="2258356"/>
            <a:ext cx="23929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Dosis" charset="0"/>
              </a:rPr>
              <a:t>2. 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df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[cats].describe() </a:t>
            </a:r>
            <a:r>
              <a:rPr lang="en-US" sz="1100" dirty="0" err="1" smtClean="0">
                <a:latin typeface="Dosis" charset="0"/>
              </a:rPr>
              <a:t>untuk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membandingkan</a:t>
            </a:r>
            <a:r>
              <a:rPr lang="en-US" sz="1100" dirty="0" smtClean="0">
                <a:latin typeface="Dosis" charset="0"/>
              </a:rPr>
              <a:t> count </a:t>
            </a:r>
            <a:r>
              <a:rPr lang="en-US" sz="1100" dirty="0" err="1" smtClean="0">
                <a:latin typeface="Dosis" charset="0"/>
              </a:rPr>
              <a:t>dan</a:t>
            </a:r>
            <a:r>
              <a:rPr lang="en-US" sz="1100" dirty="0" smtClean="0">
                <a:latin typeface="Dosis" charset="0"/>
              </a:rPr>
              <a:t> unique/</a:t>
            </a:r>
            <a:r>
              <a:rPr lang="en-US" sz="1100" dirty="0" err="1" smtClean="0">
                <a:latin typeface="Dosis" charset="0"/>
              </a:rPr>
              <a:t>variasi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nilai</a:t>
            </a:r>
            <a:r>
              <a:rPr lang="en-US" sz="1100" dirty="0" smtClean="0">
                <a:latin typeface="Dosis" charset="0"/>
              </a:rPr>
              <a:t> data, </a:t>
            </a:r>
            <a:r>
              <a:rPr lang="en-US" sz="1100" dirty="0" err="1" smtClean="0">
                <a:latin typeface="Dosis" charset="0"/>
              </a:rPr>
              <a:t>dan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dari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gambar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dibawah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menunjukkan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keanehan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pada</a:t>
            </a:r>
            <a:r>
              <a:rPr lang="en-US" sz="1100" dirty="0" smtClean="0">
                <a:latin typeface="Dosis" charset="0"/>
              </a:rPr>
              <a:t> loan id yang </a:t>
            </a:r>
            <a:r>
              <a:rPr lang="en-US" sz="1100" dirty="0" err="1" smtClean="0">
                <a:latin typeface="Dosis" charset="0"/>
              </a:rPr>
              <a:t>mana</a:t>
            </a:r>
            <a:r>
              <a:rPr lang="en-US" sz="1100" dirty="0" smtClean="0">
                <a:latin typeface="Dosis" charset="0"/>
              </a:rPr>
              <a:t> unique </a:t>
            </a:r>
            <a:r>
              <a:rPr lang="en-US" sz="1100" dirty="0" err="1" smtClean="0">
                <a:latin typeface="Dosis" charset="0"/>
              </a:rPr>
              <a:t>harusnya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sama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dengan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countnya</a:t>
            </a:r>
            <a:r>
              <a:rPr lang="en-US" sz="1100" dirty="0" smtClean="0">
                <a:latin typeface="Dosis" charset="0"/>
              </a:rPr>
              <a:t>.</a:t>
            </a:r>
            <a:endParaRPr lang="en-US" sz="1100" dirty="0">
              <a:latin typeface="Dosis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57" y="3791695"/>
            <a:ext cx="3672189" cy="123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0544" y="3843686"/>
            <a:ext cx="4639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Dosis" charset="0"/>
              </a:rPr>
              <a:t>3. </a:t>
            </a:r>
            <a:r>
              <a:rPr lang="en-US" sz="1100" dirty="0" err="1" smtClean="0">
                <a:latin typeface="Dosis" charset="0"/>
              </a:rPr>
              <a:t>Setelah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diinvestigasi</a:t>
            </a:r>
            <a:r>
              <a:rPr lang="en-US" sz="1100" dirty="0" smtClean="0">
                <a:latin typeface="Dosis" charset="0"/>
              </a:rPr>
              <a:t> (</a:t>
            </a:r>
            <a:r>
              <a:rPr lang="en-US" sz="1100" dirty="0" err="1" smtClean="0">
                <a:latin typeface="Dosis" charset="0"/>
              </a:rPr>
              <a:t>lihat</a:t>
            </a:r>
            <a:r>
              <a:rPr lang="en-US" sz="1100" dirty="0" smtClean="0">
                <a:latin typeface="Dosis" charset="0"/>
              </a:rPr>
              <a:t> di </a:t>
            </a:r>
            <a:r>
              <a:rPr lang="en-US" sz="1100" dirty="0" err="1" smtClean="0">
                <a:latin typeface="Dosis" charset="0"/>
              </a:rPr>
              <a:t>jupyter</a:t>
            </a:r>
            <a:r>
              <a:rPr lang="en-US" sz="1100" dirty="0" smtClean="0">
                <a:latin typeface="Dosis" charset="0"/>
              </a:rPr>
              <a:t>) 4 data </a:t>
            </a:r>
            <a:r>
              <a:rPr lang="en-US" sz="1100" dirty="0" err="1" smtClean="0">
                <a:solidFill>
                  <a:schemeClr val="accent1">
                    <a:lumMod val="50000"/>
                  </a:schemeClr>
                </a:solidFill>
                <a:latin typeface="Dosis" charset="0"/>
              </a:rPr>
              <a:t>loan_id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didapati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duplikat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sehingga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keempat</a:t>
            </a:r>
            <a:r>
              <a:rPr lang="en-US" sz="1100" dirty="0" smtClean="0">
                <a:latin typeface="Dosis" charset="0"/>
              </a:rPr>
              <a:t> data </a:t>
            </a:r>
            <a:r>
              <a:rPr lang="en-US" sz="1100" dirty="0" err="1" smtClean="0">
                <a:latin typeface="Dosis" charset="0"/>
              </a:rPr>
              <a:t>duplikat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tersebut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dihapus</a:t>
            </a:r>
            <a:r>
              <a:rPr lang="en-US" sz="1100" dirty="0" smtClean="0">
                <a:latin typeface="Dosis" charset="0"/>
              </a:rPr>
              <a:t>, </a:t>
            </a:r>
            <a:r>
              <a:rPr lang="en-US" sz="1100" dirty="0" err="1" smtClean="0">
                <a:latin typeface="Dosis" charset="0"/>
              </a:rPr>
              <a:t>dan</a:t>
            </a:r>
            <a:r>
              <a:rPr lang="en-US" sz="1100" dirty="0" smtClean="0">
                <a:latin typeface="Dosis" charset="0"/>
              </a:rPr>
              <a:t> </a:t>
            </a:r>
            <a:r>
              <a:rPr lang="en-US" sz="1100" dirty="0" err="1" smtClean="0">
                <a:latin typeface="Dosis" charset="0"/>
              </a:rPr>
              <a:t>tersisa</a:t>
            </a:r>
            <a:r>
              <a:rPr lang="en-US" sz="1100" dirty="0" smtClean="0">
                <a:latin typeface="Dosis" charset="0"/>
              </a:rPr>
              <a:t> 616 </a:t>
            </a:r>
            <a:r>
              <a:rPr lang="en-US" sz="1100" dirty="0" err="1" smtClean="0">
                <a:latin typeface="Dosis" charset="0"/>
              </a:rPr>
              <a:t>baris</a:t>
            </a:r>
            <a:r>
              <a:rPr lang="en-US" sz="1100" dirty="0" smtClean="0">
                <a:latin typeface="Dosis" charset="0"/>
              </a:rPr>
              <a:t> data</a:t>
            </a:r>
            <a:endParaRPr lang="en-US" sz="1100" dirty="0">
              <a:latin typeface="Dosis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947436" y="4974860"/>
            <a:ext cx="581025" cy="95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981334" y="5026851"/>
            <a:ext cx="581025" cy="95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buSzPts val="990"/>
            </a:pPr>
            <a:r>
              <a:rPr lang="en" sz="222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22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783575"/>
            <a:ext cx="2564850" cy="70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Handle </a:t>
            </a: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outlier.</a:t>
            </a:r>
            <a:endParaRPr lang="en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2424" y="1143000"/>
            <a:ext cx="793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Dosis" charset="0"/>
              </a:rPr>
              <a:t>Outliers</a:t>
            </a:r>
            <a:r>
              <a:rPr lang="en-US" sz="1200" dirty="0">
                <a:latin typeface="Dosis" charset="0"/>
              </a:rPr>
              <a:t> 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 err="1" smtClean="0">
                <a:latin typeface="Dosis" charset="0"/>
              </a:rPr>
              <a:t>merupakan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>
                <a:latin typeface="Dosis" charset="0"/>
              </a:rPr>
              <a:t>data </a:t>
            </a:r>
            <a:r>
              <a:rPr lang="id-ID" sz="1200" dirty="0" smtClean="0">
                <a:latin typeface="Dosis" charset="0"/>
              </a:rPr>
              <a:t>yang </a:t>
            </a:r>
            <a:r>
              <a:rPr lang="id-ID" sz="1200" dirty="0">
                <a:latin typeface="Dosis" charset="0"/>
              </a:rPr>
              <a:t>sekilas tampak tidak sesuai </a:t>
            </a:r>
            <a:r>
              <a:rPr lang="id-ID" sz="1200" dirty="0" smtClean="0">
                <a:latin typeface="Dosis" charset="0"/>
              </a:rPr>
              <a:t>atau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id-ID" sz="1200" dirty="0">
                <a:latin typeface="Dosis" charset="0"/>
              </a:rPr>
              <a:t>data </a:t>
            </a:r>
            <a:r>
              <a:rPr lang="en-US" sz="1200" dirty="0" smtClean="0">
                <a:latin typeface="Dosis" charset="0"/>
              </a:rPr>
              <a:t>yang </a:t>
            </a:r>
            <a:r>
              <a:rPr lang="en-US" sz="1200" dirty="0" err="1">
                <a:latin typeface="Dosis" charset="0"/>
              </a:rPr>
              <a:t>nilainya</a:t>
            </a:r>
            <a:r>
              <a:rPr lang="en-US" sz="1200" dirty="0">
                <a:latin typeface="Dosis" charset="0"/>
              </a:rPr>
              <a:t> </a:t>
            </a:r>
            <a:r>
              <a:rPr lang="en-US" sz="1200" dirty="0" err="1">
                <a:latin typeface="Dosis" charset="0"/>
              </a:rPr>
              <a:t>terlalu</a:t>
            </a:r>
            <a:r>
              <a:rPr lang="en-US" sz="1200" dirty="0">
                <a:latin typeface="Dosis" charset="0"/>
              </a:rPr>
              <a:t> </a:t>
            </a:r>
            <a:r>
              <a:rPr lang="en-US" sz="1200" dirty="0" err="1">
                <a:latin typeface="Dosis" charset="0"/>
              </a:rPr>
              <a:t>jauh</a:t>
            </a:r>
            <a:r>
              <a:rPr lang="en-US" sz="1200" dirty="0">
                <a:latin typeface="Dosis" charset="0"/>
              </a:rPr>
              <a:t> </a:t>
            </a:r>
            <a:r>
              <a:rPr lang="en-US" sz="1200" dirty="0" err="1">
                <a:latin typeface="Dosis" charset="0"/>
              </a:rPr>
              <a:t>dengan</a:t>
            </a:r>
            <a:r>
              <a:rPr lang="en-US" sz="1200" dirty="0">
                <a:latin typeface="Dosis" charset="0"/>
              </a:rPr>
              <a:t> data </a:t>
            </a:r>
            <a:r>
              <a:rPr lang="en-US" sz="1200" dirty="0" err="1" smtClean="0">
                <a:latin typeface="Dosis" charset="0"/>
              </a:rPr>
              <a:t>lainnya</a:t>
            </a:r>
            <a:r>
              <a:rPr lang="en-US" sz="1200" dirty="0" smtClean="0">
                <a:latin typeface="Dosis" charset="0"/>
              </a:rPr>
              <a:t>. Ada </a:t>
            </a:r>
            <a:r>
              <a:rPr lang="en-US" sz="1200" dirty="0" err="1" smtClean="0">
                <a:latin typeface="Dosis" charset="0"/>
              </a:rPr>
              <a:t>berbagai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 err="1" smtClean="0">
                <a:latin typeface="Dosis" charset="0"/>
              </a:rPr>
              <a:t>macam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 err="1" smtClean="0">
                <a:latin typeface="Dosis" charset="0"/>
              </a:rPr>
              <a:t>cara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 err="1" smtClean="0">
                <a:latin typeface="Dosis" charset="0"/>
              </a:rPr>
              <a:t>untuk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 err="1" smtClean="0">
                <a:latin typeface="Dosis" charset="0"/>
              </a:rPr>
              <a:t>melihat</a:t>
            </a:r>
            <a:r>
              <a:rPr lang="en-US" sz="1200" dirty="0" smtClean="0">
                <a:latin typeface="Dosis" charset="0"/>
              </a:rPr>
              <a:t> outlier kali </a:t>
            </a:r>
            <a:r>
              <a:rPr lang="en-US" sz="1200" dirty="0" err="1" smtClean="0">
                <a:latin typeface="Dosis" charset="0"/>
              </a:rPr>
              <a:t>ini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 err="1" smtClean="0">
                <a:latin typeface="Dosis" charset="0"/>
              </a:rPr>
              <a:t>saya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 err="1" smtClean="0">
                <a:latin typeface="Dosis" charset="0"/>
              </a:rPr>
              <a:t>menggunakan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b="1" dirty="0" smtClean="0">
                <a:latin typeface="Dosis" charset="0"/>
              </a:rPr>
              <a:t>boxplot </a:t>
            </a:r>
            <a:r>
              <a:rPr lang="en-US" sz="1200" dirty="0" err="1" smtClean="0">
                <a:latin typeface="Dosis" charset="0"/>
              </a:rPr>
              <a:t>sebagai</a:t>
            </a:r>
            <a:r>
              <a:rPr lang="en-US" sz="1200" dirty="0" smtClean="0">
                <a:latin typeface="Dosis" charset="0"/>
              </a:rPr>
              <a:t> </a:t>
            </a:r>
            <a:r>
              <a:rPr lang="en-US" sz="1200" dirty="0" err="1" smtClean="0">
                <a:latin typeface="Dosis" charset="0"/>
              </a:rPr>
              <a:t>bantuannya</a:t>
            </a:r>
            <a:r>
              <a:rPr lang="en-US" sz="1200" dirty="0" smtClean="0">
                <a:latin typeface="Dosis" charset="0"/>
              </a:rPr>
              <a:t>.</a:t>
            </a:r>
            <a:endParaRPr lang="en-US" sz="1200" dirty="0">
              <a:latin typeface="Dosi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5" y="1866898"/>
            <a:ext cx="853637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41156"/>
            <a:ext cx="1164574" cy="297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87" y="1941155"/>
            <a:ext cx="1143000" cy="297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24" y="1912579"/>
            <a:ext cx="1095072" cy="298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12" y="1912579"/>
            <a:ext cx="944964" cy="29880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97" y="1912579"/>
            <a:ext cx="990796" cy="298805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224374" y="1884002"/>
            <a:ext cx="342900" cy="201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67274" y="166195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OUTLIER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70028" y="4196631"/>
            <a:ext cx="380753" cy="3734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-214522" y="411894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OUTLIER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buSzPts val="990"/>
            </a:pPr>
            <a:r>
              <a:rPr lang="en" sz="222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222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699" y="783575"/>
            <a:ext cx="8546551" cy="409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Feature </a:t>
            </a: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Encoding</a:t>
            </a:r>
          </a:p>
          <a:p>
            <a:pPr marL="0" lvl="0" indent="0" algn="just">
              <a:spcAft>
                <a:spcPts val="120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encoding adalah merubah string value/ nilai yang bukan angka, menjadi angka /code. </a:t>
            </a:r>
            <a:r>
              <a:rPr lang="en-US" sz="1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</a:t>
            </a:r>
            <a:r>
              <a:rPr lang="en" sz="1400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 ini dilakukan untuk mempermudah dalam mengolah data, karena data string sukar untuk diolah dalam pemrograman. </a:t>
            </a:r>
          </a:p>
          <a:p>
            <a:pPr marL="0" lvl="0" indent="0" algn="just">
              <a:spcAft>
                <a:spcPts val="1200"/>
              </a:spcAft>
              <a:buNone/>
            </a:pPr>
            <a:endParaRPr lang="en" dirty="0" smtClean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just">
              <a:spcAft>
                <a:spcPts val="1200"/>
              </a:spcAft>
              <a:buNone/>
            </a:pPr>
            <a:endParaRPr lang="en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lang="en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114550"/>
            <a:ext cx="5071717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2114550"/>
            <a:ext cx="2967038" cy="267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ent-Up Arrow 3"/>
          <p:cNvSpPr/>
          <p:nvPr/>
        </p:nvSpPr>
        <p:spPr>
          <a:xfrm rot="5400000">
            <a:off x="4103654" y="3126788"/>
            <a:ext cx="524838" cy="250734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9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00575" y="1695450"/>
            <a:ext cx="4371975" cy="914400"/>
          </a:xfrm>
          <a:prstGeom prst="roundRect">
            <a:avLst/>
          </a:prstGeom>
          <a:solidFill>
            <a:srgbClr val="69CD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2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783575"/>
            <a:ext cx="8520600" cy="14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sv-SE" b="1" dirty="0">
                <a:latin typeface="Dosis" charset="0"/>
              </a:rPr>
              <a:t>I</a:t>
            </a:r>
            <a:r>
              <a:rPr lang="sv-SE" b="1" dirty="0" smtClean="0">
                <a:latin typeface="Dosis" charset="0"/>
              </a:rPr>
              <a:t>. Analisis </a:t>
            </a:r>
            <a:r>
              <a:rPr lang="sv-SE" b="1" dirty="0">
                <a:latin typeface="Dosis" charset="0"/>
              </a:rPr>
              <a:t>minat pelanggan berdasarkan pada tipe </a:t>
            </a:r>
            <a:r>
              <a:rPr lang="sv-SE" b="1" dirty="0" smtClean="0">
                <a:latin typeface="Dosis" charset="0"/>
              </a:rPr>
              <a:t>properti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sv-SE" dirty="0">
              <a:latin typeface="Dosis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Dosis" charset="0"/>
              <a:ea typeface="Dosis"/>
              <a:cs typeface="Dosis"/>
              <a:sym typeface="Dosi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2" y="1381124"/>
            <a:ext cx="4187578" cy="33397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76774" y="1778883"/>
            <a:ext cx="44672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Dosis" charset="0"/>
              </a:rPr>
              <a:t>Kesimpulan</a:t>
            </a:r>
            <a:r>
              <a:rPr lang="en-US" dirty="0" smtClean="0">
                <a:latin typeface="Dosis" charset="0"/>
              </a:rPr>
              <a:t> </a:t>
            </a:r>
            <a:r>
              <a:rPr lang="en-US" dirty="0" err="1" smtClean="0">
                <a:latin typeface="Dosis" charset="0"/>
              </a:rPr>
              <a:t>dari</a:t>
            </a:r>
            <a:r>
              <a:rPr lang="en-US" dirty="0" smtClean="0">
                <a:latin typeface="Dosis" charset="0"/>
              </a:rPr>
              <a:t> bar chart </a:t>
            </a:r>
            <a:r>
              <a:rPr lang="en-US" dirty="0" err="1" smtClean="0">
                <a:latin typeface="Dosis" charset="0"/>
              </a:rPr>
              <a:t>tersebut</a:t>
            </a:r>
            <a:r>
              <a:rPr lang="en-US" dirty="0" smtClean="0">
                <a:latin typeface="Dosis" charset="0"/>
              </a:rPr>
              <a:t> </a:t>
            </a:r>
            <a:r>
              <a:rPr lang="en-US" dirty="0" err="1" smtClean="0">
                <a:latin typeface="Dosis" charset="0"/>
              </a:rPr>
              <a:t>adalah</a:t>
            </a:r>
            <a:r>
              <a:rPr lang="en-US" dirty="0" smtClean="0">
                <a:latin typeface="Dosis" charset="0"/>
              </a:rPr>
              <a:t>:</a:t>
            </a:r>
          </a:p>
          <a:p>
            <a:r>
              <a:rPr lang="en-US" dirty="0" err="1" smtClean="0">
                <a:latin typeface="Dosis" charset="0"/>
              </a:rPr>
              <a:t>pada</a:t>
            </a:r>
            <a:r>
              <a:rPr lang="en-US" dirty="0" smtClean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setiap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tipe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properti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minat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pria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lebih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banyak</a:t>
            </a:r>
            <a:r>
              <a:rPr lang="en-US" dirty="0">
                <a:latin typeface="Dosis" charset="0"/>
              </a:rPr>
              <a:t> 3x (</a:t>
            </a:r>
            <a:r>
              <a:rPr lang="en-US" dirty="0" err="1">
                <a:latin typeface="Dosis" charset="0"/>
              </a:rPr>
              <a:t>bahkan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lebih</a:t>
            </a:r>
            <a:r>
              <a:rPr lang="en-US" dirty="0">
                <a:latin typeface="Dosis" charset="0"/>
              </a:rPr>
              <a:t>) </a:t>
            </a:r>
            <a:r>
              <a:rPr lang="en-US" dirty="0" err="1">
                <a:latin typeface="Dosis" charset="0"/>
              </a:rPr>
              <a:t>dibandingkan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wanita</a:t>
            </a:r>
            <a:r>
              <a:rPr lang="en-US" dirty="0">
                <a:latin typeface="Dosis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6657976" y="454683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hlinkClick r:id="rId4"/>
              </a:rPr>
              <a:t>Image source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16" y="2938107"/>
            <a:ext cx="1801934" cy="21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6" y="1493205"/>
            <a:ext cx="3296584" cy="2624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318019"/>
            <a:ext cx="2967580" cy="297483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0525" y="4117670"/>
            <a:ext cx="7244305" cy="892480"/>
          </a:xfrm>
          <a:prstGeom prst="roundRect">
            <a:avLst/>
          </a:prstGeom>
          <a:solidFill>
            <a:srgbClr val="69CD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22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783575"/>
            <a:ext cx="8520600" cy="14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sv-SE" b="1" dirty="0" smtClean="0"/>
              <a:t> </a:t>
            </a:r>
            <a:r>
              <a:rPr lang="sv-SE" sz="1400" b="1" dirty="0" smtClean="0">
                <a:latin typeface="Dosis" charset="0"/>
              </a:rPr>
              <a:t>masih di analisis </a:t>
            </a:r>
            <a:r>
              <a:rPr lang="sv-SE" sz="1400" b="1" dirty="0">
                <a:latin typeface="Dosis" charset="0"/>
              </a:rPr>
              <a:t>minat pelanggan berdasarkan pada tipe </a:t>
            </a:r>
            <a:r>
              <a:rPr lang="sv-SE" sz="1400" b="1" dirty="0" smtClean="0">
                <a:latin typeface="Dosis" charset="0"/>
              </a:rPr>
              <a:t>properti, sekarang kita menggunakan Pie chart pada pria dan pada wanita.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sv-SE" dirty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875" y="4167515"/>
            <a:ext cx="82867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Dosis" charset="0"/>
              </a:rPr>
              <a:t>Kesimpulan</a:t>
            </a:r>
            <a:r>
              <a:rPr lang="en-US" dirty="0" smtClean="0">
                <a:latin typeface="Dosis" charset="0"/>
              </a:rPr>
              <a:t> </a:t>
            </a:r>
            <a:r>
              <a:rPr lang="en-US" dirty="0" err="1" smtClean="0">
                <a:latin typeface="Dosis" charset="0"/>
              </a:rPr>
              <a:t>dari</a:t>
            </a:r>
            <a:r>
              <a:rPr lang="en-US" dirty="0" smtClean="0">
                <a:latin typeface="Dosis" charset="0"/>
              </a:rPr>
              <a:t> Pie chart </a:t>
            </a:r>
            <a:r>
              <a:rPr lang="en-US" dirty="0" err="1" smtClean="0">
                <a:latin typeface="Dosis" charset="0"/>
              </a:rPr>
              <a:t>tersebut</a:t>
            </a:r>
            <a:r>
              <a:rPr lang="en-US" dirty="0" smtClean="0">
                <a:latin typeface="Dosis" charset="0"/>
              </a:rPr>
              <a:t> </a:t>
            </a:r>
            <a:r>
              <a:rPr lang="en-US" dirty="0" err="1" smtClean="0">
                <a:latin typeface="Dosis" charset="0"/>
              </a:rPr>
              <a:t>adalah</a:t>
            </a:r>
            <a:r>
              <a:rPr lang="en-US" dirty="0" smtClean="0">
                <a:latin typeface="Dosis" charset="0"/>
              </a:rPr>
              <a:t>:</a:t>
            </a:r>
          </a:p>
          <a:p>
            <a:r>
              <a:rPr lang="en-US" dirty="0" smtClean="0">
                <a:latin typeface="Dosis" charset="0"/>
              </a:rPr>
              <a:t>1. </a:t>
            </a:r>
            <a:r>
              <a:rPr lang="en-US" dirty="0" err="1" smtClean="0">
                <a:latin typeface="Dosis" charset="0"/>
              </a:rPr>
              <a:t>Wanita</a:t>
            </a:r>
            <a:r>
              <a:rPr lang="en-US" dirty="0" smtClean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lebih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dominan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berminat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pada</a:t>
            </a:r>
            <a:r>
              <a:rPr lang="en-US" dirty="0">
                <a:latin typeface="Dosis" charset="0"/>
              </a:rPr>
              <a:t> `</a:t>
            </a:r>
            <a:r>
              <a:rPr lang="en-US" dirty="0" err="1">
                <a:latin typeface="Dosis" charset="0"/>
              </a:rPr>
              <a:t>Apartemen</a:t>
            </a:r>
            <a:r>
              <a:rPr lang="en-US" dirty="0">
                <a:latin typeface="Dosis" charset="0"/>
              </a:rPr>
              <a:t>`(49%) </a:t>
            </a:r>
            <a:r>
              <a:rPr lang="en-US" dirty="0" err="1">
                <a:latin typeface="Dosis" charset="0"/>
              </a:rPr>
              <a:t>dibandingkan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properti</a:t>
            </a:r>
            <a:r>
              <a:rPr lang="en-US" dirty="0">
                <a:latin typeface="Dosis" charset="0"/>
              </a:rPr>
              <a:t> lain.</a:t>
            </a:r>
          </a:p>
          <a:p>
            <a:r>
              <a:rPr lang="en-US" dirty="0" smtClean="0">
                <a:latin typeface="Dosis" charset="0"/>
              </a:rPr>
              <a:t>2. </a:t>
            </a:r>
            <a:r>
              <a:rPr lang="en-US" dirty="0" err="1">
                <a:latin typeface="Dosis" charset="0"/>
              </a:rPr>
              <a:t>M</a:t>
            </a:r>
            <a:r>
              <a:rPr lang="en-US" dirty="0" err="1" smtClean="0">
                <a:latin typeface="Dosis" charset="0"/>
              </a:rPr>
              <a:t>inat</a:t>
            </a:r>
            <a:r>
              <a:rPr lang="en-US" dirty="0" smtClean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tipe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properti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Pria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hampir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merata</a:t>
            </a:r>
            <a:r>
              <a:rPr lang="en-US" dirty="0">
                <a:latin typeface="Dosis" charset="0"/>
              </a:rPr>
              <a:t> </a:t>
            </a:r>
            <a:r>
              <a:rPr lang="en-US" dirty="0" err="1">
                <a:latin typeface="Dosis" charset="0"/>
              </a:rPr>
              <a:t>antara</a:t>
            </a:r>
            <a:r>
              <a:rPr lang="en-US" dirty="0">
                <a:latin typeface="Dosis" charset="0"/>
              </a:rPr>
              <a:t> `</a:t>
            </a:r>
            <a:r>
              <a:rPr lang="en-US" dirty="0" err="1">
                <a:latin typeface="Dosis" charset="0"/>
              </a:rPr>
              <a:t>Apartemen</a:t>
            </a:r>
            <a:r>
              <a:rPr lang="en-US" dirty="0">
                <a:latin typeface="Dosis" charset="0"/>
              </a:rPr>
              <a:t>`(35%), `</a:t>
            </a:r>
            <a:r>
              <a:rPr lang="en-US" dirty="0" err="1">
                <a:latin typeface="Dosis" charset="0"/>
              </a:rPr>
              <a:t>Rumah</a:t>
            </a:r>
            <a:r>
              <a:rPr lang="en-US" dirty="0">
                <a:latin typeface="Dosis" charset="0"/>
              </a:rPr>
              <a:t>`(34%), </a:t>
            </a:r>
            <a:r>
              <a:rPr lang="en-US" dirty="0" err="1">
                <a:latin typeface="Dosis" charset="0"/>
              </a:rPr>
              <a:t>dan</a:t>
            </a:r>
            <a:r>
              <a:rPr lang="en-US" dirty="0">
                <a:latin typeface="Dosis" charset="0"/>
              </a:rPr>
              <a:t> `Studio`(31%).</a:t>
            </a:r>
          </a:p>
        </p:txBody>
      </p:sp>
    </p:spTree>
    <p:extLst>
      <p:ext uri="{BB962C8B-B14F-4D97-AF65-F5344CB8AC3E}">
        <p14:creationId xmlns:p14="http://schemas.microsoft.com/office/powerpoint/2010/main" val="24782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463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Courier New</vt:lpstr>
      <vt:lpstr>Dosis</vt:lpstr>
      <vt:lpstr>Simple Light</vt:lpstr>
      <vt:lpstr>PowerPoint Presentation</vt:lpstr>
      <vt:lpstr>Overview</vt:lpstr>
      <vt:lpstr>Data Preprocessing</vt:lpstr>
      <vt:lpstr>Data Preprocessing</vt:lpstr>
      <vt:lpstr>Data Preprocessing</vt:lpstr>
      <vt:lpstr>Data Preprocessing</vt:lpstr>
      <vt:lpstr>Data Preprocessing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25</cp:revision>
  <dcterms:modified xsi:type="dcterms:W3CDTF">2023-03-02T20:05:02Z</dcterms:modified>
</cp:coreProperties>
</file>