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8" r:id="rId2"/>
    <p:sldId id="257" r:id="rId3"/>
    <p:sldId id="282" r:id="rId4"/>
    <p:sldId id="292" r:id="rId5"/>
    <p:sldId id="290" r:id="rId6"/>
    <p:sldId id="258" r:id="rId7"/>
    <p:sldId id="293" r:id="rId8"/>
    <p:sldId id="29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86DA"/>
    <a:srgbClr val="0070C0"/>
    <a:srgbClr val="C00000"/>
    <a:srgbClr val="D2D236"/>
    <a:srgbClr val="660066"/>
    <a:srgbClr val="FFC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4C7E43-DBA6-4585-B531-D409D39F22E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809A15-823D-4807-AF50-2B81085A5291}">
      <dgm:prSet custT="1"/>
      <dgm:spPr/>
      <dgm:t>
        <a:bodyPr tIns="0" bIns="0"/>
        <a:lstStyle/>
        <a:p>
          <a:r>
            <a:rPr lang="en-US" sz="1400" b="0" i="0" dirty="0"/>
            <a:t>Smallholder farmers can be more </a:t>
          </a:r>
          <a:r>
            <a:rPr lang="en-US" sz="1400" i="0" dirty="0"/>
            <a:t>aware of the effect </a:t>
          </a:r>
          <a:r>
            <a:rPr lang="en-US" sz="1400" b="0" i="0" dirty="0"/>
            <a:t>of their farms to climate change by </a:t>
          </a:r>
          <a:r>
            <a:rPr lang="en-US" sz="1400" b="1" i="0" dirty="0"/>
            <a:t>emitting less GHG emission from their farms</a:t>
          </a:r>
          <a:r>
            <a:rPr lang="en-US" sz="1400" b="0" i="0" dirty="0"/>
            <a:t>.</a:t>
          </a:r>
          <a:endParaRPr lang="en-US" sz="1400" dirty="0"/>
        </a:p>
      </dgm:t>
    </dgm:pt>
    <dgm:pt modelId="{1E43A24A-34BE-4386-8996-E8BB8542C4D7}" type="parTrans" cxnId="{5808B67A-F2D4-4DC0-87F0-AF9714AA9498}">
      <dgm:prSet/>
      <dgm:spPr/>
      <dgm:t>
        <a:bodyPr/>
        <a:lstStyle/>
        <a:p>
          <a:endParaRPr lang="en-US" sz="2000"/>
        </a:p>
      </dgm:t>
    </dgm:pt>
    <dgm:pt modelId="{7C3B8227-5B05-4752-B8C1-E064CB6195F4}" type="sibTrans" cxnId="{5808B67A-F2D4-4DC0-87F0-AF9714AA9498}">
      <dgm:prSet phldrT="1" phldr="0" custT="1"/>
      <dgm:spPr/>
      <dgm:t>
        <a:bodyPr/>
        <a:lstStyle/>
        <a:p>
          <a:r>
            <a:rPr lang="en-US" sz="2400"/>
            <a:t>1</a:t>
          </a:r>
          <a:endParaRPr lang="en-US" sz="2400" dirty="0"/>
        </a:p>
      </dgm:t>
    </dgm:pt>
    <dgm:pt modelId="{1CE2CDAC-2B08-4417-90B4-FFBC80C3933E}">
      <dgm:prSet custT="1"/>
      <dgm:spPr/>
      <dgm:t>
        <a:bodyPr tIns="0"/>
        <a:lstStyle/>
        <a:p>
          <a:r>
            <a:rPr lang="en-US" sz="1400" dirty="0"/>
            <a:t>Smallholder farmer can be more </a:t>
          </a:r>
          <a:r>
            <a:rPr lang="en-US" sz="1400" b="1" i="0" dirty="0"/>
            <a:t>resilient in dealing with the impact and of climate change to their farm</a:t>
          </a:r>
          <a:r>
            <a:rPr lang="en-US" sz="1400" b="0" i="0" dirty="0"/>
            <a:t>.</a:t>
          </a:r>
          <a:endParaRPr lang="en-US" sz="1400" dirty="0"/>
        </a:p>
      </dgm:t>
    </dgm:pt>
    <dgm:pt modelId="{869E69DC-C9BD-4A0E-AA44-074348F255D3}" type="parTrans" cxnId="{1CE20CC0-344F-4FCD-AEE3-3B765D121F5D}">
      <dgm:prSet/>
      <dgm:spPr/>
      <dgm:t>
        <a:bodyPr/>
        <a:lstStyle/>
        <a:p>
          <a:endParaRPr lang="en-US" sz="2000"/>
        </a:p>
      </dgm:t>
    </dgm:pt>
    <dgm:pt modelId="{4821E152-758D-4B08-92CC-5C7CD34C237D}" type="sibTrans" cxnId="{1CE20CC0-344F-4FCD-AEE3-3B765D121F5D}">
      <dgm:prSet phldrT="2" phldr="0" custT="1"/>
      <dgm:spPr/>
      <dgm:t>
        <a:bodyPr/>
        <a:lstStyle/>
        <a:p>
          <a:r>
            <a:rPr lang="en-US" sz="2400"/>
            <a:t>2</a:t>
          </a:r>
        </a:p>
      </dgm:t>
    </dgm:pt>
    <dgm:pt modelId="{B359CCEF-1EB4-479A-A8C7-008D2E287055}">
      <dgm:prSet custT="1"/>
      <dgm:spPr/>
      <dgm:t>
        <a:bodyPr tIns="0"/>
        <a:lstStyle/>
        <a:p>
          <a:r>
            <a:rPr lang="en-US" sz="1400" b="1" i="0" dirty="0"/>
            <a:t>Better farming practices and management </a:t>
          </a:r>
          <a:r>
            <a:rPr lang="en-US" sz="1400" b="0" i="0" dirty="0"/>
            <a:t>can be implemented by the Indonesian rice smallholder farmers.</a:t>
          </a:r>
          <a:endParaRPr lang="en-US" sz="1400" dirty="0"/>
        </a:p>
      </dgm:t>
    </dgm:pt>
    <dgm:pt modelId="{5110267C-B400-4058-95CC-3E7712B7B5AB}" type="parTrans" cxnId="{EA8FC88B-3415-4016-973A-D055B42ED4CB}">
      <dgm:prSet/>
      <dgm:spPr/>
      <dgm:t>
        <a:bodyPr/>
        <a:lstStyle/>
        <a:p>
          <a:endParaRPr lang="en-US" sz="2000"/>
        </a:p>
      </dgm:t>
    </dgm:pt>
    <dgm:pt modelId="{2D03F14B-05B9-4B26-8B6E-407BBF600BDA}" type="sibTrans" cxnId="{EA8FC88B-3415-4016-973A-D055B42ED4CB}">
      <dgm:prSet phldrT="3" phldr="0" custT="1"/>
      <dgm:spPr/>
      <dgm:t>
        <a:bodyPr/>
        <a:lstStyle/>
        <a:p>
          <a:r>
            <a:rPr lang="en-US" sz="2400"/>
            <a:t>3</a:t>
          </a:r>
          <a:endParaRPr lang="en-US" sz="2400" dirty="0"/>
        </a:p>
      </dgm:t>
    </dgm:pt>
    <dgm:pt modelId="{C73E7C61-FB2E-4880-BF55-982E3AC85205}">
      <dgm:prSet custT="1"/>
      <dgm:spPr/>
      <dgm:t>
        <a:bodyPr tIns="0"/>
        <a:lstStyle/>
        <a:p>
          <a:r>
            <a:rPr lang="en-US" sz="1400" b="1" dirty="0"/>
            <a:t>Land fertility can be maintained or even improved for better rice production in the long-term</a:t>
          </a:r>
          <a:r>
            <a:rPr lang="en-US" sz="1400" dirty="0"/>
            <a:t>.</a:t>
          </a:r>
        </a:p>
      </dgm:t>
    </dgm:pt>
    <dgm:pt modelId="{07FCF37F-6DCD-4562-9C04-11979EB5C9DE}" type="parTrans" cxnId="{04A7775D-C311-473F-81C9-04FEBAF6F0D4}">
      <dgm:prSet/>
      <dgm:spPr/>
      <dgm:t>
        <a:bodyPr/>
        <a:lstStyle/>
        <a:p>
          <a:endParaRPr lang="en-US" sz="2000"/>
        </a:p>
      </dgm:t>
    </dgm:pt>
    <dgm:pt modelId="{8F73D528-87D1-42BB-AF3E-8F7C07243F25}" type="sibTrans" cxnId="{04A7775D-C311-473F-81C9-04FEBAF6F0D4}">
      <dgm:prSet phldrT="4" phldr="0" custT="1"/>
      <dgm:spPr/>
      <dgm:t>
        <a:bodyPr/>
        <a:lstStyle/>
        <a:p>
          <a:r>
            <a:rPr lang="en-US" sz="2400"/>
            <a:t>4</a:t>
          </a:r>
        </a:p>
      </dgm:t>
    </dgm:pt>
    <dgm:pt modelId="{8F4DF1B9-51FF-4EB4-8C99-A209F848D609}" type="pres">
      <dgm:prSet presAssocID="{A24C7E43-DBA6-4585-B531-D409D39F22E9}" presName="Name0" presStyleCnt="0">
        <dgm:presLayoutVars>
          <dgm:animLvl val="lvl"/>
          <dgm:resizeHandles val="exact"/>
        </dgm:presLayoutVars>
      </dgm:prSet>
      <dgm:spPr/>
    </dgm:pt>
    <dgm:pt modelId="{710FAFAE-D4F7-4160-90B1-0AE383367EAD}" type="pres">
      <dgm:prSet presAssocID="{5D809A15-823D-4807-AF50-2B81085A5291}" presName="compositeNode" presStyleCnt="0">
        <dgm:presLayoutVars>
          <dgm:bulletEnabled val="1"/>
        </dgm:presLayoutVars>
      </dgm:prSet>
      <dgm:spPr/>
    </dgm:pt>
    <dgm:pt modelId="{CDEB5CBE-E583-49FB-8706-F48E8D240F96}" type="pres">
      <dgm:prSet presAssocID="{5D809A15-823D-4807-AF50-2B81085A5291}" presName="bgRect" presStyleLbl="bgAccFollowNode1" presStyleIdx="0" presStyleCnt="4" custScaleY="275237" custLinFactNeighborY="-13419"/>
      <dgm:spPr/>
    </dgm:pt>
    <dgm:pt modelId="{6E0F3C27-B554-4D22-B258-F51290B3022E}" type="pres">
      <dgm:prSet presAssocID="{7C3B8227-5B05-4752-B8C1-E064CB6195F4}" presName="sibTransNodeCircle" presStyleLbl="alignNode1" presStyleIdx="0" presStyleCnt="8" custLinFactY="-100000" custLinFactNeighborX="-9089" custLinFactNeighborY="-123625">
        <dgm:presLayoutVars>
          <dgm:chMax val="0"/>
          <dgm:bulletEnabled/>
        </dgm:presLayoutVars>
      </dgm:prSet>
      <dgm:spPr/>
    </dgm:pt>
    <dgm:pt modelId="{FEF6D23C-A350-4DCF-A476-D97400B32E95}" type="pres">
      <dgm:prSet presAssocID="{5D809A15-823D-4807-AF50-2B81085A5291}" presName="bottomLine" presStyleLbl="alignNode1" presStyleIdx="1" presStyleCnt="8" custLinFactY="959868056" custLinFactNeighborX="1" custLinFactNeighborY="959900000">
        <dgm:presLayoutVars/>
      </dgm:prSet>
      <dgm:spPr/>
    </dgm:pt>
    <dgm:pt modelId="{C1E855FC-3CD4-4098-888F-EE13F5CA2931}" type="pres">
      <dgm:prSet presAssocID="{5D809A15-823D-4807-AF50-2B81085A5291}" presName="nodeText" presStyleLbl="bgAccFollowNode1" presStyleIdx="0" presStyleCnt="4">
        <dgm:presLayoutVars>
          <dgm:bulletEnabled val="1"/>
        </dgm:presLayoutVars>
      </dgm:prSet>
      <dgm:spPr/>
    </dgm:pt>
    <dgm:pt modelId="{6898CE50-CD16-4C3E-AE53-CD9A96B9C133}" type="pres">
      <dgm:prSet presAssocID="{7C3B8227-5B05-4752-B8C1-E064CB6195F4}" presName="sibTrans" presStyleCnt="0"/>
      <dgm:spPr/>
    </dgm:pt>
    <dgm:pt modelId="{092FCF8E-C76B-4481-B1D2-B673B472070A}" type="pres">
      <dgm:prSet presAssocID="{1CE2CDAC-2B08-4417-90B4-FFBC80C3933E}" presName="compositeNode" presStyleCnt="0">
        <dgm:presLayoutVars>
          <dgm:bulletEnabled val="1"/>
        </dgm:presLayoutVars>
      </dgm:prSet>
      <dgm:spPr/>
    </dgm:pt>
    <dgm:pt modelId="{B65B1B27-78E8-461B-B8B0-3D29EE877357}" type="pres">
      <dgm:prSet presAssocID="{1CE2CDAC-2B08-4417-90B4-FFBC80C3933E}" presName="bgRect" presStyleLbl="bgAccFollowNode1" presStyleIdx="1" presStyleCnt="4" custScaleY="276373" custLinFactNeighborY="-11111"/>
      <dgm:spPr/>
    </dgm:pt>
    <dgm:pt modelId="{D55AC24C-8497-4357-8F75-0D61A3894973}" type="pres">
      <dgm:prSet presAssocID="{4821E152-758D-4B08-92CC-5C7CD34C237D}" presName="sibTransNodeCircle" presStyleLbl="alignNode1" presStyleIdx="2" presStyleCnt="8" custLinFactY="-100000" custLinFactNeighborX="-9089" custLinFactNeighborY="-123625">
        <dgm:presLayoutVars>
          <dgm:chMax val="0"/>
          <dgm:bulletEnabled/>
        </dgm:presLayoutVars>
      </dgm:prSet>
      <dgm:spPr/>
    </dgm:pt>
    <dgm:pt modelId="{CD5A4A12-D03A-426E-9387-63F318056C1F}" type="pres">
      <dgm:prSet presAssocID="{1CE2CDAC-2B08-4417-90B4-FFBC80C3933E}" presName="bottomLine" presStyleLbl="alignNode1" presStyleIdx="3" presStyleCnt="8" custLinFactY="1476700000" custLinFactNeighborX="1" custLinFactNeighborY="1476788890">
        <dgm:presLayoutVars/>
      </dgm:prSet>
      <dgm:spPr/>
    </dgm:pt>
    <dgm:pt modelId="{1764C4E4-3804-4B78-8874-FA5FB09B2624}" type="pres">
      <dgm:prSet presAssocID="{1CE2CDAC-2B08-4417-90B4-FFBC80C3933E}" presName="nodeText" presStyleLbl="bgAccFollowNode1" presStyleIdx="1" presStyleCnt="4">
        <dgm:presLayoutVars>
          <dgm:bulletEnabled val="1"/>
        </dgm:presLayoutVars>
      </dgm:prSet>
      <dgm:spPr/>
    </dgm:pt>
    <dgm:pt modelId="{44016CC2-7A5A-4A2B-95AE-11B009BF1BEA}" type="pres">
      <dgm:prSet presAssocID="{4821E152-758D-4B08-92CC-5C7CD34C237D}" presName="sibTrans" presStyleCnt="0"/>
      <dgm:spPr/>
    </dgm:pt>
    <dgm:pt modelId="{B029805A-E5EC-402E-92A3-D42C0CB953EF}" type="pres">
      <dgm:prSet presAssocID="{B359CCEF-1EB4-479A-A8C7-008D2E287055}" presName="compositeNode" presStyleCnt="0">
        <dgm:presLayoutVars>
          <dgm:bulletEnabled val="1"/>
        </dgm:presLayoutVars>
      </dgm:prSet>
      <dgm:spPr/>
    </dgm:pt>
    <dgm:pt modelId="{D0808CFF-8D35-426F-96B3-C25C5B84BCFF}" type="pres">
      <dgm:prSet presAssocID="{B359CCEF-1EB4-479A-A8C7-008D2E287055}" presName="bgRect" presStyleLbl="bgAccFollowNode1" presStyleIdx="2" presStyleCnt="4" custScaleY="276373" custLinFactNeighborY="-11111"/>
      <dgm:spPr/>
    </dgm:pt>
    <dgm:pt modelId="{FC62A0B3-1043-4EC8-96B7-B8E8E4F82C91}" type="pres">
      <dgm:prSet presAssocID="{2D03F14B-05B9-4B26-8B6E-407BBF600BDA}" presName="sibTransNodeCircle" presStyleLbl="alignNode1" presStyleIdx="4" presStyleCnt="8" custLinFactY="-100000" custLinFactNeighborX="-9089" custLinFactNeighborY="-123625">
        <dgm:presLayoutVars>
          <dgm:chMax val="0"/>
          <dgm:bulletEnabled/>
        </dgm:presLayoutVars>
      </dgm:prSet>
      <dgm:spPr/>
    </dgm:pt>
    <dgm:pt modelId="{B9561E67-16DA-4294-A733-C71F7E53295B}" type="pres">
      <dgm:prSet presAssocID="{B359CCEF-1EB4-479A-A8C7-008D2E287055}" presName="bottomLine" presStyleLbl="alignNode1" presStyleIdx="5" presStyleCnt="8" custLinFactY="1174000000" custLinFactNeighborX="745" custLinFactNeighborY="1174026390">
        <dgm:presLayoutVars/>
      </dgm:prSet>
      <dgm:spPr/>
    </dgm:pt>
    <dgm:pt modelId="{6614843E-E214-4EFF-B9E3-A10312B951AE}" type="pres">
      <dgm:prSet presAssocID="{B359CCEF-1EB4-479A-A8C7-008D2E287055}" presName="nodeText" presStyleLbl="bgAccFollowNode1" presStyleIdx="2" presStyleCnt="4">
        <dgm:presLayoutVars>
          <dgm:bulletEnabled val="1"/>
        </dgm:presLayoutVars>
      </dgm:prSet>
      <dgm:spPr/>
    </dgm:pt>
    <dgm:pt modelId="{67EA061D-ED13-495D-B084-615B0F0142DE}" type="pres">
      <dgm:prSet presAssocID="{2D03F14B-05B9-4B26-8B6E-407BBF600BDA}" presName="sibTrans" presStyleCnt="0"/>
      <dgm:spPr/>
    </dgm:pt>
    <dgm:pt modelId="{B3C1579B-F5F3-423C-B302-FE3415DB1212}" type="pres">
      <dgm:prSet presAssocID="{C73E7C61-FB2E-4880-BF55-982E3AC85205}" presName="compositeNode" presStyleCnt="0">
        <dgm:presLayoutVars>
          <dgm:bulletEnabled val="1"/>
        </dgm:presLayoutVars>
      </dgm:prSet>
      <dgm:spPr/>
    </dgm:pt>
    <dgm:pt modelId="{7810B933-BFEE-49D0-8340-86179B71D492}" type="pres">
      <dgm:prSet presAssocID="{C73E7C61-FB2E-4880-BF55-982E3AC85205}" presName="bgRect" presStyleLbl="bgAccFollowNode1" presStyleIdx="3" presStyleCnt="4" custScaleY="276373" custLinFactNeighborY="-646"/>
      <dgm:spPr/>
    </dgm:pt>
    <dgm:pt modelId="{6BA9BFF4-C950-4E44-A7A5-6756D23E33C6}" type="pres">
      <dgm:prSet presAssocID="{8F73D528-87D1-42BB-AF3E-8F7C07243F25}" presName="sibTransNodeCircle" presStyleLbl="alignNode1" presStyleIdx="6" presStyleCnt="8" custLinFactY="-100000" custLinFactNeighborX="-9089" custLinFactNeighborY="-123625">
        <dgm:presLayoutVars>
          <dgm:chMax val="0"/>
          <dgm:bulletEnabled/>
        </dgm:presLayoutVars>
      </dgm:prSet>
      <dgm:spPr/>
    </dgm:pt>
    <dgm:pt modelId="{26278550-5354-4147-B1D8-A84EB74057DC}" type="pres">
      <dgm:prSet presAssocID="{C73E7C61-FB2E-4880-BF55-982E3AC85205}" presName="bottomLine" presStyleLbl="alignNode1" presStyleIdx="7" presStyleCnt="8" custLinFactY="1055852783" custLinFactNeighborX="-828" custLinFactNeighborY="1055900000">
        <dgm:presLayoutVars/>
      </dgm:prSet>
      <dgm:spPr>
        <a:noFill/>
      </dgm:spPr>
    </dgm:pt>
    <dgm:pt modelId="{01FC7295-BA35-4680-806F-939C2231DCB3}" type="pres">
      <dgm:prSet presAssocID="{C73E7C61-FB2E-4880-BF55-982E3AC8520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03322A03-2486-4452-8E9E-49AB7FA9F998}" type="presOf" srcId="{B359CCEF-1EB4-479A-A8C7-008D2E287055}" destId="{D0808CFF-8D35-426F-96B3-C25C5B84BCFF}" srcOrd="0" destOrd="0" presId="urn:microsoft.com/office/officeart/2016/7/layout/BasicLinearProcessNumbered"/>
    <dgm:cxn modelId="{04A7775D-C311-473F-81C9-04FEBAF6F0D4}" srcId="{A24C7E43-DBA6-4585-B531-D409D39F22E9}" destId="{C73E7C61-FB2E-4880-BF55-982E3AC85205}" srcOrd="3" destOrd="0" parTransId="{07FCF37F-6DCD-4562-9C04-11979EB5C9DE}" sibTransId="{8F73D528-87D1-42BB-AF3E-8F7C07243F25}"/>
    <dgm:cxn modelId="{D44F6341-23C5-4B1C-B5D6-0B9C625388D5}" type="presOf" srcId="{C73E7C61-FB2E-4880-BF55-982E3AC85205}" destId="{01FC7295-BA35-4680-806F-939C2231DCB3}" srcOrd="1" destOrd="0" presId="urn:microsoft.com/office/officeart/2016/7/layout/BasicLinearProcessNumbered"/>
    <dgm:cxn modelId="{6F30EF58-5182-4D3F-8F57-6E2D136D369E}" type="presOf" srcId="{2D03F14B-05B9-4B26-8B6E-407BBF600BDA}" destId="{FC62A0B3-1043-4EC8-96B7-B8E8E4F82C91}" srcOrd="0" destOrd="0" presId="urn:microsoft.com/office/officeart/2016/7/layout/BasicLinearProcessNumbered"/>
    <dgm:cxn modelId="{8587615A-A27B-4990-94D9-6484AF54BED0}" type="presOf" srcId="{5D809A15-823D-4807-AF50-2B81085A5291}" destId="{CDEB5CBE-E583-49FB-8706-F48E8D240F96}" srcOrd="0" destOrd="0" presId="urn:microsoft.com/office/officeart/2016/7/layout/BasicLinearProcessNumbered"/>
    <dgm:cxn modelId="{5808B67A-F2D4-4DC0-87F0-AF9714AA9498}" srcId="{A24C7E43-DBA6-4585-B531-D409D39F22E9}" destId="{5D809A15-823D-4807-AF50-2B81085A5291}" srcOrd="0" destOrd="0" parTransId="{1E43A24A-34BE-4386-8996-E8BB8542C4D7}" sibTransId="{7C3B8227-5B05-4752-B8C1-E064CB6195F4}"/>
    <dgm:cxn modelId="{EA8FC88B-3415-4016-973A-D055B42ED4CB}" srcId="{A24C7E43-DBA6-4585-B531-D409D39F22E9}" destId="{B359CCEF-1EB4-479A-A8C7-008D2E287055}" srcOrd="2" destOrd="0" parTransId="{5110267C-B400-4058-95CC-3E7712B7B5AB}" sibTransId="{2D03F14B-05B9-4B26-8B6E-407BBF600BDA}"/>
    <dgm:cxn modelId="{51395B93-11E6-4B03-9196-05E66E9BCF58}" type="presOf" srcId="{B359CCEF-1EB4-479A-A8C7-008D2E287055}" destId="{6614843E-E214-4EFF-B9E3-A10312B951AE}" srcOrd="1" destOrd="0" presId="urn:microsoft.com/office/officeart/2016/7/layout/BasicLinearProcessNumbered"/>
    <dgm:cxn modelId="{83C69FAB-989E-4C7D-983B-FFF0185533A6}" type="presOf" srcId="{1CE2CDAC-2B08-4417-90B4-FFBC80C3933E}" destId="{B65B1B27-78E8-461B-B8B0-3D29EE877357}" srcOrd="0" destOrd="0" presId="urn:microsoft.com/office/officeart/2016/7/layout/BasicLinearProcessNumbered"/>
    <dgm:cxn modelId="{7AD5FFAB-22A9-4198-9F5C-042AF3233EF9}" type="presOf" srcId="{8F73D528-87D1-42BB-AF3E-8F7C07243F25}" destId="{6BA9BFF4-C950-4E44-A7A5-6756D23E33C6}" srcOrd="0" destOrd="0" presId="urn:microsoft.com/office/officeart/2016/7/layout/BasicLinearProcessNumbered"/>
    <dgm:cxn modelId="{AF420AAC-653C-410E-BD9A-803686B54CCC}" type="presOf" srcId="{7C3B8227-5B05-4752-B8C1-E064CB6195F4}" destId="{6E0F3C27-B554-4D22-B258-F51290B3022E}" srcOrd="0" destOrd="0" presId="urn:microsoft.com/office/officeart/2016/7/layout/BasicLinearProcessNumbered"/>
    <dgm:cxn modelId="{2076D6BA-3E98-4375-9AF5-32DE7A819541}" type="presOf" srcId="{A24C7E43-DBA6-4585-B531-D409D39F22E9}" destId="{8F4DF1B9-51FF-4EB4-8C99-A209F848D609}" srcOrd="0" destOrd="0" presId="urn:microsoft.com/office/officeart/2016/7/layout/BasicLinearProcessNumbered"/>
    <dgm:cxn modelId="{1CE20CC0-344F-4FCD-AEE3-3B765D121F5D}" srcId="{A24C7E43-DBA6-4585-B531-D409D39F22E9}" destId="{1CE2CDAC-2B08-4417-90B4-FFBC80C3933E}" srcOrd="1" destOrd="0" parTransId="{869E69DC-C9BD-4A0E-AA44-074348F255D3}" sibTransId="{4821E152-758D-4B08-92CC-5C7CD34C237D}"/>
    <dgm:cxn modelId="{4326AFCB-6AC2-4C53-ADDE-CC6B2FCCD460}" type="presOf" srcId="{5D809A15-823D-4807-AF50-2B81085A5291}" destId="{C1E855FC-3CD4-4098-888F-EE13F5CA2931}" srcOrd="1" destOrd="0" presId="urn:microsoft.com/office/officeart/2016/7/layout/BasicLinearProcessNumbered"/>
    <dgm:cxn modelId="{6C3EAEF1-42F1-4B63-9674-42375F8D763E}" type="presOf" srcId="{C73E7C61-FB2E-4880-BF55-982E3AC85205}" destId="{7810B933-BFEE-49D0-8340-86179B71D492}" srcOrd="0" destOrd="0" presId="urn:microsoft.com/office/officeart/2016/7/layout/BasicLinearProcessNumbered"/>
    <dgm:cxn modelId="{9A615AF4-71F3-47F6-AA6B-E64F04593C0E}" type="presOf" srcId="{4821E152-758D-4B08-92CC-5C7CD34C237D}" destId="{D55AC24C-8497-4357-8F75-0D61A3894973}" srcOrd="0" destOrd="0" presId="urn:microsoft.com/office/officeart/2016/7/layout/BasicLinearProcessNumbered"/>
    <dgm:cxn modelId="{49C74DF6-FE0D-4899-924D-DB0DC4E7B392}" type="presOf" srcId="{1CE2CDAC-2B08-4417-90B4-FFBC80C3933E}" destId="{1764C4E4-3804-4B78-8874-FA5FB09B2624}" srcOrd="1" destOrd="0" presId="urn:microsoft.com/office/officeart/2016/7/layout/BasicLinearProcessNumbered"/>
    <dgm:cxn modelId="{59F1573C-CB81-4675-989F-D512DDEB1DE6}" type="presParOf" srcId="{8F4DF1B9-51FF-4EB4-8C99-A209F848D609}" destId="{710FAFAE-D4F7-4160-90B1-0AE383367EAD}" srcOrd="0" destOrd="0" presId="urn:microsoft.com/office/officeart/2016/7/layout/BasicLinearProcessNumbered"/>
    <dgm:cxn modelId="{7CECB4C1-5C2E-4EFB-B2FC-4191E9A62DF2}" type="presParOf" srcId="{710FAFAE-D4F7-4160-90B1-0AE383367EAD}" destId="{CDEB5CBE-E583-49FB-8706-F48E8D240F96}" srcOrd="0" destOrd="0" presId="urn:microsoft.com/office/officeart/2016/7/layout/BasicLinearProcessNumbered"/>
    <dgm:cxn modelId="{AA19DC62-2F47-4E6D-B635-A0A6F13F2C07}" type="presParOf" srcId="{710FAFAE-D4F7-4160-90B1-0AE383367EAD}" destId="{6E0F3C27-B554-4D22-B258-F51290B3022E}" srcOrd="1" destOrd="0" presId="urn:microsoft.com/office/officeart/2016/7/layout/BasicLinearProcessNumbered"/>
    <dgm:cxn modelId="{DCFD6FEE-924B-47CC-9480-A49EDB52BE74}" type="presParOf" srcId="{710FAFAE-D4F7-4160-90B1-0AE383367EAD}" destId="{FEF6D23C-A350-4DCF-A476-D97400B32E95}" srcOrd="2" destOrd="0" presId="urn:microsoft.com/office/officeart/2016/7/layout/BasicLinearProcessNumbered"/>
    <dgm:cxn modelId="{0B7CA3EB-3A44-4639-81AF-CAE364192D69}" type="presParOf" srcId="{710FAFAE-D4F7-4160-90B1-0AE383367EAD}" destId="{C1E855FC-3CD4-4098-888F-EE13F5CA2931}" srcOrd="3" destOrd="0" presId="urn:microsoft.com/office/officeart/2016/7/layout/BasicLinearProcessNumbered"/>
    <dgm:cxn modelId="{569DBEE8-CF65-4448-9B15-6543D68B7024}" type="presParOf" srcId="{8F4DF1B9-51FF-4EB4-8C99-A209F848D609}" destId="{6898CE50-CD16-4C3E-AE53-CD9A96B9C133}" srcOrd="1" destOrd="0" presId="urn:microsoft.com/office/officeart/2016/7/layout/BasicLinearProcessNumbered"/>
    <dgm:cxn modelId="{ED0B8821-7A50-4643-AEB4-C5C55FC6868C}" type="presParOf" srcId="{8F4DF1B9-51FF-4EB4-8C99-A209F848D609}" destId="{092FCF8E-C76B-4481-B1D2-B673B472070A}" srcOrd="2" destOrd="0" presId="urn:microsoft.com/office/officeart/2016/7/layout/BasicLinearProcessNumbered"/>
    <dgm:cxn modelId="{D2A6010C-1CEE-4957-8C06-3186E284E997}" type="presParOf" srcId="{092FCF8E-C76B-4481-B1D2-B673B472070A}" destId="{B65B1B27-78E8-461B-B8B0-3D29EE877357}" srcOrd="0" destOrd="0" presId="urn:microsoft.com/office/officeart/2016/7/layout/BasicLinearProcessNumbered"/>
    <dgm:cxn modelId="{10CBB9BB-0145-4C35-8EAD-292E4BC9DA9B}" type="presParOf" srcId="{092FCF8E-C76B-4481-B1D2-B673B472070A}" destId="{D55AC24C-8497-4357-8F75-0D61A3894973}" srcOrd="1" destOrd="0" presId="urn:microsoft.com/office/officeart/2016/7/layout/BasicLinearProcessNumbered"/>
    <dgm:cxn modelId="{87D2308A-10E9-40EF-9597-1DAAF3BF3AE1}" type="presParOf" srcId="{092FCF8E-C76B-4481-B1D2-B673B472070A}" destId="{CD5A4A12-D03A-426E-9387-63F318056C1F}" srcOrd="2" destOrd="0" presId="urn:microsoft.com/office/officeart/2016/7/layout/BasicLinearProcessNumbered"/>
    <dgm:cxn modelId="{AA8F38AD-35A9-4790-B542-E96BB924DC69}" type="presParOf" srcId="{092FCF8E-C76B-4481-B1D2-B673B472070A}" destId="{1764C4E4-3804-4B78-8874-FA5FB09B2624}" srcOrd="3" destOrd="0" presId="urn:microsoft.com/office/officeart/2016/7/layout/BasicLinearProcessNumbered"/>
    <dgm:cxn modelId="{2C45C597-7A77-43E2-82AE-90D99EB1BB13}" type="presParOf" srcId="{8F4DF1B9-51FF-4EB4-8C99-A209F848D609}" destId="{44016CC2-7A5A-4A2B-95AE-11B009BF1BEA}" srcOrd="3" destOrd="0" presId="urn:microsoft.com/office/officeart/2016/7/layout/BasicLinearProcessNumbered"/>
    <dgm:cxn modelId="{71FF29A4-9C19-4ED6-88CA-5AE94E9F1507}" type="presParOf" srcId="{8F4DF1B9-51FF-4EB4-8C99-A209F848D609}" destId="{B029805A-E5EC-402E-92A3-D42C0CB953EF}" srcOrd="4" destOrd="0" presId="urn:microsoft.com/office/officeart/2016/7/layout/BasicLinearProcessNumbered"/>
    <dgm:cxn modelId="{E63A93AA-540D-4DFC-BB8E-A69F93CBFF4F}" type="presParOf" srcId="{B029805A-E5EC-402E-92A3-D42C0CB953EF}" destId="{D0808CFF-8D35-426F-96B3-C25C5B84BCFF}" srcOrd="0" destOrd="0" presId="urn:microsoft.com/office/officeart/2016/7/layout/BasicLinearProcessNumbered"/>
    <dgm:cxn modelId="{42B77689-2F28-4CA7-9FD5-1E8C002648B8}" type="presParOf" srcId="{B029805A-E5EC-402E-92A3-D42C0CB953EF}" destId="{FC62A0B3-1043-4EC8-96B7-B8E8E4F82C91}" srcOrd="1" destOrd="0" presId="urn:microsoft.com/office/officeart/2016/7/layout/BasicLinearProcessNumbered"/>
    <dgm:cxn modelId="{B90D3D4D-29BC-40A5-8D77-C2AB4E04A251}" type="presParOf" srcId="{B029805A-E5EC-402E-92A3-D42C0CB953EF}" destId="{B9561E67-16DA-4294-A733-C71F7E53295B}" srcOrd="2" destOrd="0" presId="urn:microsoft.com/office/officeart/2016/7/layout/BasicLinearProcessNumbered"/>
    <dgm:cxn modelId="{AE898210-FF4A-4E1C-AC77-5D3294D014EB}" type="presParOf" srcId="{B029805A-E5EC-402E-92A3-D42C0CB953EF}" destId="{6614843E-E214-4EFF-B9E3-A10312B951AE}" srcOrd="3" destOrd="0" presId="urn:microsoft.com/office/officeart/2016/7/layout/BasicLinearProcessNumbered"/>
    <dgm:cxn modelId="{EAFB4CDF-F500-4FED-A550-DF28D9A25660}" type="presParOf" srcId="{8F4DF1B9-51FF-4EB4-8C99-A209F848D609}" destId="{67EA061D-ED13-495D-B084-615B0F0142DE}" srcOrd="5" destOrd="0" presId="urn:microsoft.com/office/officeart/2016/7/layout/BasicLinearProcessNumbered"/>
    <dgm:cxn modelId="{2104167E-74AC-4BE7-9F60-30440C0E1D1D}" type="presParOf" srcId="{8F4DF1B9-51FF-4EB4-8C99-A209F848D609}" destId="{B3C1579B-F5F3-423C-B302-FE3415DB1212}" srcOrd="6" destOrd="0" presId="urn:microsoft.com/office/officeart/2016/7/layout/BasicLinearProcessNumbered"/>
    <dgm:cxn modelId="{55C5150A-2D96-4FD7-A41C-A8F7FD9E9439}" type="presParOf" srcId="{B3C1579B-F5F3-423C-B302-FE3415DB1212}" destId="{7810B933-BFEE-49D0-8340-86179B71D492}" srcOrd="0" destOrd="0" presId="urn:microsoft.com/office/officeart/2016/7/layout/BasicLinearProcessNumbered"/>
    <dgm:cxn modelId="{799E7A02-F39D-4C9F-B09E-70221ED3A534}" type="presParOf" srcId="{B3C1579B-F5F3-423C-B302-FE3415DB1212}" destId="{6BA9BFF4-C950-4E44-A7A5-6756D23E33C6}" srcOrd="1" destOrd="0" presId="urn:microsoft.com/office/officeart/2016/7/layout/BasicLinearProcessNumbered"/>
    <dgm:cxn modelId="{3E48076D-C78F-4857-84E8-BB606B50BC16}" type="presParOf" srcId="{B3C1579B-F5F3-423C-B302-FE3415DB1212}" destId="{26278550-5354-4147-B1D8-A84EB74057DC}" srcOrd="2" destOrd="0" presId="urn:microsoft.com/office/officeart/2016/7/layout/BasicLinearProcessNumbered"/>
    <dgm:cxn modelId="{AE5EEBB2-A735-4C5D-B734-82DC5B8EA8C7}" type="presParOf" srcId="{B3C1579B-F5F3-423C-B302-FE3415DB1212}" destId="{01FC7295-BA35-4680-806F-939C2231DCB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B5CBE-E583-49FB-8706-F48E8D240F96}">
      <dsp:nvSpPr>
        <dsp:cNvPr id="0" name=""/>
        <dsp:cNvSpPr/>
      </dsp:nvSpPr>
      <dsp:spPr>
        <a:xfrm>
          <a:off x="1482" y="-94440"/>
          <a:ext cx="1176310" cy="45326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10" tIns="0" rIns="9171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Smallholder farmers can be more </a:t>
          </a:r>
          <a:r>
            <a:rPr lang="en-US" sz="1400" i="0" kern="1200" dirty="0"/>
            <a:t>aware of the effect </a:t>
          </a:r>
          <a:r>
            <a:rPr lang="en-US" sz="1400" b="0" i="0" kern="1200" dirty="0"/>
            <a:t>of their farms to climate change by </a:t>
          </a:r>
          <a:r>
            <a:rPr lang="en-US" sz="1400" b="1" i="0" kern="1200" dirty="0"/>
            <a:t>emitting less GHG emission from their farms</a:t>
          </a:r>
          <a:r>
            <a:rPr lang="en-US" sz="1400" b="0" i="0" kern="1200" dirty="0"/>
            <a:t>.</a:t>
          </a:r>
          <a:endParaRPr lang="en-US" sz="1400" kern="1200" dirty="0"/>
        </a:p>
      </dsp:txBody>
      <dsp:txXfrm>
        <a:off x="1482" y="1627984"/>
        <a:ext cx="1176310" cy="2719618"/>
      </dsp:txXfrm>
    </dsp:sp>
    <dsp:sp modelId="{6E0F3C27-B554-4D22-B258-F51290B3022E}">
      <dsp:nvSpPr>
        <dsp:cNvPr id="0" name=""/>
        <dsp:cNvSpPr/>
      </dsp:nvSpPr>
      <dsp:spPr>
        <a:xfrm>
          <a:off x="297708" y="408354"/>
          <a:ext cx="494050" cy="4940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8" tIns="12700" rIns="38518" bIns="127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</a:t>
          </a:r>
          <a:endParaRPr lang="en-US" sz="2400" kern="1200" dirty="0"/>
        </a:p>
      </dsp:txBody>
      <dsp:txXfrm>
        <a:off x="370060" y="480706"/>
        <a:ext cx="349346" cy="349346"/>
      </dsp:txXfrm>
    </dsp:sp>
    <dsp:sp modelId="{FEF6D23C-A350-4DCF-A476-D97400B32E95}">
      <dsp:nvSpPr>
        <dsp:cNvPr id="0" name=""/>
        <dsp:cNvSpPr/>
      </dsp:nvSpPr>
      <dsp:spPr>
        <a:xfrm>
          <a:off x="1494" y="4362452"/>
          <a:ext cx="117631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B1B27-78E8-461B-B8B0-3D29EE877357}">
      <dsp:nvSpPr>
        <dsp:cNvPr id="0" name=""/>
        <dsp:cNvSpPr/>
      </dsp:nvSpPr>
      <dsp:spPr>
        <a:xfrm>
          <a:off x="1295423" y="-94440"/>
          <a:ext cx="1176310" cy="45514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10" tIns="0" rIns="91710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Smallholder farmer can be more </a:t>
          </a:r>
          <a:r>
            <a:rPr lang="en-US" sz="1400" b="1" i="0" kern="1200" dirty="0"/>
            <a:t>resilient in dealing with the impact and of climate change to their farm</a:t>
          </a:r>
          <a:r>
            <a:rPr lang="en-US" sz="1400" b="0" i="0" kern="1200" dirty="0"/>
            <a:t>.</a:t>
          </a:r>
          <a:endParaRPr lang="en-US" sz="1400" kern="1200" dirty="0"/>
        </a:p>
      </dsp:txBody>
      <dsp:txXfrm>
        <a:off x="1295423" y="1635093"/>
        <a:ext cx="1176310" cy="2730842"/>
      </dsp:txXfrm>
    </dsp:sp>
    <dsp:sp modelId="{D55AC24C-8497-4357-8F75-0D61A3894973}">
      <dsp:nvSpPr>
        <dsp:cNvPr id="0" name=""/>
        <dsp:cNvSpPr/>
      </dsp:nvSpPr>
      <dsp:spPr>
        <a:xfrm>
          <a:off x="1591649" y="417708"/>
          <a:ext cx="494050" cy="4940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8" tIns="12700" rIns="38518" bIns="127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</a:t>
          </a:r>
        </a:p>
      </dsp:txBody>
      <dsp:txXfrm>
        <a:off x="1664001" y="490060"/>
        <a:ext cx="349346" cy="349346"/>
      </dsp:txXfrm>
    </dsp:sp>
    <dsp:sp modelId="{CD5A4A12-D03A-426E-9387-63F318056C1F}">
      <dsp:nvSpPr>
        <dsp:cNvPr id="0" name=""/>
        <dsp:cNvSpPr/>
      </dsp:nvSpPr>
      <dsp:spPr>
        <a:xfrm>
          <a:off x="1295435" y="4362452"/>
          <a:ext cx="117631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08CFF-8D35-426F-96B3-C25C5B84BCFF}">
      <dsp:nvSpPr>
        <dsp:cNvPr id="0" name=""/>
        <dsp:cNvSpPr/>
      </dsp:nvSpPr>
      <dsp:spPr>
        <a:xfrm>
          <a:off x="2589365" y="-94440"/>
          <a:ext cx="1176310" cy="45514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10" tIns="0" rIns="91710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Better farming practices and management </a:t>
          </a:r>
          <a:r>
            <a:rPr lang="en-US" sz="1400" b="0" i="0" kern="1200" dirty="0"/>
            <a:t>can be implemented by the Indonesian rice smallholder farmers.</a:t>
          </a:r>
          <a:endParaRPr lang="en-US" sz="1400" kern="1200" dirty="0"/>
        </a:p>
      </dsp:txBody>
      <dsp:txXfrm>
        <a:off x="2589365" y="1635093"/>
        <a:ext cx="1176310" cy="2730842"/>
      </dsp:txXfrm>
    </dsp:sp>
    <dsp:sp modelId="{FC62A0B3-1043-4EC8-96B7-B8E8E4F82C91}">
      <dsp:nvSpPr>
        <dsp:cNvPr id="0" name=""/>
        <dsp:cNvSpPr/>
      </dsp:nvSpPr>
      <dsp:spPr>
        <a:xfrm>
          <a:off x="2885590" y="417708"/>
          <a:ext cx="494050" cy="4940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8" tIns="12700" rIns="38518" bIns="127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</a:t>
          </a:r>
          <a:endParaRPr lang="en-US" sz="2400" kern="1200" dirty="0"/>
        </a:p>
      </dsp:txBody>
      <dsp:txXfrm>
        <a:off x="2957942" y="490060"/>
        <a:ext cx="349346" cy="349346"/>
      </dsp:txXfrm>
    </dsp:sp>
    <dsp:sp modelId="{B9561E67-16DA-4294-A733-C71F7E53295B}">
      <dsp:nvSpPr>
        <dsp:cNvPr id="0" name=""/>
        <dsp:cNvSpPr/>
      </dsp:nvSpPr>
      <dsp:spPr>
        <a:xfrm>
          <a:off x="2598128" y="4362452"/>
          <a:ext cx="117631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0B933-BFEE-49D0-8340-86179B71D492}">
      <dsp:nvSpPr>
        <dsp:cNvPr id="0" name=""/>
        <dsp:cNvSpPr/>
      </dsp:nvSpPr>
      <dsp:spPr>
        <a:xfrm>
          <a:off x="3883306" y="-94440"/>
          <a:ext cx="1176310" cy="45514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10" tIns="0" rIns="91710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Land fertility can be maintained or even improved for better rice production in the long-term</a:t>
          </a:r>
          <a:r>
            <a:rPr lang="en-US" sz="1400" kern="1200" dirty="0"/>
            <a:t>.</a:t>
          </a:r>
        </a:p>
      </dsp:txBody>
      <dsp:txXfrm>
        <a:off x="3883306" y="1635093"/>
        <a:ext cx="1176310" cy="2730842"/>
      </dsp:txXfrm>
    </dsp:sp>
    <dsp:sp modelId="{6BA9BFF4-C950-4E44-A7A5-6756D23E33C6}">
      <dsp:nvSpPr>
        <dsp:cNvPr id="0" name=""/>
        <dsp:cNvSpPr/>
      </dsp:nvSpPr>
      <dsp:spPr>
        <a:xfrm>
          <a:off x="4179531" y="417708"/>
          <a:ext cx="494050" cy="4940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18" tIns="12700" rIns="38518" bIns="127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</a:t>
          </a:r>
        </a:p>
      </dsp:txBody>
      <dsp:txXfrm>
        <a:off x="4251883" y="490060"/>
        <a:ext cx="349346" cy="349346"/>
      </dsp:txXfrm>
    </dsp:sp>
    <dsp:sp modelId="{26278550-5354-4147-B1D8-A84EB74057DC}">
      <dsp:nvSpPr>
        <dsp:cNvPr id="0" name=""/>
        <dsp:cNvSpPr/>
      </dsp:nvSpPr>
      <dsp:spPr>
        <a:xfrm>
          <a:off x="3873566" y="4362452"/>
          <a:ext cx="1176310" cy="72"/>
        </a:xfrm>
        <a:prstGeom prst="rect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CACF7-0CAE-4EF0-A412-B14053A0F12E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A2796-1AFB-41B4-AF44-DA461A984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98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3ef880c45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3ef880c45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3ef880c45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3ef880c45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3ef880c45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3ef880c45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80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F07C-07DD-6954-393F-4F0D03C0A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BF31D-E440-3AE8-E96F-A1DE2AD08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A2D56-71FB-79A6-087F-46131642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AE79-2793-43B9-A92B-D210B8D2B7CC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99A35-4B2D-53CD-41FF-724126C7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46846-ACF1-9D96-BED9-8331B61B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ACC-A5DE-4EFA-A198-2E233DCB3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8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472D-2E6D-5101-139D-351C7213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1A696-B160-417D-8798-0C5762E89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0E69B-D36A-6AFF-90F3-91A640D3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AE79-2793-43B9-A92B-D210B8D2B7CC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75932-046C-83DD-468D-3A813A28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0704-FF79-FAD7-F1AF-EA562829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ACC-A5DE-4EFA-A198-2E233DCB3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80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2C030-AB18-FD5E-9AA4-BB961C503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8A00F-8203-55D9-42AE-7B1EAA56A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0B9F8-A2BE-2BFC-4B29-D85DAC1E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AE79-2793-43B9-A92B-D210B8D2B7CC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3B890-0F12-1951-3C22-6532AE71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7D9CA-4227-DB31-B816-42F7F038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ACC-A5DE-4EFA-A198-2E233DCB3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86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th" smtClean="0"/>
              <a:pPr/>
              <a:t>‹#›</a:t>
            </a:fld>
            <a:endParaRPr lang="th"/>
          </a:p>
        </p:txBody>
      </p:sp>
    </p:spTree>
    <p:extLst>
      <p:ext uri="{BB962C8B-B14F-4D97-AF65-F5344CB8AC3E}">
        <p14:creationId xmlns:p14="http://schemas.microsoft.com/office/powerpoint/2010/main" val="347315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032B-8466-CEDA-FD49-2D083444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3063-1E60-1E9B-8BA6-8C0C3561A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581D4-1DE5-A85F-7192-40579BD9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AE79-2793-43B9-A92B-D210B8D2B7CC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2C4EF-CB13-3940-8E7A-20CEEA7C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285AB-0B91-E5F0-99AD-B4C67E03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ACC-A5DE-4EFA-A198-2E233DCB3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65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DD61-F1D1-A564-2880-F3651809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AE303-B6E7-52A0-F952-E2487802B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FE94E-A374-FD3F-EE60-4DA0D7ED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AE79-2793-43B9-A92B-D210B8D2B7CC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77D9D-962A-CD6D-1E19-F1E89307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2CE0-2251-FC88-11C9-C7DF7B1A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ACC-A5DE-4EFA-A198-2E233DCB3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83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6252-01BD-84F8-EFE0-D4A46467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C1DB-A0BA-89DC-C432-EB61994BE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361-DB7D-D399-0B86-53CCA0BB6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80FB6-1ADF-095B-1C86-F2F2C439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AE79-2793-43B9-A92B-D210B8D2B7CC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8DFD9-9C0C-1482-4BB7-A8594ECD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B06BF-69B1-FE69-CBBC-E9BAA552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ACC-A5DE-4EFA-A198-2E233DCB3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96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B775-ACE4-F46D-48EA-739FC50F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8B9BE-C07C-C102-8C88-B996EE147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332D6-EE2E-39B0-E120-16A174F3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8B2FB-41D1-643F-CA10-9774179A9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6A8D9-E22B-DDCF-7628-5E3855FEF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3B9DB-F14F-C13B-16AE-A3945F9C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AE79-2793-43B9-A92B-D210B8D2B7CC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05D58-B645-05AC-66F3-EF4F3954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DB782-398F-CAAB-01C2-00298357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ACC-A5DE-4EFA-A198-2E233DCB3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11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1D13-82A0-7970-1B8D-E8792CAF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1FF79-7F75-0F63-5263-4285DCA3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AE79-2793-43B9-A92B-D210B8D2B7CC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E0C9C-8FAB-69E9-8A1B-B9D8041B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81D3D-04C1-710A-E69A-BC427DAC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ACC-A5DE-4EFA-A198-2E233DCB3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57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B9B88-4715-8B4C-E526-4CB2CC54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AE79-2793-43B9-A92B-D210B8D2B7CC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119A09-197B-EF27-3C9A-3CD93B03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B63AB-549F-7855-11DB-6C553B30D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ACC-A5DE-4EFA-A198-2E233DCB3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34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6487-A79E-FE88-F4D2-815EE98B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BFAC7-C3B5-9BC4-526C-264C8861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7175A-2010-1B14-432C-D116E50BC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FE61F-D667-2826-B023-AB7D7E1E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AE79-2793-43B9-A92B-D210B8D2B7CC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596AC-4135-A682-A9D7-4970B6ED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502B6-3448-E5BE-686E-4DF85E62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ACC-A5DE-4EFA-A198-2E233DCB3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1427-1B19-7111-4F7D-836C1292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D4AB4-51AA-FD71-9042-53981B61F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DD15A-95BB-F7BF-024C-42AB35FEE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249C4-8B9B-1A54-39D9-B0442A99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AE79-2793-43B9-A92B-D210B8D2B7CC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0C421-C0D8-4923-CE00-FFD8D8E3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3FFFF-28E9-D78B-FB43-C209108E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ACC-A5DE-4EFA-A198-2E233DCB3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52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641E3-2597-6F7A-FE02-59B7A89D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2DAC6-3418-6F19-CEDA-CA6CFBDA3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1F7EA-33EF-7616-0141-F0CE30855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3AE79-2793-43B9-A92B-D210B8D2B7CC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9598C-6A95-79FB-D449-853B007A7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52013-5F97-E56D-1E4B-11865A48E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C0ACC-A5DE-4EFA-A198-2E233DCB3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61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allpapercave.com/rice-farm-wallpaper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hyperlink" Target="https://wallpapercave.com/rice-farm-wallpapers" TargetMode="Externa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cave.com/rice-farm-wallpaper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E4469908-40F0-48EB-8B29-996548C1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DB4DA-1C38-DD88-B404-5F4F651C5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072041"/>
            <a:ext cx="10515600" cy="128608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0"/>
              </a:spcAft>
            </a:pPr>
            <a:r>
              <a:rPr lang="en-US" sz="4000" b="1" i="0" u="none" strike="noStrike" dirty="0">
                <a:effectLst/>
              </a:rPr>
              <a:t>Sustainable Rice Farm Management For Smallholder Farmers in Indonesia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D7EBE-9439-A729-0E39-F0A91748B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571899"/>
            <a:ext cx="10515600" cy="557186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Noviria Syifaun Nafsi, </a:t>
            </a:r>
            <a:r>
              <a:rPr lang="en-US" sz="2000" dirty="0" err="1"/>
              <a:t>Sineenad</a:t>
            </a:r>
            <a:r>
              <a:rPr lang="en-US" sz="2000" dirty="0"/>
              <a:t> </a:t>
            </a:r>
            <a:r>
              <a:rPr lang="en-US" sz="2000" dirty="0" err="1"/>
              <a:t>Kongtonkun</a:t>
            </a:r>
            <a:r>
              <a:rPr lang="en-US" sz="2000" dirty="0"/>
              <a:t>, </a:t>
            </a:r>
            <a:r>
              <a:rPr lang="en-US" sz="2000" dirty="0" err="1"/>
              <a:t>Inkyin</a:t>
            </a:r>
            <a:r>
              <a:rPr lang="en-US" sz="2000" dirty="0"/>
              <a:t> May, Vani Lian</a:t>
            </a:r>
          </a:p>
        </p:txBody>
      </p:sp>
      <p:pic>
        <p:nvPicPr>
          <p:cNvPr id="6146" name="Picture 2" descr="Farmer Wallpapers">
            <a:extLst>
              <a:ext uri="{FF2B5EF4-FFF2-40B4-BE49-F238E27FC236}">
                <a16:creationId xmlns:a16="http://schemas.microsoft.com/office/drawing/2014/main" id="{F02B4569-D8DF-A04C-D5A4-7B37DA4926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89" b="12839"/>
          <a:stretch/>
        </p:blipFill>
        <p:spPr bwMode="auto">
          <a:xfrm>
            <a:off x="20" y="1"/>
            <a:ext cx="12191979" cy="390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text, font, screenshot, graphics&#10;&#10;Description automatically generated">
            <a:extLst>
              <a:ext uri="{FF2B5EF4-FFF2-40B4-BE49-F238E27FC236}">
                <a16:creationId xmlns:a16="http://schemas.microsoft.com/office/drawing/2014/main" id="{71636FB0-0F1F-067A-BF42-C8F3CB851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636" y="6352873"/>
            <a:ext cx="1272363" cy="49092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0351847-607C-8930-7D65-27A1376BA321}"/>
              </a:ext>
            </a:extLst>
          </p:cNvPr>
          <p:cNvSpPr txBox="1">
            <a:spLocks/>
          </p:cNvSpPr>
          <p:nvPr/>
        </p:nvSpPr>
        <p:spPr>
          <a:xfrm>
            <a:off x="0" y="6319740"/>
            <a:ext cx="10515600" cy="5571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200" dirty="0"/>
              <a:t>Module: </a:t>
            </a:r>
            <a:r>
              <a:rPr lang="en-US" sz="1200" i="1" dirty="0"/>
              <a:t>Decision Analysis and Forecasting Agriculture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200" dirty="0"/>
              <a:t>Summer semester 2023</a:t>
            </a:r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3FB1D-3207-2825-DA74-DBA38F6B521D}"/>
              </a:ext>
            </a:extLst>
          </p:cNvPr>
          <p:cNvSpPr txBox="1"/>
          <p:nvPr/>
        </p:nvSpPr>
        <p:spPr>
          <a:xfrm>
            <a:off x="-45829" y="3663567"/>
            <a:ext cx="60977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0" u="none" strike="noStrike" dirty="0">
                <a:solidFill>
                  <a:schemeClr val="bg1"/>
                </a:solidFill>
                <a:effectLst/>
              </a:rPr>
              <a:t>Source: </a:t>
            </a:r>
            <a:r>
              <a:rPr lang="en-US" sz="1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Rice Farm Wallpapers - Wallpaper Cave</a:t>
            </a:r>
            <a:endParaRPr lang="en-GB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77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E01987-0C4E-BDB1-F7A6-B25C1343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981" y="2533762"/>
            <a:ext cx="9380038" cy="382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9501BD-3A0C-C616-BBDF-B714983F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0817"/>
            <a:ext cx="10515600" cy="1325563"/>
          </a:xfrm>
        </p:spPr>
        <p:txBody>
          <a:bodyPr/>
          <a:lstStyle/>
          <a:p>
            <a:r>
              <a:rPr lang="en-US" b="1" dirty="0"/>
              <a:t>Overview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FE51-836E-D540-0A60-656BB3457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75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Rice is the primary staple food crop with a steady increase in annual production, making Indonesia the third largest rice producer in the world. </a:t>
            </a:r>
          </a:p>
          <a:p>
            <a:r>
              <a:rPr lang="en-US" sz="2400" dirty="0"/>
              <a:t>93% of Indonesia’s total number of farmers are small family farms.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5" name="Picture 4" descr="A picture containing text, font, screenshot, graphics&#10;&#10;Description automatically generated">
            <a:extLst>
              <a:ext uri="{FF2B5EF4-FFF2-40B4-BE49-F238E27FC236}">
                <a16:creationId xmlns:a16="http://schemas.microsoft.com/office/drawing/2014/main" id="{B78E31B1-1E9E-51C3-1D95-61397D146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636" y="6352873"/>
            <a:ext cx="1272363" cy="490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968099-4AE9-519E-386D-F599CFBBD812}"/>
              </a:ext>
            </a:extLst>
          </p:cNvPr>
          <p:cNvSpPr txBox="1"/>
          <p:nvPr/>
        </p:nvSpPr>
        <p:spPr>
          <a:xfrm>
            <a:off x="3440518" y="6589877"/>
            <a:ext cx="60977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0" u="none" strike="noStrike" dirty="0">
                <a:effectLst/>
              </a:rPr>
              <a:t>Sustainable Rice Farm Management For Smallholder Farmers in Indonesia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02389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C3EA-62E5-25EC-ACFB-8ADA03D5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t">
            <a:normAutofit/>
          </a:bodyPr>
          <a:lstStyle/>
          <a:p>
            <a:r>
              <a:rPr lang="en-US" sz="4000" b="1" dirty="0"/>
              <a:t>Outcomes</a:t>
            </a:r>
            <a:endParaRPr lang="en-GB" sz="4000" b="1" dirty="0"/>
          </a:p>
        </p:txBody>
      </p:sp>
      <p:pic>
        <p:nvPicPr>
          <p:cNvPr id="13314" name="Picture 2" descr="Global Rice Production Needs To Change To Help Fight The Climate Crisis">
            <a:extLst>
              <a:ext uri="{FF2B5EF4-FFF2-40B4-BE49-F238E27FC236}">
                <a16:creationId xmlns:a16="http://schemas.microsoft.com/office/drawing/2014/main" id="{122E6F34-ECED-06CA-AC9F-0F2DA9B21A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9" r="22860" b="1"/>
          <a:stretch/>
        </p:blipFill>
        <p:spPr bwMode="auto">
          <a:xfrm>
            <a:off x="0" y="0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318" name="Content Placeholder 3">
            <a:extLst>
              <a:ext uri="{FF2B5EF4-FFF2-40B4-BE49-F238E27FC236}">
                <a16:creationId xmlns:a16="http://schemas.microsoft.com/office/drawing/2014/main" id="{558184AE-30A1-9F8E-6D03-B70E915FE6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353636"/>
              </p:ext>
            </p:extLst>
          </p:nvPr>
        </p:nvGraphicFramePr>
        <p:xfrm>
          <a:off x="6533014" y="1527914"/>
          <a:ext cx="5061099" cy="4362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A picture containing text, font, screenshot, graphics&#10;&#10;Description automatically generated">
            <a:extLst>
              <a:ext uri="{FF2B5EF4-FFF2-40B4-BE49-F238E27FC236}">
                <a16:creationId xmlns:a16="http://schemas.microsoft.com/office/drawing/2014/main" id="{31933346-B3FA-79FE-0AED-E133D79967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636" y="6352873"/>
            <a:ext cx="1272363" cy="490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2CF920-757A-2A99-9F1B-8BE00903505D}"/>
              </a:ext>
            </a:extLst>
          </p:cNvPr>
          <p:cNvSpPr txBox="1"/>
          <p:nvPr/>
        </p:nvSpPr>
        <p:spPr>
          <a:xfrm>
            <a:off x="-54937" y="6645981"/>
            <a:ext cx="60977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0" u="none" strike="noStrike" dirty="0">
                <a:solidFill>
                  <a:schemeClr val="bg1"/>
                </a:solidFill>
                <a:effectLst/>
              </a:rPr>
              <a:t>Source: </a:t>
            </a:r>
            <a:r>
              <a:rPr lang="en-US" sz="1000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Rice Farm Wallpapers - Wallpaper Cave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A72C14-0A3D-249B-2327-1473D5FEB30A}"/>
              </a:ext>
            </a:extLst>
          </p:cNvPr>
          <p:cNvSpPr txBox="1"/>
          <p:nvPr/>
        </p:nvSpPr>
        <p:spPr>
          <a:xfrm>
            <a:off x="4929084" y="6589877"/>
            <a:ext cx="60977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0" u="none" strike="noStrike" dirty="0">
                <a:effectLst/>
              </a:rPr>
              <a:t>Sustainable Rice Farm Management For Smallholder Farmers in Indonesia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13803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9599-1B89-A774-94D3-D6F2B4F9F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5194"/>
            <a:ext cx="10515600" cy="740661"/>
          </a:xfrm>
        </p:spPr>
        <p:txBody>
          <a:bodyPr>
            <a:normAutofit/>
          </a:bodyPr>
          <a:lstStyle/>
          <a:p>
            <a:r>
              <a:rPr lang="en-US" sz="3600" dirty="0"/>
              <a:t>Baseline comparison</a:t>
            </a:r>
            <a:endParaRPr lang="en-GB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0DA69-A253-A5CE-10EB-A84918EF547E}"/>
              </a:ext>
            </a:extLst>
          </p:cNvPr>
          <p:cNvSpPr txBox="1"/>
          <p:nvPr/>
        </p:nvSpPr>
        <p:spPr>
          <a:xfrm>
            <a:off x="382772" y="2387697"/>
            <a:ext cx="6804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Conventional rice farming cultivation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499CFCE-D106-E7ED-F9BD-C0B03CE7685F}"/>
              </a:ext>
            </a:extLst>
          </p:cNvPr>
          <p:cNvSpPr txBox="1">
            <a:spLocks/>
          </p:cNvSpPr>
          <p:nvPr/>
        </p:nvSpPr>
        <p:spPr>
          <a:xfrm>
            <a:off x="0" y="2837588"/>
            <a:ext cx="10515600" cy="740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Time span + quantification of NPV</a:t>
            </a:r>
            <a:endParaRPr lang="en-GB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FD750-1F2E-F8F7-07F6-DBE9E8221D7A}"/>
              </a:ext>
            </a:extLst>
          </p:cNvPr>
          <p:cNvSpPr txBox="1"/>
          <p:nvPr/>
        </p:nvSpPr>
        <p:spPr>
          <a:xfrm>
            <a:off x="382772" y="3610959"/>
            <a:ext cx="6804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 years</a:t>
            </a:r>
            <a:endParaRPr lang="en-GB" sz="1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64E6E74-7086-94C3-1068-B7A83F494DD7}"/>
              </a:ext>
            </a:extLst>
          </p:cNvPr>
          <p:cNvSpPr txBox="1">
            <a:spLocks/>
          </p:cNvSpPr>
          <p:nvPr/>
        </p:nvSpPr>
        <p:spPr>
          <a:xfrm>
            <a:off x="0" y="4284428"/>
            <a:ext cx="10515600" cy="740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The unit of Net Profit Value (NPV)</a:t>
            </a:r>
            <a:endParaRPr lang="en-GB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861585-6DA5-6617-FA3E-A84A37026013}"/>
              </a:ext>
            </a:extLst>
          </p:cNvPr>
          <p:cNvSpPr txBox="1"/>
          <p:nvPr/>
        </p:nvSpPr>
        <p:spPr>
          <a:xfrm>
            <a:off x="382772" y="5144560"/>
            <a:ext cx="6804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IDR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66C68-74A2-371A-03FD-2D71BC0AB83C}"/>
              </a:ext>
            </a:extLst>
          </p:cNvPr>
          <p:cNvSpPr txBox="1">
            <a:spLocks/>
          </p:cNvSpPr>
          <p:nvPr/>
        </p:nvSpPr>
        <p:spPr>
          <a:xfrm>
            <a:off x="99237" y="17211"/>
            <a:ext cx="10515600" cy="740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Decision + decision maker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8A09F2-D6FB-CDAD-5EC2-EDC5DDAD2F6D}"/>
              </a:ext>
            </a:extLst>
          </p:cNvPr>
          <p:cNvSpPr txBox="1"/>
          <p:nvPr/>
        </p:nvSpPr>
        <p:spPr>
          <a:xfrm>
            <a:off x="482009" y="899714"/>
            <a:ext cx="680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Rice cultivation with crop rotation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D05E705-14E9-6956-BC55-D99293317CD9}"/>
              </a:ext>
            </a:extLst>
          </p:cNvPr>
          <p:cNvSpPr txBox="1">
            <a:spLocks/>
          </p:cNvSpPr>
          <p:nvPr/>
        </p:nvSpPr>
        <p:spPr>
          <a:xfrm>
            <a:off x="99237" y="5731268"/>
            <a:ext cx="10515600" cy="740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NPV calculation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61404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086A-E6CE-0692-3469-C85E460C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4" y="17253"/>
            <a:ext cx="11050177" cy="562859"/>
          </a:xfrm>
        </p:spPr>
        <p:txBody>
          <a:bodyPr anchor="b">
            <a:normAutofit fontScale="90000"/>
          </a:bodyPr>
          <a:lstStyle/>
          <a:p>
            <a:r>
              <a:rPr lang="en-US" sz="4000" b="1" dirty="0"/>
              <a:t>Conceptual model</a:t>
            </a:r>
            <a:endParaRPr lang="en-GB" sz="4000" b="1" dirty="0"/>
          </a:p>
        </p:txBody>
      </p:sp>
      <p:pic>
        <p:nvPicPr>
          <p:cNvPr id="8" name="Picture 7" descr="A picture containing text, font, screenshot, graphics&#10;&#10;Description automatically generated">
            <a:extLst>
              <a:ext uri="{FF2B5EF4-FFF2-40B4-BE49-F238E27FC236}">
                <a16:creationId xmlns:a16="http://schemas.microsoft.com/office/drawing/2014/main" id="{2C89848F-8D18-3A5C-DDFD-CCA69CE04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636" y="6352873"/>
            <a:ext cx="1272363" cy="490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9A08A8-3CA6-3D06-854A-F599E06CCC9E}"/>
              </a:ext>
            </a:extLst>
          </p:cNvPr>
          <p:cNvSpPr txBox="1"/>
          <p:nvPr/>
        </p:nvSpPr>
        <p:spPr>
          <a:xfrm>
            <a:off x="4929084" y="6589877"/>
            <a:ext cx="60977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0" u="none" strike="noStrike" dirty="0">
                <a:effectLst/>
              </a:rPr>
              <a:t>Sustainable Rice Farm Management For Smallholder Farmers in Indonesia</a:t>
            </a:r>
            <a:endParaRPr lang="en-GB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F451B-3F77-F4D6-499E-2582A0D0A338}"/>
              </a:ext>
            </a:extLst>
          </p:cNvPr>
          <p:cNvSpPr txBox="1"/>
          <p:nvPr/>
        </p:nvSpPr>
        <p:spPr>
          <a:xfrm>
            <a:off x="-54937" y="6645981"/>
            <a:ext cx="60977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0" u="none" strike="noStrike" dirty="0">
                <a:solidFill>
                  <a:schemeClr val="bg1"/>
                </a:solidFill>
                <a:effectLst/>
              </a:rPr>
              <a:t>Source: </a:t>
            </a:r>
            <a:r>
              <a:rPr lang="en-US" sz="1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Rice Farm Wallpapers - Wallpaper Cave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6DFDB-3CE8-2E5A-1CA6-088A68BDFD05}"/>
              </a:ext>
            </a:extLst>
          </p:cNvPr>
          <p:cNvSpPr txBox="1"/>
          <p:nvPr/>
        </p:nvSpPr>
        <p:spPr>
          <a:xfrm>
            <a:off x="36576" y="1956816"/>
            <a:ext cx="1481328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Sustainable rice farming management</a:t>
            </a:r>
            <a:endParaRPr lang="en-GB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A208C19-D34B-DF1B-8D9F-3CDBECD106A6}"/>
              </a:ext>
            </a:extLst>
          </p:cNvPr>
          <p:cNvCxnSpPr>
            <a:cxnSpLocks/>
          </p:cNvCxnSpPr>
          <p:nvPr/>
        </p:nvCxnSpPr>
        <p:spPr>
          <a:xfrm flipV="1">
            <a:off x="1481328" y="1719072"/>
            <a:ext cx="1133856" cy="69940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458B4DD-3887-FA36-8085-9D1256A48CC0}"/>
              </a:ext>
            </a:extLst>
          </p:cNvPr>
          <p:cNvCxnSpPr>
            <a:cxnSpLocks/>
          </p:cNvCxnSpPr>
          <p:nvPr/>
        </p:nvCxnSpPr>
        <p:spPr>
          <a:xfrm>
            <a:off x="1481328" y="2418481"/>
            <a:ext cx="1133856" cy="87335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F35CEB-17C2-2F33-5CFD-3706F6A90E08}"/>
              </a:ext>
            </a:extLst>
          </p:cNvPr>
          <p:cNvSpPr txBox="1"/>
          <p:nvPr/>
        </p:nvSpPr>
        <p:spPr>
          <a:xfrm>
            <a:off x="2633472" y="1335024"/>
            <a:ext cx="1481328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Organic rice farming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0CD3E-632E-0772-5EE7-845FFC0A9B3F}"/>
              </a:ext>
            </a:extLst>
          </p:cNvPr>
          <p:cNvSpPr txBox="1"/>
          <p:nvPr/>
        </p:nvSpPr>
        <p:spPr>
          <a:xfrm>
            <a:off x="2633472" y="3077013"/>
            <a:ext cx="148132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Crop rotation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3CD12C-7541-066F-6730-D5413166D248}"/>
              </a:ext>
            </a:extLst>
          </p:cNvPr>
          <p:cNvSpPr txBox="1"/>
          <p:nvPr/>
        </p:nvSpPr>
        <p:spPr>
          <a:xfrm>
            <a:off x="5967983" y="1280115"/>
            <a:ext cx="2871216" cy="646331"/>
          </a:xfrm>
          <a:prstGeom prst="rect">
            <a:avLst/>
          </a:prstGeom>
          <a:solidFill>
            <a:srgbClr val="B686DA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Management cost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Maintenance costs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8666BC-9318-F0DC-8A73-5A7D8ECF6D32}"/>
              </a:ext>
            </a:extLst>
          </p:cNvPr>
          <p:cNvSpPr txBox="1"/>
          <p:nvPr/>
        </p:nvSpPr>
        <p:spPr>
          <a:xfrm>
            <a:off x="5967983" y="2855160"/>
            <a:ext cx="2834641" cy="1754326"/>
          </a:xfrm>
          <a:prstGeom prst="rect">
            <a:avLst/>
          </a:prstGeom>
          <a:solidFill>
            <a:srgbClr val="B686DA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Rice yield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Additional yield from other crops (soybean and chili)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Soil fertility (%SOM)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High nutrition value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903A8A0-F6CF-CF4C-A6A7-5A34B21C5603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114800" y="1658190"/>
            <a:ext cx="640080" cy="6679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6B81D12-151F-802D-CF5B-5EF59D46F672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114800" y="2350008"/>
            <a:ext cx="640080" cy="9116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2589BDB-83B1-0753-EEE3-D96AFDC78265}"/>
              </a:ext>
            </a:extLst>
          </p:cNvPr>
          <p:cNvCxnSpPr>
            <a:cxnSpLocks/>
          </p:cNvCxnSpPr>
          <p:nvPr/>
        </p:nvCxnSpPr>
        <p:spPr>
          <a:xfrm flipV="1">
            <a:off x="4769066" y="1643952"/>
            <a:ext cx="1133856" cy="699409"/>
          </a:xfrm>
          <a:prstGeom prst="bentConnector3">
            <a:avLst>
              <a:gd name="adj1" fmla="val 46774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F9F9FBF-54B8-B8F4-6BA7-660628E41D8C}"/>
              </a:ext>
            </a:extLst>
          </p:cNvPr>
          <p:cNvCxnSpPr>
            <a:cxnSpLocks/>
          </p:cNvCxnSpPr>
          <p:nvPr/>
        </p:nvCxnSpPr>
        <p:spPr>
          <a:xfrm>
            <a:off x="4736592" y="2350875"/>
            <a:ext cx="1133856" cy="873359"/>
          </a:xfrm>
          <a:prstGeom prst="bentConnector3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3A7388-1CD7-ABE0-297C-B722A74AB598}"/>
              </a:ext>
            </a:extLst>
          </p:cNvPr>
          <p:cNvCxnSpPr>
            <a:cxnSpLocks/>
            <a:stCxn id="33" idx="3"/>
            <a:endCxn id="27" idx="1"/>
          </p:cNvCxnSpPr>
          <p:nvPr/>
        </p:nvCxnSpPr>
        <p:spPr>
          <a:xfrm>
            <a:off x="8839199" y="1603281"/>
            <a:ext cx="489675" cy="12687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0661D9A-A826-7B2D-0734-645F6C338682}"/>
              </a:ext>
            </a:extLst>
          </p:cNvPr>
          <p:cNvSpPr txBox="1"/>
          <p:nvPr/>
        </p:nvSpPr>
        <p:spPr>
          <a:xfrm>
            <a:off x="9345168" y="3824656"/>
            <a:ext cx="1153075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Revenue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C2CF2A-E03E-EAA8-5750-4167C079273E}"/>
              </a:ext>
            </a:extLst>
          </p:cNvPr>
          <p:cNvCxnSpPr>
            <a:cxnSpLocks/>
          </p:cNvCxnSpPr>
          <p:nvPr/>
        </p:nvCxnSpPr>
        <p:spPr>
          <a:xfrm>
            <a:off x="8839200" y="4026400"/>
            <a:ext cx="469392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5B4FFD-65D1-E29F-C07E-1627B9AEE016}"/>
              </a:ext>
            </a:extLst>
          </p:cNvPr>
          <p:cNvSpPr txBox="1"/>
          <p:nvPr/>
        </p:nvSpPr>
        <p:spPr>
          <a:xfrm>
            <a:off x="9328874" y="1431302"/>
            <a:ext cx="1153075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cost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CD71DF-5789-BEFB-AAB5-1CE26E52413F}"/>
              </a:ext>
            </a:extLst>
          </p:cNvPr>
          <p:cNvCxnSpPr>
            <a:stCxn id="27" idx="3"/>
          </p:cNvCxnSpPr>
          <p:nvPr/>
        </p:nvCxnSpPr>
        <p:spPr>
          <a:xfrm>
            <a:off x="10481949" y="1615968"/>
            <a:ext cx="492551" cy="1189875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C45447-3495-0E74-6447-817B35DE3050}"/>
              </a:ext>
            </a:extLst>
          </p:cNvPr>
          <p:cNvCxnSpPr>
            <a:stCxn id="21" idx="3"/>
          </p:cNvCxnSpPr>
          <p:nvPr/>
        </p:nvCxnSpPr>
        <p:spPr>
          <a:xfrm flipV="1">
            <a:off x="10498243" y="2880146"/>
            <a:ext cx="476257" cy="1129176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54FB43-BE4D-58BD-07E6-E06C99C05955}"/>
              </a:ext>
            </a:extLst>
          </p:cNvPr>
          <p:cNvSpPr txBox="1"/>
          <p:nvPr/>
        </p:nvSpPr>
        <p:spPr>
          <a:xfrm>
            <a:off x="11081719" y="2279981"/>
            <a:ext cx="1045855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Net Present Value (NPV)</a:t>
            </a:r>
            <a:endParaRPr lang="en-GB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ACF7F3-4D20-DA35-37FC-E0FA09BA0303}"/>
              </a:ext>
            </a:extLst>
          </p:cNvPr>
          <p:cNvSpPr txBox="1"/>
          <p:nvPr/>
        </p:nvSpPr>
        <p:spPr>
          <a:xfrm>
            <a:off x="2953268" y="4006129"/>
            <a:ext cx="2279095" cy="646331"/>
          </a:xfrm>
          <a:prstGeom prst="rect">
            <a:avLst/>
          </a:prstGeom>
          <a:solidFill>
            <a:srgbClr val="B686D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Crop failure risk (rice, soybean and chili)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916C9E-5A7E-7B9D-1830-1E79903B7C65}"/>
              </a:ext>
            </a:extLst>
          </p:cNvPr>
          <p:cNvCxnSpPr/>
          <p:nvPr/>
        </p:nvCxnSpPr>
        <p:spPr>
          <a:xfrm>
            <a:off x="5297424" y="4329294"/>
            <a:ext cx="605498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9419481-6DA8-304E-7B8C-C2F07235CFE1}"/>
              </a:ext>
            </a:extLst>
          </p:cNvPr>
          <p:cNvSpPr/>
          <p:nvPr/>
        </p:nvSpPr>
        <p:spPr>
          <a:xfrm>
            <a:off x="3645408" y="5396911"/>
            <a:ext cx="4645152" cy="10607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11515E-D140-4158-495B-B2AF677347AE}"/>
              </a:ext>
            </a:extLst>
          </p:cNvPr>
          <p:cNvSpPr txBox="1"/>
          <p:nvPr/>
        </p:nvSpPr>
        <p:spPr>
          <a:xfrm>
            <a:off x="3803904" y="5436312"/>
            <a:ext cx="1456944" cy="2745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Decisions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3BCE35-E9A7-771E-1E33-74FA66C6200E}"/>
              </a:ext>
            </a:extLst>
          </p:cNvPr>
          <p:cNvSpPr txBox="1"/>
          <p:nvPr/>
        </p:nvSpPr>
        <p:spPr>
          <a:xfrm>
            <a:off x="3803904" y="5789718"/>
            <a:ext cx="1456944" cy="274551"/>
          </a:xfrm>
          <a:prstGeom prst="rect">
            <a:avLst/>
          </a:prstGeom>
          <a:solidFill>
            <a:srgbClr val="B686DA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Estimated variables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44C2B4-D6A8-0536-C8DE-8522DE063E24}"/>
              </a:ext>
            </a:extLst>
          </p:cNvPr>
          <p:cNvSpPr txBox="1"/>
          <p:nvPr/>
        </p:nvSpPr>
        <p:spPr>
          <a:xfrm>
            <a:off x="3803904" y="6119066"/>
            <a:ext cx="1456944" cy="27455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Calculated variables</a:t>
            </a:r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170ADE-DF02-B4F9-7697-5CA338CD683B}"/>
              </a:ext>
            </a:extLst>
          </p:cNvPr>
          <p:cNvCxnSpPr/>
          <p:nvPr/>
        </p:nvCxnSpPr>
        <p:spPr>
          <a:xfrm>
            <a:off x="5839968" y="5710863"/>
            <a:ext cx="814284" cy="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7F3C9C-7DE5-DEC3-40A2-CE9207C42C02}"/>
              </a:ext>
            </a:extLst>
          </p:cNvPr>
          <p:cNvSpPr txBox="1"/>
          <p:nvPr/>
        </p:nvSpPr>
        <p:spPr>
          <a:xfrm>
            <a:off x="6654252" y="5548402"/>
            <a:ext cx="1456944" cy="282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Negative influences</a:t>
            </a:r>
            <a:endParaRPr lang="en-GB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144FFF-E7AA-4A3B-11B2-FB2A74FF84F0}"/>
              </a:ext>
            </a:extLst>
          </p:cNvPr>
          <p:cNvCxnSpPr/>
          <p:nvPr/>
        </p:nvCxnSpPr>
        <p:spPr>
          <a:xfrm>
            <a:off x="5827776" y="6082719"/>
            <a:ext cx="814284" cy="0"/>
          </a:xfrm>
          <a:prstGeom prst="straightConnector1">
            <a:avLst/>
          </a:prstGeom>
          <a:ln w="1905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0315BD1-B89D-DB32-5CD3-215138EEBFEC}"/>
              </a:ext>
            </a:extLst>
          </p:cNvPr>
          <p:cNvSpPr txBox="1"/>
          <p:nvPr/>
        </p:nvSpPr>
        <p:spPr>
          <a:xfrm>
            <a:off x="6660348" y="5973746"/>
            <a:ext cx="1450848" cy="282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Positive influences</a:t>
            </a:r>
            <a:endParaRPr lang="en-GB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F8C3FD-B88F-A796-B30C-0027C9D3BEDB}"/>
              </a:ext>
            </a:extLst>
          </p:cNvPr>
          <p:cNvSpPr txBox="1"/>
          <p:nvPr/>
        </p:nvSpPr>
        <p:spPr>
          <a:xfrm>
            <a:off x="8306406" y="4720856"/>
            <a:ext cx="3431168" cy="646331"/>
          </a:xfrm>
          <a:prstGeom prst="rect">
            <a:avLst/>
          </a:prstGeom>
          <a:solidFill>
            <a:srgbClr val="B686DA"/>
          </a:solidFill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GHG emission rate (%CH4)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Fluctuate commodity price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D18013-2FD0-3C31-C80A-4226DC128CCB}"/>
              </a:ext>
            </a:extLst>
          </p:cNvPr>
          <p:cNvCxnSpPr>
            <a:cxnSpLocks/>
          </p:cNvCxnSpPr>
          <p:nvPr/>
        </p:nvCxnSpPr>
        <p:spPr>
          <a:xfrm flipV="1">
            <a:off x="11075501" y="3500503"/>
            <a:ext cx="652211" cy="12203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46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317633" y="388168"/>
            <a:ext cx="1188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th" sz="2400" u="sng"/>
              <a:t>Model</a:t>
            </a:r>
            <a:endParaRPr sz="2400" u="sng"/>
          </a:p>
        </p:txBody>
      </p:sp>
      <p:sp>
        <p:nvSpPr>
          <p:cNvPr id="104" name="Google Shape;104;p15"/>
          <p:cNvSpPr/>
          <p:nvPr/>
        </p:nvSpPr>
        <p:spPr>
          <a:xfrm>
            <a:off x="646967" y="2482067"/>
            <a:ext cx="2035200" cy="88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th" sz="2000" b="1"/>
              <a:t>Sustainability Rice Farm</a:t>
            </a:r>
            <a:endParaRPr sz="2000" b="1"/>
          </a:p>
        </p:txBody>
      </p:sp>
      <p:sp>
        <p:nvSpPr>
          <p:cNvPr id="105" name="Google Shape;105;p15"/>
          <p:cNvSpPr/>
          <p:nvPr/>
        </p:nvSpPr>
        <p:spPr>
          <a:xfrm>
            <a:off x="3352533" y="552867"/>
            <a:ext cx="1858400" cy="4704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th" sz="2400"/>
              <a:t>Economics</a:t>
            </a:r>
            <a:endParaRPr sz="2400"/>
          </a:p>
        </p:txBody>
      </p:sp>
      <p:sp>
        <p:nvSpPr>
          <p:cNvPr id="106" name="Google Shape;106;p15"/>
          <p:cNvSpPr/>
          <p:nvPr/>
        </p:nvSpPr>
        <p:spPr>
          <a:xfrm>
            <a:off x="5964000" y="176467"/>
            <a:ext cx="2317200" cy="53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th" sz="2000" dirty="0"/>
              <a:t>Management cost</a:t>
            </a:r>
            <a:endParaRPr sz="2000" dirty="0"/>
          </a:p>
        </p:txBody>
      </p:sp>
      <p:sp>
        <p:nvSpPr>
          <p:cNvPr id="107" name="Google Shape;107;p15"/>
          <p:cNvSpPr/>
          <p:nvPr/>
        </p:nvSpPr>
        <p:spPr>
          <a:xfrm>
            <a:off x="5716951" y="1429100"/>
            <a:ext cx="2223200" cy="470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th" sz="2000"/>
              <a:t>Maintanace cost</a:t>
            </a:r>
            <a:endParaRPr sz="2000"/>
          </a:p>
        </p:txBody>
      </p:sp>
      <p:sp>
        <p:nvSpPr>
          <p:cNvPr id="108" name="Google Shape;108;p15"/>
          <p:cNvSpPr/>
          <p:nvPr/>
        </p:nvSpPr>
        <p:spPr>
          <a:xfrm>
            <a:off x="3764267" y="1458500"/>
            <a:ext cx="1235200" cy="41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th" sz="2400"/>
              <a:t>Income</a:t>
            </a:r>
            <a:endParaRPr sz="2400"/>
          </a:p>
        </p:txBody>
      </p:sp>
      <p:sp>
        <p:nvSpPr>
          <p:cNvPr id="109" name="Google Shape;109;p15"/>
          <p:cNvSpPr/>
          <p:nvPr/>
        </p:nvSpPr>
        <p:spPr>
          <a:xfrm>
            <a:off x="8281200" y="470467"/>
            <a:ext cx="1635200" cy="2940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th" sz="2000"/>
              <a:t>Labour</a:t>
            </a:r>
            <a:endParaRPr sz="2000"/>
          </a:p>
        </p:txBody>
      </p:sp>
      <p:sp>
        <p:nvSpPr>
          <p:cNvPr id="110" name="Google Shape;110;p15"/>
          <p:cNvSpPr/>
          <p:nvPr/>
        </p:nvSpPr>
        <p:spPr>
          <a:xfrm>
            <a:off x="8281200" y="1058467"/>
            <a:ext cx="1635200" cy="2940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th" sz="2000"/>
              <a:t>Fertilitizer</a:t>
            </a:r>
            <a:endParaRPr sz="2000"/>
          </a:p>
        </p:txBody>
      </p:sp>
      <p:sp>
        <p:nvSpPr>
          <p:cNvPr id="111" name="Google Shape;111;p15"/>
          <p:cNvSpPr/>
          <p:nvPr/>
        </p:nvSpPr>
        <p:spPr>
          <a:xfrm>
            <a:off x="8281200" y="1352467"/>
            <a:ext cx="1635200" cy="2940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th" sz="2000"/>
              <a:t>Harveting</a:t>
            </a:r>
            <a:endParaRPr sz="2000"/>
          </a:p>
        </p:txBody>
      </p:sp>
      <p:sp>
        <p:nvSpPr>
          <p:cNvPr id="112" name="Google Shape;112;p15"/>
          <p:cNvSpPr/>
          <p:nvPr/>
        </p:nvSpPr>
        <p:spPr>
          <a:xfrm>
            <a:off x="8281200" y="764467"/>
            <a:ext cx="1635200" cy="2940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th" sz="2000"/>
              <a:t>Seeds</a:t>
            </a:r>
            <a:endParaRPr sz="2000"/>
          </a:p>
        </p:txBody>
      </p:sp>
      <p:sp>
        <p:nvSpPr>
          <p:cNvPr id="113" name="Google Shape;113;p15"/>
          <p:cNvSpPr/>
          <p:nvPr/>
        </p:nvSpPr>
        <p:spPr>
          <a:xfrm>
            <a:off x="6263967" y="1899500"/>
            <a:ext cx="1394000" cy="4116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th" sz="2000" dirty="0"/>
              <a:t>Machine</a:t>
            </a:r>
            <a:endParaRPr sz="2000" dirty="0"/>
          </a:p>
        </p:txBody>
      </p:sp>
      <p:sp>
        <p:nvSpPr>
          <p:cNvPr id="114" name="Google Shape;114;p15"/>
          <p:cNvSpPr txBox="1"/>
          <p:nvPr/>
        </p:nvSpPr>
        <p:spPr>
          <a:xfrm>
            <a:off x="5964000" y="2311101"/>
            <a:ext cx="20936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buSzPts val="1400"/>
              <a:buChar char="-"/>
            </a:pPr>
            <a:r>
              <a:rPr lang="th" sz="2000" dirty="0"/>
              <a:t>Growing</a:t>
            </a:r>
            <a:endParaRPr sz="2000" dirty="0"/>
          </a:p>
          <a:p>
            <a:pPr marL="609585" indent="-423323">
              <a:buSzPts val="1400"/>
              <a:buChar char="-"/>
            </a:pPr>
            <a:r>
              <a:rPr lang="th" sz="2000" dirty="0"/>
              <a:t>Caring</a:t>
            </a:r>
            <a:endParaRPr sz="2000" dirty="0"/>
          </a:p>
          <a:p>
            <a:pPr marL="609585" indent="-423323">
              <a:buSzPts val="1400"/>
              <a:buChar char="-"/>
            </a:pPr>
            <a:r>
              <a:rPr lang="th" sz="2000" dirty="0"/>
              <a:t>Harvesting</a:t>
            </a:r>
            <a:endParaRPr sz="2000" dirty="0"/>
          </a:p>
        </p:txBody>
      </p:sp>
      <p:sp>
        <p:nvSpPr>
          <p:cNvPr id="115" name="Google Shape;115;p15"/>
          <p:cNvSpPr/>
          <p:nvPr/>
        </p:nvSpPr>
        <p:spPr>
          <a:xfrm>
            <a:off x="3058467" y="2082100"/>
            <a:ext cx="1035200" cy="53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th" sz="2400"/>
              <a:t>Prices</a:t>
            </a:r>
            <a:endParaRPr sz="2400"/>
          </a:p>
        </p:txBody>
      </p:sp>
      <p:sp>
        <p:nvSpPr>
          <p:cNvPr id="116" name="Google Shape;116;p15"/>
          <p:cNvSpPr/>
          <p:nvPr/>
        </p:nvSpPr>
        <p:spPr>
          <a:xfrm>
            <a:off x="4285067" y="2082100"/>
            <a:ext cx="1035200" cy="53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th" sz="2400"/>
              <a:t>Yields</a:t>
            </a:r>
            <a:endParaRPr sz="2400"/>
          </a:p>
        </p:txBody>
      </p:sp>
      <p:sp>
        <p:nvSpPr>
          <p:cNvPr id="117" name="Google Shape;117;p15"/>
          <p:cNvSpPr txBox="1"/>
          <p:nvPr/>
        </p:nvSpPr>
        <p:spPr>
          <a:xfrm>
            <a:off x="3764267" y="2777767"/>
            <a:ext cx="25056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th" sz="1467"/>
              <a:t>Lost yield for harvest</a:t>
            </a:r>
            <a:endParaRPr sz="1467"/>
          </a:p>
        </p:txBody>
      </p:sp>
      <p:sp>
        <p:nvSpPr>
          <p:cNvPr id="118" name="Google Shape;118;p15"/>
          <p:cNvSpPr/>
          <p:nvPr/>
        </p:nvSpPr>
        <p:spPr>
          <a:xfrm>
            <a:off x="1611567" y="4157433"/>
            <a:ext cx="2317200" cy="4720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th" sz="2400"/>
              <a:t>Environmental</a:t>
            </a:r>
            <a:endParaRPr sz="2400"/>
          </a:p>
        </p:txBody>
      </p:sp>
      <p:sp>
        <p:nvSpPr>
          <p:cNvPr id="119" name="Google Shape;119;p15"/>
          <p:cNvSpPr/>
          <p:nvPr/>
        </p:nvSpPr>
        <p:spPr>
          <a:xfrm>
            <a:off x="6399233" y="3964233"/>
            <a:ext cx="1470400" cy="41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th" sz="2000"/>
              <a:t>Organics</a:t>
            </a:r>
            <a:endParaRPr sz="2000"/>
          </a:p>
        </p:txBody>
      </p:sp>
      <p:sp>
        <p:nvSpPr>
          <p:cNvPr id="120" name="Google Shape;120;p15"/>
          <p:cNvSpPr/>
          <p:nvPr/>
        </p:nvSpPr>
        <p:spPr>
          <a:xfrm>
            <a:off x="6399233" y="4661467"/>
            <a:ext cx="1776400" cy="41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th" sz="2000"/>
              <a:t>Crop rotation</a:t>
            </a:r>
            <a:endParaRPr sz="2000"/>
          </a:p>
        </p:txBody>
      </p:sp>
      <p:sp>
        <p:nvSpPr>
          <p:cNvPr id="121" name="Google Shape;121;p15"/>
          <p:cNvSpPr/>
          <p:nvPr/>
        </p:nvSpPr>
        <p:spPr>
          <a:xfrm>
            <a:off x="4275800" y="4375833"/>
            <a:ext cx="1776400" cy="41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th" sz="2400"/>
              <a:t>Eco-friendly</a:t>
            </a:r>
            <a:endParaRPr sz="2400"/>
          </a:p>
        </p:txBody>
      </p:sp>
      <p:sp>
        <p:nvSpPr>
          <p:cNvPr id="122" name="Google Shape;122;p15"/>
          <p:cNvSpPr/>
          <p:nvPr/>
        </p:nvSpPr>
        <p:spPr>
          <a:xfrm>
            <a:off x="8916567" y="3870100"/>
            <a:ext cx="1635200" cy="41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th" sz="2000"/>
              <a:t>Yield</a:t>
            </a:r>
            <a:endParaRPr sz="2000"/>
          </a:p>
        </p:txBody>
      </p:sp>
      <p:sp>
        <p:nvSpPr>
          <p:cNvPr id="123" name="Google Shape;123;p15"/>
          <p:cNvSpPr/>
          <p:nvPr/>
        </p:nvSpPr>
        <p:spPr>
          <a:xfrm>
            <a:off x="8916567" y="4579100"/>
            <a:ext cx="1635200" cy="41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th" sz="2000"/>
              <a:t>Fertilizer</a:t>
            </a:r>
            <a:endParaRPr sz="2000"/>
          </a:p>
        </p:txBody>
      </p:sp>
      <p:sp>
        <p:nvSpPr>
          <p:cNvPr id="124" name="Google Shape;124;p15"/>
          <p:cNvSpPr/>
          <p:nvPr/>
        </p:nvSpPr>
        <p:spPr>
          <a:xfrm>
            <a:off x="8916567" y="5229333"/>
            <a:ext cx="1635200" cy="41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th" sz="2000"/>
              <a:t>Soil nutrition</a:t>
            </a:r>
            <a:endParaRPr sz="2000"/>
          </a:p>
        </p:txBody>
      </p:sp>
      <p:cxnSp>
        <p:nvCxnSpPr>
          <p:cNvPr id="125" name="Google Shape;125;p15"/>
          <p:cNvCxnSpPr>
            <a:endCxn id="105" idx="1"/>
          </p:cNvCxnSpPr>
          <p:nvPr/>
        </p:nvCxnSpPr>
        <p:spPr>
          <a:xfrm rot="10800000" flipH="1">
            <a:off x="2658533" y="788067"/>
            <a:ext cx="694000" cy="17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5"/>
          <p:cNvCxnSpPr>
            <a:stCxn id="105" idx="2"/>
            <a:endCxn id="108" idx="0"/>
          </p:cNvCxnSpPr>
          <p:nvPr/>
        </p:nvCxnSpPr>
        <p:spPr>
          <a:xfrm>
            <a:off x="4281733" y="1023267"/>
            <a:ext cx="100000" cy="43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5"/>
          <p:cNvCxnSpPr>
            <a:stCxn id="105" idx="3"/>
            <a:endCxn id="106" idx="1"/>
          </p:cNvCxnSpPr>
          <p:nvPr/>
        </p:nvCxnSpPr>
        <p:spPr>
          <a:xfrm rot="10800000" flipH="1">
            <a:off x="5210933" y="443267"/>
            <a:ext cx="753200" cy="34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15"/>
          <p:cNvCxnSpPr>
            <a:stCxn id="105" idx="3"/>
            <a:endCxn id="107" idx="0"/>
          </p:cNvCxnSpPr>
          <p:nvPr/>
        </p:nvCxnSpPr>
        <p:spPr>
          <a:xfrm>
            <a:off x="5210933" y="788067"/>
            <a:ext cx="1617600" cy="64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15"/>
          <p:cNvCxnSpPr>
            <a:stCxn id="108" idx="2"/>
            <a:endCxn id="115" idx="0"/>
          </p:cNvCxnSpPr>
          <p:nvPr/>
        </p:nvCxnSpPr>
        <p:spPr>
          <a:xfrm flipH="1">
            <a:off x="3575867" y="1870100"/>
            <a:ext cx="806000" cy="2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15"/>
          <p:cNvCxnSpPr>
            <a:stCxn id="108" idx="2"/>
            <a:endCxn id="116" idx="0"/>
          </p:cNvCxnSpPr>
          <p:nvPr/>
        </p:nvCxnSpPr>
        <p:spPr>
          <a:xfrm>
            <a:off x="4381867" y="1870100"/>
            <a:ext cx="420800" cy="2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15"/>
          <p:cNvCxnSpPr>
            <a:stCxn id="104" idx="2"/>
            <a:endCxn id="118" idx="0"/>
          </p:cNvCxnSpPr>
          <p:nvPr/>
        </p:nvCxnSpPr>
        <p:spPr>
          <a:xfrm>
            <a:off x="1664567" y="3364467"/>
            <a:ext cx="1105600" cy="79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15"/>
          <p:cNvCxnSpPr>
            <a:stCxn id="118" idx="3"/>
            <a:endCxn id="121" idx="1"/>
          </p:cNvCxnSpPr>
          <p:nvPr/>
        </p:nvCxnSpPr>
        <p:spPr>
          <a:xfrm>
            <a:off x="3928767" y="4393433"/>
            <a:ext cx="347200" cy="18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15"/>
          <p:cNvCxnSpPr>
            <a:stCxn id="121" idx="3"/>
            <a:endCxn id="119" idx="1"/>
          </p:cNvCxnSpPr>
          <p:nvPr/>
        </p:nvCxnSpPr>
        <p:spPr>
          <a:xfrm rot="10800000" flipH="1">
            <a:off x="6052200" y="4170033"/>
            <a:ext cx="347200" cy="41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15"/>
          <p:cNvCxnSpPr>
            <a:stCxn id="121" idx="3"/>
            <a:endCxn id="120" idx="1"/>
          </p:cNvCxnSpPr>
          <p:nvPr/>
        </p:nvCxnSpPr>
        <p:spPr>
          <a:xfrm>
            <a:off x="6052200" y="4581633"/>
            <a:ext cx="347200" cy="28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5"/>
          <p:cNvCxnSpPr>
            <a:stCxn id="119" idx="3"/>
            <a:endCxn id="122" idx="1"/>
          </p:cNvCxnSpPr>
          <p:nvPr/>
        </p:nvCxnSpPr>
        <p:spPr>
          <a:xfrm rot="10800000" flipH="1">
            <a:off x="7869633" y="4076033"/>
            <a:ext cx="1046800" cy="9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5"/>
          <p:cNvCxnSpPr>
            <a:stCxn id="119" idx="3"/>
            <a:endCxn id="123" idx="1"/>
          </p:cNvCxnSpPr>
          <p:nvPr/>
        </p:nvCxnSpPr>
        <p:spPr>
          <a:xfrm>
            <a:off x="7869633" y="4170033"/>
            <a:ext cx="1046800" cy="61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15"/>
          <p:cNvCxnSpPr>
            <a:stCxn id="119" idx="3"/>
            <a:endCxn id="124" idx="1"/>
          </p:cNvCxnSpPr>
          <p:nvPr/>
        </p:nvCxnSpPr>
        <p:spPr>
          <a:xfrm>
            <a:off x="7869633" y="4170033"/>
            <a:ext cx="1046800" cy="126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5"/>
          <p:cNvCxnSpPr>
            <a:stCxn id="120" idx="3"/>
            <a:endCxn id="122" idx="1"/>
          </p:cNvCxnSpPr>
          <p:nvPr/>
        </p:nvCxnSpPr>
        <p:spPr>
          <a:xfrm rot="10800000" flipH="1">
            <a:off x="8175633" y="4076067"/>
            <a:ext cx="740800" cy="7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5"/>
          <p:cNvCxnSpPr>
            <a:stCxn id="120" idx="3"/>
            <a:endCxn id="123" idx="1"/>
          </p:cNvCxnSpPr>
          <p:nvPr/>
        </p:nvCxnSpPr>
        <p:spPr>
          <a:xfrm rot="10800000" flipH="1">
            <a:off x="8175633" y="4784867"/>
            <a:ext cx="740800" cy="8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15"/>
          <p:cNvCxnSpPr>
            <a:stCxn id="120" idx="3"/>
            <a:endCxn id="124" idx="1"/>
          </p:cNvCxnSpPr>
          <p:nvPr/>
        </p:nvCxnSpPr>
        <p:spPr>
          <a:xfrm>
            <a:off x="8175633" y="4867267"/>
            <a:ext cx="740800" cy="5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599934" y="1235134"/>
            <a:ext cx="10375233" cy="3176100"/>
          </a:xfrm>
          <a:custGeom>
            <a:avLst/>
            <a:gdLst/>
            <a:ahLst/>
            <a:cxnLst/>
            <a:rect l="l" t="t" r="r" b="b"/>
            <a:pathLst>
              <a:path w="311257" h="95283" extrusionOk="0">
                <a:moveTo>
                  <a:pt x="0" y="0"/>
                </a:moveTo>
                <a:lnTo>
                  <a:pt x="301023" y="0"/>
                </a:lnTo>
                <a:lnTo>
                  <a:pt x="310198" y="9176"/>
                </a:lnTo>
                <a:lnTo>
                  <a:pt x="311257" y="95283"/>
                </a:lnTo>
                <a:lnTo>
                  <a:pt x="287965" y="95283"/>
                </a:lnTo>
                <a:lnTo>
                  <a:pt x="286554" y="18351"/>
                </a:lnTo>
                <a:lnTo>
                  <a:pt x="0" y="17998"/>
                </a:lnTo>
                <a:close/>
              </a:path>
            </a:pathLst>
          </a:cu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Google Shape;91;p14"/>
          <p:cNvSpPr/>
          <p:nvPr/>
        </p:nvSpPr>
        <p:spPr>
          <a:xfrm>
            <a:off x="588167" y="1235133"/>
            <a:ext cx="2117600" cy="600000"/>
          </a:xfrm>
          <a:prstGeom prst="homePlate">
            <a:avLst>
              <a:gd name="adj" fmla="val 50000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th" sz="2400"/>
              <a:t>Input</a:t>
            </a:r>
            <a:endParaRPr sz="2400"/>
          </a:p>
        </p:txBody>
      </p:sp>
      <p:sp>
        <p:nvSpPr>
          <p:cNvPr id="92" name="Google Shape;92;p14"/>
          <p:cNvSpPr/>
          <p:nvPr/>
        </p:nvSpPr>
        <p:spPr>
          <a:xfrm>
            <a:off x="4578367" y="1235133"/>
            <a:ext cx="2117600" cy="600000"/>
          </a:xfrm>
          <a:prstGeom prst="homePlate">
            <a:avLst>
              <a:gd name="adj" fmla="val 50000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th" sz="2400"/>
              <a:t>Action</a:t>
            </a:r>
            <a:endParaRPr sz="2400"/>
          </a:p>
        </p:txBody>
      </p:sp>
      <p:sp>
        <p:nvSpPr>
          <p:cNvPr id="93" name="Google Shape;93;p14"/>
          <p:cNvSpPr/>
          <p:nvPr/>
        </p:nvSpPr>
        <p:spPr>
          <a:xfrm>
            <a:off x="8817200" y="1235133"/>
            <a:ext cx="2117600" cy="600000"/>
          </a:xfrm>
          <a:prstGeom prst="homePlate">
            <a:avLst>
              <a:gd name="adj" fmla="val 50000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th" sz="2400"/>
              <a:t>Outcome</a:t>
            </a:r>
            <a:endParaRPr sz="2400"/>
          </a:p>
        </p:txBody>
      </p:sp>
      <p:sp>
        <p:nvSpPr>
          <p:cNvPr id="94" name="Google Shape;94;p14"/>
          <p:cNvSpPr/>
          <p:nvPr/>
        </p:nvSpPr>
        <p:spPr>
          <a:xfrm>
            <a:off x="7787300" y="4411233"/>
            <a:ext cx="3778000" cy="600000"/>
          </a:xfrm>
          <a:prstGeom prst="homePlate">
            <a:avLst>
              <a:gd name="adj" fmla="val 50000"/>
            </a:avLst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th" sz="2400" dirty="0"/>
              <a:t>Goal &amp; Impact</a:t>
            </a:r>
            <a:r>
              <a:rPr lang="en-US" sz="2400" dirty="0"/>
              <a:t> (long-term)</a:t>
            </a:r>
            <a:endParaRPr sz="2400" dirty="0"/>
          </a:p>
        </p:txBody>
      </p:sp>
      <p:sp>
        <p:nvSpPr>
          <p:cNvPr id="95" name="Google Shape;95;p14"/>
          <p:cNvSpPr txBox="1"/>
          <p:nvPr/>
        </p:nvSpPr>
        <p:spPr>
          <a:xfrm>
            <a:off x="201967" y="1905601"/>
            <a:ext cx="3317200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buSzPts val="1400"/>
              <a:buChar char="-"/>
            </a:pPr>
            <a:r>
              <a:rPr lang="th" sz="2000" dirty="0"/>
              <a:t>Price of seeds</a:t>
            </a:r>
            <a:endParaRPr sz="2000" dirty="0"/>
          </a:p>
          <a:p>
            <a:pPr marL="609585" indent="-423323">
              <a:buSzPts val="1400"/>
              <a:buChar char="-"/>
            </a:pPr>
            <a:r>
              <a:rPr lang="th" sz="2000" dirty="0"/>
              <a:t>Price of fertilizer</a:t>
            </a:r>
            <a:endParaRPr sz="2000" dirty="0"/>
          </a:p>
          <a:p>
            <a:pPr marL="609585" indent="-423323">
              <a:buSzPts val="1400"/>
              <a:buChar char="-"/>
            </a:pPr>
            <a:r>
              <a:rPr lang="th" sz="2000" dirty="0"/>
              <a:t>Price of </a:t>
            </a:r>
            <a:r>
              <a:rPr lang="en-US" sz="2000" dirty="0"/>
              <a:t>p</a:t>
            </a:r>
            <a:r>
              <a:rPr lang="th" sz="2000" dirty="0"/>
              <a:t>esticide</a:t>
            </a:r>
            <a:endParaRPr sz="2000" dirty="0"/>
          </a:p>
          <a:p>
            <a:pPr marL="609585" indent="-423323">
              <a:buSzPts val="1400"/>
              <a:buChar char="-"/>
            </a:pPr>
            <a:r>
              <a:rPr lang="th" sz="2000" dirty="0"/>
              <a:t>Cost of labor</a:t>
            </a:r>
            <a:endParaRPr sz="2000" dirty="0"/>
          </a:p>
          <a:p>
            <a:pPr marL="609585" indent="-423323">
              <a:buSzPts val="1400"/>
              <a:buChar char="-"/>
            </a:pPr>
            <a:r>
              <a:rPr lang="th" sz="2000" dirty="0"/>
              <a:t>Cost of</a:t>
            </a:r>
            <a:r>
              <a:rPr lang="en-US" sz="2000" dirty="0"/>
              <a:t> machinery</a:t>
            </a:r>
            <a:endParaRPr sz="2000"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4152433" y="1952701"/>
            <a:ext cx="33172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buSzPts val="1400"/>
              <a:buChar char="-"/>
            </a:pPr>
            <a:r>
              <a:rPr lang="en-US" sz="2000" dirty="0"/>
              <a:t>Organic rice farming</a:t>
            </a:r>
          </a:p>
          <a:p>
            <a:pPr marL="609585" indent="-423323">
              <a:buSzPts val="1400"/>
              <a:buChar char="-"/>
            </a:pPr>
            <a:r>
              <a:rPr lang="en-US" sz="2000" dirty="0"/>
              <a:t>Crop rotation</a:t>
            </a:r>
            <a:endParaRPr sz="2000" dirty="0"/>
          </a:p>
          <a:p>
            <a:pPr marL="609585" indent="-423323">
              <a:buSzPts val="1400"/>
              <a:buChar char="-"/>
            </a:pPr>
            <a:r>
              <a:rPr lang="en-US" sz="2000" dirty="0"/>
              <a:t>Training for</a:t>
            </a:r>
            <a:r>
              <a:rPr lang="th" sz="2000" dirty="0"/>
              <a:t> farmer</a:t>
            </a:r>
            <a:endParaRPr sz="2000" dirty="0"/>
          </a:p>
        </p:txBody>
      </p:sp>
      <p:sp>
        <p:nvSpPr>
          <p:cNvPr id="97" name="Google Shape;97;p14"/>
          <p:cNvSpPr txBox="1"/>
          <p:nvPr/>
        </p:nvSpPr>
        <p:spPr>
          <a:xfrm>
            <a:off x="7384213" y="1952700"/>
            <a:ext cx="3051656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buSzPts val="1400"/>
              <a:buChar char="-"/>
            </a:pPr>
            <a:r>
              <a:rPr lang="th" sz="2000" dirty="0"/>
              <a:t>Yield of rice</a:t>
            </a:r>
            <a:r>
              <a:rPr lang="en-US" sz="2000" dirty="0"/>
              <a:t> and other crops</a:t>
            </a:r>
            <a:endParaRPr sz="2000" dirty="0"/>
          </a:p>
          <a:p>
            <a:pPr marL="609585" indent="-423323">
              <a:buSzPts val="1400"/>
              <a:buChar char="-"/>
            </a:pPr>
            <a:r>
              <a:rPr lang="en-US" sz="2000" dirty="0"/>
              <a:t>Additional income from other crops</a:t>
            </a:r>
            <a:endParaRPr sz="2000" dirty="0"/>
          </a:p>
          <a:p>
            <a:pPr marL="609585" indent="-423323">
              <a:buSzPts val="1400"/>
              <a:buChar char="-"/>
            </a:pPr>
            <a:r>
              <a:rPr lang="en-US" sz="2000" dirty="0"/>
              <a:t>Maintain/improve soil fertility</a:t>
            </a:r>
            <a:endParaRPr sz="2000" dirty="0"/>
          </a:p>
        </p:txBody>
      </p:sp>
      <p:sp>
        <p:nvSpPr>
          <p:cNvPr id="98" name="Google Shape;98;p14"/>
          <p:cNvSpPr txBox="1"/>
          <p:nvPr/>
        </p:nvSpPr>
        <p:spPr>
          <a:xfrm>
            <a:off x="7787300" y="5070001"/>
            <a:ext cx="35056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buSzPts val="1400"/>
              <a:buChar char="-"/>
            </a:pPr>
            <a:r>
              <a:rPr lang="th" sz="2000" dirty="0"/>
              <a:t>Eco-friendly</a:t>
            </a:r>
            <a:r>
              <a:rPr lang="en-US" sz="2000" dirty="0"/>
              <a:t> farm: soil fertility and less emission </a:t>
            </a:r>
            <a:endParaRPr sz="2000" dirty="0"/>
          </a:p>
          <a:p>
            <a:pPr marL="609585" indent="-423323">
              <a:buSzPts val="1400"/>
              <a:buChar char="-"/>
            </a:pPr>
            <a:r>
              <a:rPr lang="en-US" sz="2000" dirty="0"/>
              <a:t>Higher/stable income for farmers</a:t>
            </a:r>
            <a:endParaRPr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7CA08-AF75-1D7A-7B08-A6E5ECA55305}"/>
              </a:ext>
            </a:extLst>
          </p:cNvPr>
          <p:cNvSpPr txBox="1"/>
          <p:nvPr/>
        </p:nvSpPr>
        <p:spPr>
          <a:xfrm>
            <a:off x="201967" y="223284"/>
            <a:ext cx="2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E7CA08-AF75-1D7A-7B08-A6E5ECA55305}"/>
              </a:ext>
            </a:extLst>
          </p:cNvPr>
          <p:cNvSpPr txBox="1"/>
          <p:nvPr/>
        </p:nvSpPr>
        <p:spPr>
          <a:xfrm>
            <a:off x="201967" y="223284"/>
            <a:ext cx="2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NPV calculation</a:t>
            </a:r>
          </a:p>
        </p:txBody>
      </p:sp>
    </p:spTree>
    <p:extLst>
      <p:ext uri="{BB962C8B-B14F-4D97-AF65-F5344CB8AC3E}">
        <p14:creationId xmlns:p14="http://schemas.microsoft.com/office/powerpoint/2010/main" val="226593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407</Words>
  <Application>Microsoft Office PowerPoint</Application>
  <PresentationFormat>Widescreen</PresentationFormat>
  <Paragraphs>97</Paragraphs>
  <Slides>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Sustainable Rice Farm Management For Smallholder Farmers in Indonesia</vt:lpstr>
      <vt:lpstr>Overview</vt:lpstr>
      <vt:lpstr>Outcomes</vt:lpstr>
      <vt:lpstr>Baseline comparison</vt:lpstr>
      <vt:lpstr>Conceptual model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rice farm management for smallholders in Indonesia</dc:title>
  <dc:creator>Noviria Syifaun Nafsi</dc:creator>
  <cp:lastModifiedBy>Noviria Syifaun Nafsi</cp:lastModifiedBy>
  <cp:revision>37</cp:revision>
  <dcterms:created xsi:type="dcterms:W3CDTF">2023-06-12T18:24:05Z</dcterms:created>
  <dcterms:modified xsi:type="dcterms:W3CDTF">2023-06-21T15:04:58Z</dcterms:modified>
</cp:coreProperties>
</file>