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  <p:sldMasterId id="2147483950" r:id="rId3"/>
  </p:sldMasterIdLst>
  <p:notesMasterIdLst>
    <p:notesMasterId r:id="rId10"/>
  </p:notesMasterIdLst>
  <p:sldIdLst>
    <p:sldId id="256" r:id="rId4"/>
    <p:sldId id="260" r:id="rId5"/>
    <p:sldId id="268" r:id="rId6"/>
    <p:sldId id="264" r:id="rId7"/>
    <p:sldId id="261" r:id="rId8"/>
    <p:sldId id="258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2E61E5-1A9A-36E5-210F-146562915F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E1C40-C43E-4D0E-2F19-1145F28F5D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32AD9A-528C-402E-BD89-42C29E7011D0}" type="datetimeFigureOut">
              <a:rPr lang="en-US"/>
              <a:pPr>
                <a:defRPr/>
              </a:pPr>
              <a:t>1/12/2024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950A199-839B-3422-8DE3-73D1367072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8DA7AF4-326B-7D90-A200-D7D80279C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5A292-D8BF-48A2-D21D-D19E2E2B62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2AC1E-1920-1DBA-D4C6-DB22A4A5A1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BB610B7-7D61-4B49-8992-B35D69AB1C0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28BBEFF-AA04-5017-4D60-7148A2986D7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F47CBEA6-570E-7855-12D2-075AB56BD69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6" name="Freeform 4">
                <a:extLst>
                  <a:ext uri="{FF2B5EF4-FFF2-40B4-BE49-F238E27FC236}">
                    <a16:creationId xmlns:a16="http://schemas.microsoft.com/office/drawing/2014/main" id="{F196622D-7719-C93B-A79A-F9DBF6930CA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726A4450-19DB-A5C6-6924-58E1843B394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7C8E06BE-573E-F7EE-B2B7-BA81ADE9541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664D6B09-131A-8EF3-D734-B5195754AE4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id="{D27F0E82-3D38-7F04-594F-43E84CE7891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9AE4AFD2-F422-6854-16DB-8AD6EF80119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0AF3E172-772E-A272-4A7A-1E4CC3C9945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09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09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97CC8A72-3DE8-1952-FC16-0FEC8515E0D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6349-6F2B-44C3-870E-371E6225BB44}" type="datetime3">
              <a:rPr lang="en-US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4C263EDE-0EBA-7B48-BCED-EC5A9FE582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971800" y="6251575"/>
            <a:ext cx="3200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Metadata Open Forum</a:t>
            </a:r>
            <a:endParaRPr lang="en-US" dirty="0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806FCA5D-0A19-433C-31FC-BF0A4B47A7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EDAFB39-0597-47CC-9945-BD22FA0989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24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14DFB0C-E864-648B-72DC-C666DFEB82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11D37-5BC7-4D94-A11F-2FED9321D9B9}" type="datetime3">
              <a:rPr lang="en-US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3AA5B37-C52E-03C2-7535-841CB259FC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EB8C46-5D7E-4D33-A639-28647281777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E287CFE3-F1B3-F92A-4BE9-FEC703BEDF6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Metadata Open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B1B492D-FC01-501C-0AF9-D5E397F006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5B15C-CC52-4020-841D-336103E260E0}" type="datetime3">
              <a:rPr lang="en-US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24F5AE1-FCC8-711A-6BB0-C5A72E91B3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476023-0F96-456E-AA16-B0F510E54FC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44A57422-2F7B-3F78-FBF3-8065CE926A8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Metadata Open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50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B79EFE-AA8E-84A5-29B8-BB3C291EF7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C27D9-D8DB-43DB-973F-C0210FC5C359}" type="datetime3">
              <a:rPr lang="en-US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4004118-9B5F-A556-8ACD-945318C00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Metadata Open Forum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13FD08-6723-355F-4B4F-F929BE9575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C0C81D-D687-4F05-9D62-C3700E3336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0449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E516B1-B36C-A115-6AC3-B106319928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4D15A-ED82-4832-AACB-91B99A297B9B}" type="datetime3">
              <a:rPr lang="en-US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EEC20E-86D5-4015-9270-CB0F5E639E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Metadata Open Forum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1D71AE-3E4F-661A-8CA6-4CB4D9C0FF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D91CD-5D74-4B97-81E5-05FA831420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5186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FE5016-12FD-98D0-7AAA-7C84AD9FFA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A45CC-2386-4BDC-AEFF-D70EDAE03D4F}" type="datetime3">
              <a:rPr lang="en-US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759D89-E613-5C72-DA4A-BCB0936E1F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Metadata Open Forum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F83408-A7F8-4B4B-FF3A-592AD98C86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AC5003-487E-477F-9643-765B633087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604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9CC473-4346-B19F-7316-AFBCC8A777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CA24A-8689-4CC7-9AF8-3183F53335F3}" type="datetime3">
              <a:rPr lang="en-US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48FF5A-DBA3-CF04-38D4-417DE7AD7B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Metadata Open Forum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29122-10DD-EFE2-FD7D-EE731B5A11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A22BF-CC28-4CA9-BC35-0A1C478429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320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7FD1ECE-F0AD-318C-FDD8-2E5CC87677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4DEEA-F36E-4344-B8FC-B67AC89D62FF}" type="datetime3">
              <a:rPr lang="en-US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2CD6CD4-DC90-C6FA-9231-B6775ED9A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Metadata Open Forum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D650D04-31B9-0605-36F7-80E3097357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F31B7C-75D5-4823-9512-6D01C9F417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053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D800887-DFC4-5430-4E85-9036D712CD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C69AD-FD25-43EC-AA06-CF7DCAF8C8E8}" type="datetime3">
              <a:rPr lang="en-US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BECF713-019C-6E81-A4D8-8004BBA9E1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Metadata Open Forum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04EB9B1-E684-5A20-D5F7-CF61F35423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5711D3-B8F4-4A1C-83EE-211DCB7344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171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D4F9397-C22D-07D2-2ADC-E981B3F8DC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74F33-5262-45D6-B3E6-ABF8C375C405}" type="datetime3">
              <a:rPr lang="en-US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8CE72D0-740A-D4C3-B669-EA5EB51B2A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Metadata Open Forum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F94306A-2591-34EA-E667-F4006BB3D5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6E949C-5DB9-42C1-86B3-B5F23E7C9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794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CA8B2-AAAA-05D6-684B-C16152F4F2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FA0B5-6D9F-41BF-8661-B4B8CE617D60}" type="datetime3">
              <a:rPr lang="en-US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BD647F-9C3E-8F60-40A4-D76C903211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Metadata Open Forum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C247E-2E27-80AC-2C01-CF5B1662A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33FA19-5E45-47AC-9E44-685E6FD2DA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7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A3EA247-2B1A-5D4B-020E-CEFD1F35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63460-6063-4B1E-A8D0-3DF114E6209D}" type="datetime3">
              <a:rPr lang="en-US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473BCB-BBB6-6CCB-CBCF-7480C161EE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AF475-D5DB-4DCF-8288-CBB4DE23E28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5B265782-A06A-7AC8-C4A1-5CC14D67145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Metadata Open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64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87AAE1-3190-0458-AC8A-184315552A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9ED70-F303-4713-88DF-2F57CB2AE068}" type="datetime3">
              <a:rPr lang="en-US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84A28E-EA2B-240B-D910-A7BB002A0A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Metadata Open Forum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B7D700-86E2-C7E5-400B-9E64246C03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F8B63D-F20E-4DAF-955E-3B4330FF80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538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CD022A-4948-DDCF-DD9D-8C03CE7D24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AE79E-E7DB-4DDC-8A80-549056A5006B}" type="datetime3">
              <a:rPr lang="en-US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378FB9-014D-42EC-A372-294CAF9224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Metadata Open Forum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FE89D7-3E4B-120D-18B9-B3B62F57DA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7F746B-7D7D-499A-B472-4515A01C00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29572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E5C0C7-D8F8-EEA6-FDE0-1F2DDEB2FF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0DE4F-C0AC-4628-B725-62662CF65F20}" type="datetime3">
              <a:rPr lang="en-US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265F04-53EC-48F6-F07D-3A23541CA3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Metadata Open Forum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674F7-20A5-31B3-16B4-48AF5CBA31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9F2BDE-A9C3-4C58-B0EF-8D25DF1D36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039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1EAE2B-6D0C-4F3B-8B22-D1A8A38880E4}" type="datetime3">
              <a:rPr lang="en-US" smtClean="0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Metadata Open Forum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7344-A450-4BE9-9D5B-1B7C78904E7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679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3E1B07-3D5B-42B1-A249-0A18977900FE}" type="datetime3">
              <a:rPr lang="en-US" smtClean="0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Metadata Open Forum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3AC4-8CE1-452E-BFB6-2A4D1121F4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033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51677C-0E45-4CAF-A417-B7181C598BD6}" type="datetime3">
              <a:rPr lang="en-US" smtClean="0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Metadata Open Forum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2DDA-EA7D-44B1-8F8F-0E691555763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9548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2FE250-924C-4508-8337-0F04529D5BBE}" type="datetime3">
              <a:rPr lang="en-US" smtClean="0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Metadata Open Forum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46032-EB7D-4916-8DA0-0898B0BD59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5710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A9FCD5-5F2D-4CD6-B2FC-498E2BDC7C00}" type="datetime3">
              <a:rPr lang="en-US" smtClean="0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Metadata Open Forum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A399-8AF0-4D97-A60D-F089BE801C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102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35BC2E-CA40-496F-9702-039670EBBF94}" type="datetime3">
              <a:rPr lang="en-US" smtClean="0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Metadata Open Forum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B87B-378C-4E26-A7EF-4CC48AF45A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2281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257626-0DFE-4802-901A-286167293FD7}" type="datetime3">
              <a:rPr lang="en-US" smtClean="0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Metadata Open Forum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2330-90EC-4AF7-B84F-FE00CA78D2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19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DDB063-A07E-452D-500F-0A91CF8525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B55A4-AE3D-42CB-8129-33B9ED0A4666}" type="datetime3">
              <a:rPr lang="en-US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E1E5C0B-9196-6416-32BF-60E3542D21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D7174E-4239-46EA-8526-3EC0D0904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6E6B8A8D-1FDD-3EB2-3728-CE497AA8E29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Metadata Open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43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8E446-3B86-4D4B-8771-C855EC087508}" type="datetime3">
              <a:rPr lang="en-US" smtClean="0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Metadata Open Forum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8F48-001B-469A-ADB6-BAE151C8E64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3134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66BEA1-EEB1-4175-AA47-F8EDF07FD109}" type="datetime3">
              <a:rPr lang="en-US" smtClean="0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Metadata Open Forum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190E-BE81-432E-9982-57660149B2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5466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28BA4-F9EF-4E9E-A9BE-EEF4B6F6AB53}" type="datetime3">
              <a:rPr lang="en-US" smtClean="0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Metadata Open Forum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420E-C6EB-4AEC-B550-8268EFFC85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653148"/>
      </p:ext>
    </p:extLst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28BA4-F9EF-4E9E-A9BE-EEF4B6F6AB53}" type="datetime3">
              <a:rPr lang="en-US" smtClean="0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Metadata Open Forum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420E-C6EB-4AEC-B550-8268EFFC850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0658609"/>
      </p:ext>
    </p:extLst>
  </p:cSld>
  <p:clrMapOvr>
    <a:masterClrMapping/>
  </p:clrMapOvr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28BA4-F9EF-4E9E-A9BE-EEF4B6F6AB53}" type="datetime3">
              <a:rPr lang="en-US" smtClean="0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Metadata Open Forum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420E-C6EB-4AEC-B550-8268EFFC85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9384795"/>
      </p:ext>
    </p:extLst>
  </p:cSld>
  <p:clrMapOvr>
    <a:masterClrMapping/>
  </p:clrMapOvr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28BA4-F9EF-4E9E-A9BE-EEF4B6F6AB53}" type="datetime3">
              <a:rPr lang="en-US" smtClean="0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Metadata Open Forum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420E-C6EB-4AEC-B550-8268EFFC850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7244831"/>
      </p:ext>
    </p:extLst>
  </p:cSld>
  <p:clrMapOvr>
    <a:masterClrMapping/>
  </p:clrMapOvr>
  <p:hf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28BA4-F9EF-4E9E-A9BE-EEF4B6F6AB53}" type="datetime3">
              <a:rPr lang="en-US" smtClean="0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Metadata Open Forum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420E-C6EB-4AEC-B550-8268EFFC85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381552"/>
      </p:ext>
    </p:extLst>
  </p:cSld>
  <p:clrMapOvr>
    <a:masterClrMapping/>
  </p:clrMapOvr>
  <p:hf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6EEAE5-A638-4078-8D82-F940A48A518B}" type="datetime3">
              <a:rPr lang="en-US" smtClean="0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Metadata Open Forum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1326-6A91-4E29-987B-CAB2722DB4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24624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45C6C1-3B87-4DB5-86C8-DE32EA758BF0}" type="datetime3">
              <a:rPr lang="en-US" smtClean="0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Metadata Open Forum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DF6E-8C34-4A0D-B840-0974E96B66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93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B05F8C-7CD5-1399-C920-F590501AB2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96380-22EE-4CBE-B4DB-CBB3471A5268}" type="datetime3">
              <a:rPr lang="en-US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1727AD1-7B91-9446-7BAD-43475CCF57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11AE80-2A9B-414D-8E68-D5A8F535F4F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9079AD3D-E7F8-4712-D8FC-F2791F46B6B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Metadata Open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6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AC60129-3B04-01E6-85E4-6A02CEA3E0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2373A-1C20-4B63-8A21-6E04163E7182}" type="datetime3">
              <a:rPr lang="en-US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AED4225-F187-3EDC-3831-3CD9680EE1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461686-FC0F-4B4E-AAB2-E67514BFA0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B0FE71F3-00D6-FA48-C11A-20A091780AB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Metadata Open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7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08B0E3-5E23-D3CE-8395-E020CA8397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1AFA3-E020-4718-90B3-1047649252E6}" type="datetime3">
              <a:rPr lang="en-US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52ED42-480D-AE8C-CB96-CFDE5C44A1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AA32F5-B995-4D8E-B314-DCD3659C82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9FB7ABEB-3C07-AA1D-AC62-F801E658A17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Metadata Open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34F4140-8C11-0BD2-5C6F-C0B4633FF7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EA4FA-9D58-476B-846F-2EA72D16CBDA}" type="datetime3">
              <a:rPr lang="en-US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B586CBD-90DE-DCAD-BA53-7CA7E58B3B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5B6B90-6A25-470D-87F4-DCE7DBF84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AD8336CD-167C-B4D7-5387-5D55BB67902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Metadata Open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8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5AAA37-7751-060D-8AF3-647D148CA2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ABDF-5DB7-41BD-8EEB-E77CB9886E1C}" type="datetime3">
              <a:rPr lang="en-US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24D5B7A-9F26-F704-AC64-3E2E58DB45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BEB9A3-8368-425E-B590-0571223D9F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94D79E1-A703-E0C2-276B-C9C7AAE41FE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Metadata Open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8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CB18C86-FC44-9454-984B-6B9AE0B694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3B7EA-5F36-45DD-96DF-82DC1B8AD6B9}" type="datetime3">
              <a:rPr lang="en-US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DD14C65-CE19-C6FC-9121-6074C17362B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C48AA5-3D05-4CA7-B4EF-F5FEF969473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65DAF464-588B-0BDF-9483-6E086F2B3D8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Metadata Open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9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A8150B30-3E44-5B20-06E3-374CB57D723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36C8C503-E10A-4794-8E26-A7B43E79DDF8}" type="datetime3">
              <a:rPr lang="en-US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09441D6-F6F2-64EC-803B-EE895581B37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121373-D62C-4A26-8BF0-89FF3AABB56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39AF459F-AF06-DE2C-CEF8-72DCEACB78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>
              <a:extLst>
                <a:ext uri="{FF2B5EF4-FFF2-40B4-BE49-F238E27FC236}">
                  <a16:creationId xmlns:a16="http://schemas.microsoft.com/office/drawing/2014/main" id="{A3FFF0FE-53DA-7AD7-BE00-A81445A8C07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5062" name="Freeform 6">
                <a:extLst>
                  <a:ext uri="{FF2B5EF4-FFF2-40B4-BE49-F238E27FC236}">
                    <a16:creationId xmlns:a16="http://schemas.microsoft.com/office/drawing/2014/main" id="{01BEE801-A575-8656-C25F-3E8A9FD1FF9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45063" name="Freeform 7">
                <a:extLst>
                  <a:ext uri="{FF2B5EF4-FFF2-40B4-BE49-F238E27FC236}">
                    <a16:creationId xmlns:a16="http://schemas.microsoft.com/office/drawing/2014/main" id="{A853DF37-4CC1-536C-7346-F456DC23333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45064" name="Freeform 8">
                <a:extLst>
                  <a:ext uri="{FF2B5EF4-FFF2-40B4-BE49-F238E27FC236}">
                    <a16:creationId xmlns:a16="http://schemas.microsoft.com/office/drawing/2014/main" id="{CF3DE7D3-C626-9DFF-1829-6594582F8BF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1038" name="Freeform 9">
                <a:extLst>
                  <a:ext uri="{FF2B5EF4-FFF2-40B4-BE49-F238E27FC236}">
                    <a16:creationId xmlns:a16="http://schemas.microsoft.com/office/drawing/2014/main" id="{376F66F7-B921-1E31-0F10-9BA2B2A438F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45066" name="Freeform 10">
                <a:extLst>
                  <a:ext uri="{FF2B5EF4-FFF2-40B4-BE49-F238E27FC236}">
                    <a16:creationId xmlns:a16="http://schemas.microsoft.com/office/drawing/2014/main" id="{C7195930-D961-C4D7-D8B8-8D30E5750BB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sp>
          <p:nvSpPr>
            <p:cNvPr id="45067" name="Freeform 11">
              <a:extLst>
                <a:ext uri="{FF2B5EF4-FFF2-40B4-BE49-F238E27FC236}">
                  <a16:creationId xmlns:a16="http://schemas.microsoft.com/office/drawing/2014/main" id="{865920E9-C1AB-51B2-D45C-15FDD468F5A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34" name="Freeform 12">
              <a:extLst>
                <a:ext uri="{FF2B5EF4-FFF2-40B4-BE49-F238E27FC236}">
                  <a16:creationId xmlns:a16="http://schemas.microsoft.com/office/drawing/2014/main" id="{A4738156-D61E-5740-5CCA-39F70F39749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5069" name="Rectangle 13">
            <a:extLst>
              <a:ext uri="{FF2B5EF4-FFF2-40B4-BE49-F238E27FC236}">
                <a16:creationId xmlns:a16="http://schemas.microsoft.com/office/drawing/2014/main" id="{D4A4ECDC-38C1-356B-E3DF-24FB6381623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5070" name="Rectangle 14">
            <a:extLst>
              <a:ext uri="{FF2B5EF4-FFF2-40B4-BE49-F238E27FC236}">
                <a16:creationId xmlns:a16="http://schemas.microsoft.com/office/drawing/2014/main" id="{EE0720CC-51ED-BFD4-C9C7-513F043B994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Metadata Open Forum</a:t>
            </a:r>
            <a:endParaRPr lang="en-US" dirty="0"/>
          </a:p>
        </p:txBody>
      </p:sp>
      <p:sp>
        <p:nvSpPr>
          <p:cNvPr id="45071" name="Rectangle 15">
            <a:extLst>
              <a:ext uri="{FF2B5EF4-FFF2-40B4-BE49-F238E27FC236}">
                <a16:creationId xmlns:a16="http://schemas.microsoft.com/office/drawing/2014/main" id="{9C6D7DD0-B594-D6EC-2A83-572DED9EE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42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BE2F93D-821D-132C-803D-46FAED774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04CD91D-7249-BBFB-B861-627C8E8851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06304A42-5237-9848-A3CE-6C3D9DB7FA6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306BC1D8-BE39-4D59-9C45-1DBBC9F8FCAF}" type="datetime3">
              <a:rPr lang="en-US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39A66C5F-BC78-F719-E25E-BB0B70C3187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Metadata Open Forum</a:t>
            </a: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8DD9FC72-CF14-1C61-F536-27E92391E8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8CA5B0A-8E14-4C8F-9748-31659D183DF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6C8C503-E10A-4794-8E26-A7B43E79DDF8}" type="datetime3">
              <a:rPr lang="en-US" smtClean="0"/>
              <a:pPr>
                <a:defRPr/>
              </a:pPr>
              <a:t>12 January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Metadata Open Forum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121373-D62C-4A26-8BF0-89FF3AABB56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42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63" r:id="rId13"/>
    <p:sldLayoutId id="2147483964" r:id="rId14"/>
    <p:sldLayoutId id="2147483965" r:id="rId15"/>
    <p:sldLayoutId id="214748396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sql-database.org/" TargetMode="Externa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71D2-EB7C-6CC9-DBCD-0850A5D5C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 Comparison of SQL and </a:t>
            </a:r>
            <a:r>
              <a:rPr lang="en-US" dirty="0" err="1"/>
              <a:t>NoSQL</a:t>
            </a:r>
            <a:r>
              <a:rPr lang="en-US" dirty="0"/>
              <a:t> Databases</a:t>
            </a:r>
          </a:p>
        </p:txBody>
      </p:sp>
      <p:sp>
        <p:nvSpPr>
          <p:cNvPr id="12291" name="Subtitle 2">
            <a:extLst>
              <a:ext uri="{FF2B5EF4-FFF2-40B4-BE49-F238E27FC236}">
                <a16:creationId xmlns:a16="http://schemas.microsoft.com/office/drawing/2014/main" id="{81075CB3-3BF8-6297-FB25-4607F842C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altLang="en-US" sz="2500" dirty="0"/>
              <a:t>Nantim Lord-Mallam</a:t>
            </a:r>
          </a:p>
        </p:txBody>
      </p:sp>
      <p:sp>
        <p:nvSpPr>
          <p:cNvPr id="12292" name="Date Placeholder 3">
            <a:extLst>
              <a:ext uri="{FF2B5EF4-FFF2-40B4-BE49-F238E27FC236}">
                <a16:creationId xmlns:a16="http://schemas.microsoft.com/office/drawing/2014/main" id="{822475DE-3404-5FE6-67B2-D237071A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F1E93D-87F7-4EF0-8ACF-CAB36A11A7FA}" type="datetime3">
              <a:rPr lang="en-US" altLang="en-US" smtClean="0">
                <a:solidFill>
                  <a:srgbClr val="FFFFFF"/>
                </a:solidFill>
              </a:rPr>
              <a:pPr eaLnBrk="1" hangingPunct="1"/>
              <a:t>12 January 2024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101" name="Footer Placeholder 4">
            <a:extLst>
              <a:ext uri="{FF2B5EF4-FFF2-40B4-BE49-F238E27FC236}">
                <a16:creationId xmlns:a16="http://schemas.microsoft.com/office/drawing/2014/main" id="{EF9FDEBF-8EB0-7E7C-1013-C8338584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Metadata Open Forum</a:t>
            </a:r>
          </a:p>
        </p:txBody>
      </p:sp>
      <p:sp>
        <p:nvSpPr>
          <p:cNvPr id="12294" name="Slide Number Placeholder 5">
            <a:extLst>
              <a:ext uri="{FF2B5EF4-FFF2-40B4-BE49-F238E27FC236}">
                <a16:creationId xmlns:a16="http://schemas.microsoft.com/office/drawing/2014/main" id="{231240F9-2D7B-82CE-6B4D-8CFCE6A1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677896-A18D-4428-8942-785609B5B230}" type="slidenum">
              <a:rPr lang="en-US" altLang="en-US">
                <a:solidFill>
                  <a:srgbClr val="FFFFFF"/>
                </a:solidFill>
              </a:rPr>
              <a:pPr eaLnBrk="1" hangingPunct="1"/>
              <a:t>1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C13C-E19C-9DB4-B784-7DFF368D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SQL Characteristics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B10517DC-AA10-E3BC-A905-5F775B354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stored in columns and tables</a:t>
            </a:r>
          </a:p>
          <a:p>
            <a:pPr eaLnBrk="1" hangingPunct="1"/>
            <a:r>
              <a:rPr lang="en-US" altLang="en-US"/>
              <a:t>Relationships represented by data</a:t>
            </a:r>
          </a:p>
          <a:p>
            <a:pPr eaLnBrk="1" hangingPunct="1"/>
            <a:r>
              <a:rPr lang="en-US" altLang="en-US"/>
              <a:t>Data Manipulation Language</a:t>
            </a:r>
          </a:p>
          <a:p>
            <a:pPr eaLnBrk="1" hangingPunct="1"/>
            <a:r>
              <a:rPr lang="en-US" altLang="en-US"/>
              <a:t>Data Definition Language </a:t>
            </a:r>
          </a:p>
          <a:p>
            <a:pPr eaLnBrk="1" hangingPunct="1"/>
            <a:r>
              <a:rPr lang="en-US" altLang="en-US"/>
              <a:t>Transactions</a:t>
            </a:r>
          </a:p>
          <a:p>
            <a:pPr eaLnBrk="1" hangingPunct="1"/>
            <a:r>
              <a:rPr lang="en-US" altLang="en-US"/>
              <a:t>Abstraction from physical layer</a:t>
            </a:r>
          </a:p>
          <a:p>
            <a:pPr eaLnBrk="1" hangingPunct="1"/>
            <a:endParaRPr lang="en-US" altLang="en-US"/>
          </a:p>
        </p:txBody>
      </p:sp>
      <p:sp>
        <p:nvSpPr>
          <p:cNvPr id="16387" name="Date Placeholder 3">
            <a:extLst>
              <a:ext uri="{FF2B5EF4-FFF2-40B4-BE49-F238E27FC236}">
                <a16:creationId xmlns:a16="http://schemas.microsoft.com/office/drawing/2014/main" id="{27A35528-5DFD-FF18-35B5-D6601F9C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508F4B-4628-4531-80C5-8E23E2E437F0}" type="datetime3">
              <a:rPr lang="en-US" altLang="en-US" smtClean="0"/>
              <a:pPr eaLnBrk="1" hangingPunct="1"/>
              <a:t>12 January 2024</a:t>
            </a:fld>
            <a:endParaRPr lang="en-US" altLang="en-US"/>
          </a:p>
        </p:txBody>
      </p:sp>
      <p:sp>
        <p:nvSpPr>
          <p:cNvPr id="16388" name="Footer Placeholder 4">
            <a:extLst>
              <a:ext uri="{FF2B5EF4-FFF2-40B4-BE49-F238E27FC236}">
                <a16:creationId xmlns:a16="http://schemas.microsoft.com/office/drawing/2014/main" id="{97CF764E-322F-199A-2126-BBF12D2A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Metadata Open Forum</a:t>
            </a:r>
          </a:p>
        </p:txBody>
      </p:sp>
      <p:sp>
        <p:nvSpPr>
          <p:cNvPr id="16389" name="Slide Number Placeholder 5">
            <a:extLst>
              <a:ext uri="{FF2B5EF4-FFF2-40B4-BE49-F238E27FC236}">
                <a16:creationId xmlns:a16="http://schemas.microsoft.com/office/drawing/2014/main" id="{637DD4FC-D3B0-6D55-4A63-C0E993FB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AC9C6F-E81D-4B89-B9D0-DF7A79D717B2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B217-E0E2-0BDB-C46A-06E66F0E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Data Manipulation Language (DML)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72752212-7727-3D29-B4B2-2828BCFE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manipulated with Select, Insert, Update, &amp; Delete statements</a:t>
            </a:r>
          </a:p>
          <a:p>
            <a:pPr lvl="1" eaLnBrk="1" hangingPunct="1"/>
            <a:r>
              <a:rPr lang="en-US" altLang="en-US"/>
              <a:t>Select T1.Column1, T2.Column2 …</a:t>
            </a:r>
            <a:br>
              <a:rPr lang="en-US" altLang="en-US"/>
            </a:br>
            <a:r>
              <a:rPr lang="en-US" altLang="en-US"/>
              <a:t>From Table1, Table2 …</a:t>
            </a:r>
            <a:br>
              <a:rPr lang="en-US" altLang="en-US"/>
            </a:br>
            <a:r>
              <a:rPr lang="en-US" altLang="en-US"/>
              <a:t>Where T1.Column1 = T2.Column1 …</a:t>
            </a:r>
          </a:p>
          <a:p>
            <a:pPr eaLnBrk="1" hangingPunct="1"/>
            <a:r>
              <a:rPr lang="en-US" altLang="en-US"/>
              <a:t>Data Aggregation</a:t>
            </a:r>
          </a:p>
          <a:p>
            <a:pPr eaLnBrk="1" hangingPunct="1"/>
            <a:r>
              <a:rPr lang="en-US" altLang="en-US"/>
              <a:t>Compound statements</a:t>
            </a:r>
          </a:p>
          <a:p>
            <a:pPr eaLnBrk="1" hangingPunct="1"/>
            <a:r>
              <a:rPr lang="en-US" altLang="en-US"/>
              <a:t>Functions and Procedures</a:t>
            </a:r>
          </a:p>
          <a:p>
            <a:pPr eaLnBrk="1" hangingPunct="1"/>
            <a:r>
              <a:rPr lang="en-US" altLang="en-US"/>
              <a:t>Explicit transaction control</a:t>
            </a:r>
          </a:p>
          <a:p>
            <a:pPr eaLnBrk="1" hangingPunct="1"/>
            <a:endParaRPr lang="en-US" altLang="en-US"/>
          </a:p>
        </p:txBody>
      </p:sp>
      <p:sp>
        <p:nvSpPr>
          <p:cNvPr id="18435" name="Date Placeholder 3">
            <a:extLst>
              <a:ext uri="{FF2B5EF4-FFF2-40B4-BE49-F238E27FC236}">
                <a16:creationId xmlns:a16="http://schemas.microsoft.com/office/drawing/2014/main" id="{5A4861EF-59AE-0FB2-9DD2-CCB23047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90B83A-A9E3-40A8-9089-A291835058BA}" type="datetime3">
              <a:rPr lang="en-US" altLang="en-US" smtClean="0"/>
              <a:pPr eaLnBrk="1" hangingPunct="1"/>
              <a:t>12 January 2024</a:t>
            </a:fld>
            <a:endParaRPr lang="en-US" altLang="en-US"/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E011B0F2-517B-8164-3CF7-90355F55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Metadata Open Forum</a:t>
            </a:r>
          </a:p>
        </p:txBody>
      </p:sp>
      <p:sp>
        <p:nvSpPr>
          <p:cNvPr id="18437" name="Slide Number Placeholder 5">
            <a:extLst>
              <a:ext uri="{FF2B5EF4-FFF2-40B4-BE49-F238E27FC236}">
                <a16:creationId xmlns:a16="http://schemas.microsoft.com/office/drawing/2014/main" id="{62E73914-065A-25D8-8BAF-3CD0CB5B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3ED086-9B28-4E79-A529-E89394F5CE26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7C3C-173E-33D2-A48E-71E48D6E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NoSQL</a:t>
            </a:r>
            <a:r>
              <a:rPr lang="en-US" dirty="0"/>
              <a:t> Definition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2ACCAE64-81AF-8AAA-5B02-7ADC14982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/>
              <a:t>From www.nosql-database.org:</a:t>
            </a:r>
          </a:p>
          <a:p>
            <a:pPr marL="400050" lvl="1" indent="0" eaLnBrk="1" hangingPunct="1">
              <a:buFont typeface="Wingdings" panose="05000000000000000000" pitchFamily="2" charset="2"/>
              <a:buNone/>
            </a:pPr>
            <a:r>
              <a:rPr lang="en-US" altLang="en-US"/>
              <a:t>Next Generation Databases mostly addressing some of the points: being </a:t>
            </a:r>
            <a:r>
              <a:rPr lang="en-US" altLang="en-US" b="1"/>
              <a:t>non-relational, distributed, open-source</a:t>
            </a:r>
            <a:r>
              <a:rPr lang="en-US" altLang="en-US"/>
              <a:t> and </a:t>
            </a:r>
            <a:r>
              <a:rPr lang="en-US" altLang="en-US" b="1"/>
              <a:t>horizontal scalable</a:t>
            </a:r>
            <a:r>
              <a:rPr lang="en-US" altLang="en-US"/>
              <a:t>. The original intention has been </a:t>
            </a:r>
            <a:r>
              <a:rPr lang="en-US" altLang="en-US" b="1"/>
              <a:t>modern web-scale databases</a:t>
            </a:r>
            <a:r>
              <a:rPr lang="en-US" altLang="en-US"/>
              <a:t>. The movement began early 2009 and is growing rapidly. Often more characteristics apply as: </a:t>
            </a:r>
            <a:r>
              <a:rPr lang="en-US" altLang="en-US" b="1"/>
              <a:t>schema-free, easy replication support, simple API, eventually consistent</a:t>
            </a:r>
            <a:r>
              <a:rPr lang="en-US" altLang="en-US"/>
              <a:t> / </a:t>
            </a:r>
            <a:r>
              <a:rPr lang="en-US" altLang="en-US" b="1"/>
              <a:t>BASE</a:t>
            </a:r>
            <a:r>
              <a:rPr lang="en-US" altLang="en-US"/>
              <a:t> (not ACID), a </a:t>
            </a:r>
            <a:r>
              <a:rPr lang="en-US" altLang="en-US" b="1"/>
              <a:t>huge data amount</a:t>
            </a:r>
            <a:r>
              <a:rPr lang="en-US" altLang="en-US"/>
              <a:t>, and more. </a:t>
            </a:r>
          </a:p>
        </p:txBody>
      </p:sp>
      <p:sp>
        <p:nvSpPr>
          <p:cNvPr id="22531" name="Date Placeholder 3">
            <a:extLst>
              <a:ext uri="{FF2B5EF4-FFF2-40B4-BE49-F238E27FC236}">
                <a16:creationId xmlns:a16="http://schemas.microsoft.com/office/drawing/2014/main" id="{3BEBFBFD-DF2D-BFD7-15F9-85BB7BCB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FC35B6-3072-4A70-88AE-D2D04C304237}" type="datetime3">
              <a:rPr lang="en-US" altLang="en-US" smtClean="0"/>
              <a:pPr eaLnBrk="1" hangingPunct="1"/>
              <a:t>12 January 2024</a:t>
            </a:fld>
            <a:endParaRPr lang="en-US" altLang="en-US"/>
          </a:p>
        </p:txBody>
      </p:sp>
      <p:sp>
        <p:nvSpPr>
          <p:cNvPr id="22532" name="Footer Placeholder 4">
            <a:extLst>
              <a:ext uri="{FF2B5EF4-FFF2-40B4-BE49-F238E27FC236}">
                <a16:creationId xmlns:a16="http://schemas.microsoft.com/office/drawing/2014/main" id="{9A39A19B-6169-658C-E1A4-655123B1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Metadata Open Forum</a:t>
            </a:r>
          </a:p>
        </p:txBody>
      </p:sp>
      <p:sp>
        <p:nvSpPr>
          <p:cNvPr id="22533" name="Slide Number Placeholder 5">
            <a:extLst>
              <a:ext uri="{FF2B5EF4-FFF2-40B4-BE49-F238E27FC236}">
                <a16:creationId xmlns:a16="http://schemas.microsoft.com/office/drawing/2014/main" id="{F13523AA-FF02-2779-5914-B0254B89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BBA403-0989-4D99-8D1A-6191CFD611DB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B210-E554-62A6-E206-A0CD6D22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NoSQL</a:t>
            </a:r>
            <a:r>
              <a:rPr lang="en-US" dirty="0"/>
              <a:t> Products/Projects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D38A-50EF-25D8-7DCA-1E230C1F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>
                <a:hlinkClick r:id="rId2"/>
              </a:rPr>
              <a:t>http://www.nosql-database.org/</a:t>
            </a:r>
            <a:r>
              <a:rPr lang="en-US" dirty="0"/>
              <a:t> lists 122 </a:t>
            </a:r>
            <a:r>
              <a:rPr lang="en-US" dirty="0" err="1"/>
              <a:t>NoSQL</a:t>
            </a:r>
            <a:r>
              <a:rPr lang="en-US" dirty="0"/>
              <a:t> Databases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Cassandra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err="1"/>
              <a:t>CouchDB</a:t>
            </a: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err="1"/>
              <a:t>Hadoop</a:t>
            </a:r>
            <a:r>
              <a:rPr lang="en-US" dirty="0"/>
              <a:t> &amp; </a:t>
            </a:r>
            <a:r>
              <a:rPr lang="en-US" dirty="0" err="1"/>
              <a:t>Hbase</a:t>
            </a: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err="1"/>
              <a:t>MongoDB</a:t>
            </a: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err="1"/>
              <a:t>StupidDB</a:t>
            </a: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Etc.</a:t>
            </a:r>
          </a:p>
        </p:txBody>
      </p:sp>
      <p:sp>
        <p:nvSpPr>
          <p:cNvPr id="23555" name="Date Placeholder 3">
            <a:extLst>
              <a:ext uri="{FF2B5EF4-FFF2-40B4-BE49-F238E27FC236}">
                <a16:creationId xmlns:a16="http://schemas.microsoft.com/office/drawing/2014/main" id="{94AF4F7B-F344-DA44-45EC-94701F76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0C5523-7DCD-463F-B863-847547272E9D}" type="datetime3">
              <a:rPr lang="en-US" altLang="en-US" smtClean="0"/>
              <a:pPr eaLnBrk="1" hangingPunct="1"/>
              <a:t>12 January 2024</a:t>
            </a:fld>
            <a:endParaRPr lang="en-US" altLang="en-US"/>
          </a:p>
        </p:txBody>
      </p:sp>
      <p:sp>
        <p:nvSpPr>
          <p:cNvPr id="23556" name="Footer Placeholder 4">
            <a:extLst>
              <a:ext uri="{FF2B5EF4-FFF2-40B4-BE49-F238E27FC236}">
                <a16:creationId xmlns:a16="http://schemas.microsoft.com/office/drawing/2014/main" id="{0DBB429A-1DD3-F4B8-7F08-B1B7991D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Metadata Open Forum</a:t>
            </a:r>
          </a:p>
        </p:txBody>
      </p:sp>
      <p:sp>
        <p:nvSpPr>
          <p:cNvPr id="23557" name="Slide Number Placeholder 5">
            <a:extLst>
              <a:ext uri="{FF2B5EF4-FFF2-40B4-BE49-F238E27FC236}">
                <a16:creationId xmlns:a16="http://schemas.microsoft.com/office/drawing/2014/main" id="{2BE0F640-97C4-472C-DCDB-4C5FAE43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AC6730D-FB4E-4E57-A242-EAF8E3EA9228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D76D-FA26-9E12-CF27-6C528670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NoSQL</a:t>
            </a:r>
            <a:r>
              <a:rPr lang="en-US" dirty="0"/>
              <a:t> Distinguishing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7C638-4238-6A2A-D57F-6DB4B8789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Large data volumes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Google’s “big data”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Scalable replication and distribution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Potentially thousands of machines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Potentially distributed around the world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Queries need to return answers quickly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Mostly query, few updates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Asynchronous Inserts &amp; Updates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Schema-less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Open source development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24579" name="Date Placeholder 3">
            <a:extLst>
              <a:ext uri="{FF2B5EF4-FFF2-40B4-BE49-F238E27FC236}">
                <a16:creationId xmlns:a16="http://schemas.microsoft.com/office/drawing/2014/main" id="{11180436-12DF-C6C2-AF30-C813F6C6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E8FB2B7-8C10-4C3B-8BF4-22F8F4426F4E}" type="datetime3">
              <a:rPr lang="en-US" altLang="en-US" smtClean="0"/>
              <a:pPr eaLnBrk="1" hangingPunct="1"/>
              <a:t>12 January 2024</a:t>
            </a:fld>
            <a:endParaRPr lang="en-US" altLang="en-US"/>
          </a:p>
        </p:txBody>
      </p:sp>
      <p:sp>
        <p:nvSpPr>
          <p:cNvPr id="24580" name="Footer Placeholder 4">
            <a:extLst>
              <a:ext uri="{FF2B5EF4-FFF2-40B4-BE49-F238E27FC236}">
                <a16:creationId xmlns:a16="http://schemas.microsoft.com/office/drawing/2014/main" id="{BFEC9D3E-14F0-53DE-281F-C9AB2D71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Metadata Open Forum</a:t>
            </a:r>
          </a:p>
        </p:txBody>
      </p:sp>
      <p:sp>
        <p:nvSpPr>
          <p:cNvPr id="24581" name="Slide Number Placeholder 5">
            <a:extLst>
              <a:ext uri="{FF2B5EF4-FFF2-40B4-BE49-F238E27FC236}">
                <a16:creationId xmlns:a16="http://schemas.microsoft.com/office/drawing/2014/main" id="{8C34D6C8-7312-56B2-C1C7-327B2DA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E13012-6D64-4B12-979B-4C4A9DC212E4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SQL Databases 2010 01 31</Template>
  <TotalTime>14511</TotalTime>
  <Words>262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Garamond</vt:lpstr>
      <vt:lpstr>Wingdings</vt:lpstr>
      <vt:lpstr>Calibri</vt:lpstr>
      <vt:lpstr>Lucida Sans Unicode</vt:lpstr>
      <vt:lpstr>Wingdings 3</vt:lpstr>
      <vt:lpstr>Verdana</vt:lpstr>
      <vt:lpstr>Wingdings 2</vt:lpstr>
      <vt:lpstr>Courier New</vt:lpstr>
      <vt:lpstr>Stream</vt:lpstr>
      <vt:lpstr>Custom Design</vt:lpstr>
      <vt:lpstr>Facet</vt:lpstr>
      <vt:lpstr>A Comparison of SQL and NoSQL Databases</vt:lpstr>
      <vt:lpstr>SQL Characteristics</vt:lpstr>
      <vt:lpstr>Data Manipulation Language (DML)</vt:lpstr>
      <vt:lpstr>NoSQL Definition</vt:lpstr>
      <vt:lpstr>NoSQL Products/Projects</vt:lpstr>
      <vt:lpstr>NoSQL Distinguishing Characteristics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W. Hare</dc:creator>
  <cp:lastModifiedBy>Nantim Lord</cp:lastModifiedBy>
  <cp:revision>112</cp:revision>
  <cp:lastPrinted>2011-05-13T23:49:46Z</cp:lastPrinted>
  <dcterms:created xsi:type="dcterms:W3CDTF">2006-08-16T00:00:00Z</dcterms:created>
  <dcterms:modified xsi:type="dcterms:W3CDTF">2024-01-12T11:14:59Z</dcterms:modified>
</cp:coreProperties>
</file>