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DM Sans Medium"/>
      <p:regular r:id="rId28"/>
      <p:bold r:id="rId29"/>
      <p:italic r:id="rId30"/>
      <p:boldItalic r:id="rId31"/>
    </p:embeddedFont>
    <p:embeddedFont>
      <p:font typeface="Chakra Petch"/>
      <p:regular r:id="rId32"/>
      <p:bold r:id="rId33"/>
      <p:italic r:id="rId34"/>
      <p:boldItalic r:id="rId35"/>
    </p:embeddedFont>
    <p:embeddedFont>
      <p:font typeface="Sora"/>
      <p:regular r:id="rId36"/>
      <p:bold r:id="rId37"/>
    </p:embeddedFont>
    <p:embeddedFont>
      <p:font typeface="DM Sans"/>
      <p:regular r:id="rId38"/>
      <p:bold r:id="rId39"/>
      <p:italic r:id="rId40"/>
      <p:boldItalic r:id="rId41"/>
    </p:embeddedFont>
    <p:embeddedFont>
      <p:font typeface="PT Mono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  <p15:guide id="2" orient="horz" pos="780">
          <p15:clr>
            <a:srgbClr val="747775"/>
          </p15:clr>
        </p15:guide>
        <p15:guide id="3" pos="245">
          <p15:clr>
            <a:srgbClr val="747775"/>
          </p15:clr>
        </p15:guide>
        <p15:guide id="4" pos="5495">
          <p15:clr>
            <a:srgbClr val="747775"/>
          </p15:clr>
        </p15:guide>
        <p15:guide id="5" orient="horz" pos="947">
          <p15:clr>
            <a:srgbClr val="747775"/>
          </p15:clr>
        </p15:guide>
        <p15:guide id="6" pos="4874">
          <p15:clr>
            <a:srgbClr val="747775"/>
          </p15:clr>
        </p15:guide>
        <p15:guide id="7" pos="4356">
          <p15:clr>
            <a:srgbClr val="747775"/>
          </p15:clr>
        </p15:guide>
        <p15:guide id="8" pos="3371">
          <p15:clr>
            <a:srgbClr val="747775"/>
          </p15:clr>
        </p15:guide>
        <p15:guide id="9" pos="220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780" orient="horz"/>
        <p:guide pos="245"/>
        <p:guide pos="5495"/>
        <p:guide pos="947" orient="horz"/>
        <p:guide pos="4874"/>
        <p:guide pos="4356"/>
        <p:guide pos="3371"/>
        <p:guide pos="22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5.xml"/><Relationship Id="rId42" Type="http://schemas.openxmlformats.org/officeDocument/2006/relationships/font" Target="fonts/PTMono-regular.fnt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MSans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Medium-boldItalic.fntdata"/><Relationship Id="rId30" Type="http://schemas.openxmlformats.org/officeDocument/2006/relationships/font" Target="fonts/DM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ChakraPetch-bold.fntdata"/><Relationship Id="rId10" Type="http://schemas.openxmlformats.org/officeDocument/2006/relationships/slide" Target="slides/slide5.xml"/><Relationship Id="rId32" Type="http://schemas.openxmlformats.org/officeDocument/2006/relationships/font" Target="fonts/ChakraPetch-regular.fntdata"/><Relationship Id="rId13" Type="http://schemas.openxmlformats.org/officeDocument/2006/relationships/slide" Target="slides/slide8.xml"/><Relationship Id="rId35" Type="http://schemas.openxmlformats.org/officeDocument/2006/relationships/font" Target="fonts/ChakraPetch-boldItalic.fntdata"/><Relationship Id="rId12" Type="http://schemas.openxmlformats.org/officeDocument/2006/relationships/slide" Target="slides/slide7.xml"/><Relationship Id="rId34" Type="http://schemas.openxmlformats.org/officeDocument/2006/relationships/font" Target="fonts/ChakraPetch-italic.fntdata"/><Relationship Id="rId15" Type="http://schemas.openxmlformats.org/officeDocument/2006/relationships/slide" Target="slides/slide10.xml"/><Relationship Id="rId37" Type="http://schemas.openxmlformats.org/officeDocument/2006/relationships/font" Target="fonts/Sora-bold.fntdata"/><Relationship Id="rId14" Type="http://schemas.openxmlformats.org/officeDocument/2006/relationships/slide" Target="slides/slide9.xml"/><Relationship Id="rId36" Type="http://schemas.openxmlformats.org/officeDocument/2006/relationships/font" Target="fonts/Sora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.fntdata"/><Relationship Id="rId16" Type="http://schemas.openxmlformats.org/officeDocument/2006/relationships/slide" Target="slides/slide11.xml"/><Relationship Id="rId38" Type="http://schemas.openxmlformats.org/officeDocument/2006/relationships/font" Target="fonts/DM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821f63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e821f63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e8a4e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ae8a4e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b143020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b143020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7214344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7214344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7214344d4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f7214344d4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f7214344d4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7214344d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7214344d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56aa9f3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56aa9f3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75a7574e0_7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75a7574e0_7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7214344d4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7214344d4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75a7574e0_7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75a7574e0_7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75a7574e0_7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75a7574e0_7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a2b436ca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ea2b436ca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75a7574e0_7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75a7574e0_7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75a7574e0_7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75a7574e0_7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75a7574e0_7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75a7574e0_7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f262cd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ef262cd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75a7574e0_7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f75a7574e0_7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75a7574e0_74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f75a7574e0_74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f75a7574e0_74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7214344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7214344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e8a4e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ae8a4e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7bced7802_2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7bced7802_2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75a7574e0_74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75a7574e0_74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11700" y="1113475"/>
            <a:ext cx="8160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76589"/>
            <a:ext cx="914976" cy="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C6C6C">
              <a:alpha val="30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M Sans"/>
              <a:buNone/>
              <a:defRPr sz="42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858250" y="72407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76589"/>
            <a:ext cx="914976" cy="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76589"/>
            <a:ext cx="914976" cy="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535050" y="328025"/>
            <a:ext cx="780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D19"/>
              </a:buClr>
              <a:buSzPts val="5200"/>
              <a:buFont typeface="DM Sans"/>
              <a:buNone/>
              <a:defRPr sz="52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35050" y="2834125"/>
            <a:ext cx="780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9"/>
              </a:buClr>
              <a:buSzPts val="2800"/>
              <a:buFont typeface="DM Sans"/>
              <a:buNone/>
              <a:defRPr sz="28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1350" y="3957017"/>
            <a:ext cx="2673351" cy="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13343" l="26358" r="24703" t="14837"/>
          <a:stretch/>
        </p:blipFill>
        <p:spPr>
          <a:xfrm>
            <a:off x="783875" y="3957025"/>
            <a:ext cx="592550" cy="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450" y="3957019"/>
            <a:ext cx="3044076" cy="8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Font typeface="DM Sans"/>
              <a:buNone/>
              <a:defRPr sz="34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76589"/>
            <a:ext cx="914976" cy="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776589"/>
            <a:ext cx="914976" cy="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10" Type="http://schemas.openxmlformats.org/officeDocument/2006/relationships/image" Target="../media/image23.png"/><Relationship Id="rId9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2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535050" y="328025"/>
            <a:ext cx="780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>
                <a:latin typeface="DM Sans"/>
                <a:ea typeface="DM Sans"/>
                <a:cs typeface="DM Sans"/>
                <a:sym typeface="DM Sans"/>
              </a:rPr>
              <a:t>Satisfiability Modulo Finite Fields</a:t>
            </a:r>
            <a:endParaRPr sz="39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>
                <a:latin typeface="DM Sans"/>
                <a:ea typeface="DM Sans"/>
                <a:cs typeface="DM Sans"/>
                <a:sym typeface="DM Sans"/>
              </a:rPr>
              <a:t>The Certora Prover</a:t>
            </a:r>
            <a:endParaRPr sz="3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535050" y="2834125"/>
            <a:ext cx="780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Gereon Kremer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Certora // Stanford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Satisfiability Modulo Finite Fields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88950" y="1958425"/>
            <a:ext cx="10014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baseline="-25000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(X)=0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⁞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baseline="-25000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(X)=0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1390350" y="2187600"/>
            <a:ext cx="1823245" cy="1333550"/>
            <a:chOff x="1390350" y="2187600"/>
            <a:chExt cx="1823245" cy="1333550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1994395" y="3162950"/>
              <a:ext cx="12192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Gröbner Basis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136" name="Google Shape;136;p17"/>
            <p:cNvGrpSpPr/>
            <p:nvPr/>
          </p:nvGrpSpPr>
          <p:grpSpPr>
            <a:xfrm>
              <a:off x="1390350" y="2187600"/>
              <a:ext cx="1701335" cy="975360"/>
              <a:chOff x="1390350" y="2187600"/>
              <a:chExt cx="1701335" cy="975360"/>
            </a:xfrm>
          </p:grpSpPr>
          <p:pic>
            <p:nvPicPr>
              <p:cNvPr id="137" name="Google Shape;137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16325" y="2187600"/>
                <a:ext cx="975360" cy="97536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8" name="Google Shape;138;p17"/>
              <p:cNvCxnSpPr>
                <a:stCxn id="133" idx="3"/>
                <a:endCxn id="137" idx="1"/>
              </p:cNvCxnSpPr>
              <p:nvPr/>
            </p:nvCxnSpPr>
            <p:spPr>
              <a:xfrm>
                <a:off x="1390350" y="2675275"/>
                <a:ext cx="726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39" name="Google Shape;139;p17"/>
          <p:cNvGrpSpPr/>
          <p:nvPr/>
        </p:nvGrpSpPr>
        <p:grpSpPr>
          <a:xfrm>
            <a:off x="3091685" y="312300"/>
            <a:ext cx="4755541" cy="4725950"/>
            <a:chOff x="3091685" y="312300"/>
            <a:chExt cx="4755541" cy="4725950"/>
          </a:xfrm>
        </p:grpSpPr>
        <p:grpSp>
          <p:nvGrpSpPr>
            <p:cNvPr id="140" name="Google Shape;140;p17"/>
            <p:cNvGrpSpPr/>
            <p:nvPr/>
          </p:nvGrpSpPr>
          <p:grpSpPr>
            <a:xfrm>
              <a:off x="3091685" y="312300"/>
              <a:ext cx="4736666" cy="4367785"/>
              <a:chOff x="3091685" y="312300"/>
              <a:chExt cx="4736666" cy="4367785"/>
            </a:xfrm>
          </p:grpSpPr>
          <p:grpSp>
            <p:nvGrpSpPr>
              <p:cNvPr id="141" name="Google Shape;141;p17"/>
              <p:cNvGrpSpPr/>
              <p:nvPr/>
            </p:nvGrpSpPr>
            <p:grpSpPr>
              <a:xfrm>
                <a:off x="3091685" y="670450"/>
                <a:ext cx="4548425" cy="4009635"/>
                <a:chOff x="3091685" y="670450"/>
                <a:chExt cx="4548425" cy="4009635"/>
              </a:xfrm>
            </p:grpSpPr>
            <p:pic>
              <p:nvPicPr>
                <p:cNvPr id="142" name="Google Shape;142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664750" y="3704725"/>
                  <a:ext cx="975360" cy="9753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3" name="Google Shape;143;p1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6645875" y="670450"/>
                  <a:ext cx="975360" cy="9753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44" name="Google Shape;144;p17"/>
                <p:cNvCxnSpPr>
                  <a:stCxn id="137" idx="3"/>
                  <a:endCxn id="143" idx="1"/>
                </p:cNvCxnSpPr>
                <p:nvPr/>
              </p:nvCxnSpPr>
              <p:spPr>
                <a:xfrm flipH="1" rot="10800000">
                  <a:off x="3091685" y="1158180"/>
                  <a:ext cx="3554100" cy="1517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dot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45" name="Google Shape;145;p17"/>
                <p:cNvCxnSpPr>
                  <a:stCxn id="137" idx="3"/>
                  <a:endCxn id="142" idx="1"/>
                </p:cNvCxnSpPr>
                <p:nvPr/>
              </p:nvCxnSpPr>
              <p:spPr>
                <a:xfrm>
                  <a:off x="3091685" y="2675280"/>
                  <a:ext cx="3573000" cy="1517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46" name="Google Shape;146;p17"/>
                <p:cNvSpPr txBox="1"/>
                <p:nvPr/>
              </p:nvSpPr>
              <p:spPr>
                <a:xfrm>
                  <a:off x="4019875" y="2208650"/>
                  <a:ext cx="975300" cy="35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1∉GB</a:t>
                  </a:r>
                  <a:endParaRPr sz="1800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sp>
              <p:nvSpPr>
                <p:cNvPr id="147" name="Google Shape;147;p17"/>
                <p:cNvSpPr txBox="1"/>
                <p:nvPr/>
              </p:nvSpPr>
              <p:spPr>
                <a:xfrm>
                  <a:off x="4019875" y="3369425"/>
                  <a:ext cx="1006500" cy="35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1</a:t>
                  </a:r>
                  <a:r>
                    <a:rPr lang="en" sz="1800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rPr>
                    <a:t>∈GB</a:t>
                  </a:r>
                  <a:endParaRPr sz="1800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</p:grpSp>
          <p:sp>
            <p:nvSpPr>
              <p:cNvPr id="148" name="Google Shape;148;p17"/>
              <p:cNvSpPr txBox="1"/>
              <p:nvPr/>
            </p:nvSpPr>
            <p:spPr>
              <a:xfrm>
                <a:off x="6438751" y="312300"/>
                <a:ext cx="13896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SAT = Violated</a:t>
                </a:r>
                <a:endParaRPr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149" name="Google Shape;149;p17"/>
            <p:cNvSpPr txBox="1"/>
            <p:nvPr/>
          </p:nvSpPr>
          <p:spPr>
            <a:xfrm>
              <a:off x="6457626" y="4680050"/>
              <a:ext cx="1389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UNSAT = Verified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311700" y="3521150"/>
            <a:ext cx="33366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000"/>
              <a:buFont typeface="DM Sans"/>
              <a:buChar char="⬡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1∈GB?</a:t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000"/>
              <a:buFont typeface="DM Sans"/>
              <a:buChar char="⬡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Main work horse of Computer Algebra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000"/>
              <a:buFont typeface="DM Sans"/>
              <a:buChar char="⬡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Doubly exponential yet efficient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000"/>
              <a:buFont typeface="DM Sans"/>
              <a:buChar char="⬡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Incomplete (except for </a:t>
            </a: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ℂ)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1" name="Google Shape;151;p17"/>
          <p:cNvGrpSpPr/>
          <p:nvPr/>
        </p:nvGrpSpPr>
        <p:grpSpPr>
          <a:xfrm>
            <a:off x="3091685" y="1645668"/>
            <a:ext cx="5818365" cy="2059200"/>
            <a:chOff x="3091685" y="1645668"/>
            <a:chExt cx="5818365" cy="2059200"/>
          </a:xfrm>
        </p:grpSpPr>
        <p:pic>
          <p:nvPicPr>
            <p:cNvPr id="152" name="Google Shape;152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40875" y="2187588"/>
              <a:ext cx="975360" cy="975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7"/>
            <p:cNvSpPr txBox="1"/>
            <p:nvPr/>
          </p:nvSpPr>
          <p:spPr>
            <a:xfrm>
              <a:off x="5199050" y="3162943"/>
              <a:ext cx="16590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Backtracking Search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154" name="Google Shape;154;p17"/>
            <p:cNvCxnSpPr>
              <a:stCxn id="137" idx="3"/>
              <a:endCxn id="152" idx="1"/>
            </p:cNvCxnSpPr>
            <p:nvPr/>
          </p:nvCxnSpPr>
          <p:spPr>
            <a:xfrm>
              <a:off x="3091685" y="2675280"/>
              <a:ext cx="2449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7"/>
            <p:cNvCxnSpPr>
              <a:stCxn id="152" idx="3"/>
              <a:endCxn id="142" idx="0"/>
            </p:cNvCxnSpPr>
            <p:nvPr/>
          </p:nvCxnSpPr>
          <p:spPr>
            <a:xfrm>
              <a:off x="6516235" y="2675267"/>
              <a:ext cx="636300" cy="1029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7"/>
            <p:cNvCxnSpPr>
              <a:stCxn id="152" idx="3"/>
              <a:endCxn id="143" idx="2"/>
            </p:cNvCxnSpPr>
            <p:nvPr/>
          </p:nvCxnSpPr>
          <p:spPr>
            <a:xfrm flipH="1" rot="10800000">
              <a:off x="6516235" y="1645668"/>
              <a:ext cx="617400" cy="1029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17"/>
            <p:cNvSpPr txBox="1"/>
            <p:nvPr/>
          </p:nvSpPr>
          <p:spPr>
            <a:xfrm>
              <a:off x="6722150" y="2131200"/>
              <a:ext cx="2187900" cy="8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000"/>
                <a:buFont typeface="DM Sans"/>
                <a:buChar char="⬡"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Construct model</a:t>
              </a:r>
              <a:endParaRPr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000"/>
                <a:buFont typeface="DM Sans"/>
                <a:buChar char="⬡"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</a:t>
              </a:r>
              <a:r>
                <a:rPr baseline="30000"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k</a:t>
              </a: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possibilities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000"/>
                <a:buFont typeface="DM Sans"/>
                <a:buChar char="⬡"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Surprisingly efficient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Encodings &amp; Experiments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1700" y="1358475"/>
            <a:ext cx="27333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Integers + %p </a:t>
            </a:r>
            <a:b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z3-nia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344700" y="1358475"/>
            <a:ext cx="27333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BitVectors + %p</a:t>
            </a:r>
            <a:b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bitwuzla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377700" y="1358475"/>
            <a:ext cx="27333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Computer Algebra</a:t>
            </a:r>
            <a:br>
              <a:rPr lang="en" sz="1400">
                <a:solidFill>
                  <a:srgbClr val="191D19"/>
                </a:solidFill>
              </a:rPr>
            </a:br>
            <a:r>
              <a:rPr lang="en" sz="1400">
                <a:solidFill>
                  <a:srgbClr val="191D19"/>
                </a:solidFill>
              </a:rPr>
              <a:t>cvc5-pureff</a:t>
            </a:r>
            <a:endParaRPr sz="1400">
              <a:solidFill>
                <a:srgbClr val="191D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9475"/>
            <a:ext cx="8411625" cy="280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6410700" y="1358475"/>
            <a:ext cx="27333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Finite Fields</a:t>
            </a:r>
            <a:br>
              <a:rPr lang="en" sz="1400">
                <a:solidFill>
                  <a:srgbClr val="191D19"/>
                </a:solidFill>
              </a:rPr>
            </a:br>
            <a:r>
              <a:rPr lang="en" sz="1400">
                <a:solidFill>
                  <a:srgbClr val="191D19"/>
                </a:solidFill>
              </a:rPr>
              <a:t>cvc5-ff</a:t>
            </a:r>
            <a:endParaRPr sz="1400">
              <a:solidFill>
                <a:srgbClr val="191D1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311700" y="941600"/>
            <a:ext cx="7067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Three compilers (ZoKrates, ZoKCirC, CirC), two conditions (soundness, correctness)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311700" y="2057875"/>
            <a:ext cx="5449500" cy="2684100"/>
            <a:chOff x="311700" y="2057875"/>
            <a:chExt cx="5449500" cy="2684100"/>
          </a:xfrm>
        </p:grpSpPr>
        <p:sp>
          <p:nvSpPr>
            <p:cNvPr id="170" name="Google Shape;170;p18"/>
            <p:cNvSpPr/>
            <p:nvPr/>
          </p:nvSpPr>
          <p:spPr>
            <a:xfrm>
              <a:off x="311700" y="2057875"/>
              <a:ext cx="5449500" cy="2684100"/>
            </a:xfrm>
            <a:prstGeom prst="rect">
              <a:avLst/>
            </a:prstGeom>
            <a:solidFill>
              <a:srgbClr val="FAFAFA">
                <a:alpha val="9500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530975" y="3683775"/>
              <a:ext cx="49128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github.com/cvc5/cvc5</a:t>
              </a:r>
              <a:endPara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72" name="Google Shape;17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69803" y="2384975"/>
              <a:ext cx="2733300" cy="11419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Certora Prover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650" y="2972275"/>
            <a:ext cx="1590699" cy="15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984455" y="6858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1C364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975360" y="-108204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1C364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6343650" y="1192375"/>
            <a:ext cx="204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466940" y="1307738"/>
            <a:ext cx="574869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787400" y="2788238"/>
            <a:ext cx="9414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787400" y="1466900"/>
            <a:ext cx="9414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7108550" y="1307750"/>
            <a:ext cx="12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Proof of all behaviors meeting the spec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343650" y="3235875"/>
            <a:ext cx="204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7108550" y="3351250"/>
            <a:ext cx="12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A behavior which violates the spec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400" y="1857375"/>
            <a:ext cx="1590699" cy="1590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0"/>
          <p:cNvCxnSpPr>
            <a:stCxn id="193" idx="1"/>
            <a:endCxn id="189" idx="3"/>
          </p:cNvCxnSpPr>
          <p:nvPr/>
        </p:nvCxnSpPr>
        <p:spPr>
          <a:xfrm rot="10800000">
            <a:off x="1728700" y="1937525"/>
            <a:ext cx="1799700" cy="715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5" name="Google Shape;195;p20"/>
          <p:cNvCxnSpPr>
            <a:stCxn id="193" idx="1"/>
            <a:endCxn id="188" idx="3"/>
          </p:cNvCxnSpPr>
          <p:nvPr/>
        </p:nvCxnSpPr>
        <p:spPr>
          <a:xfrm flipH="1">
            <a:off x="1728700" y="2652725"/>
            <a:ext cx="1799700" cy="60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6" name="Google Shape;196;p20"/>
          <p:cNvCxnSpPr>
            <a:stCxn id="193" idx="3"/>
            <a:endCxn id="186" idx="1"/>
          </p:cNvCxnSpPr>
          <p:nvPr/>
        </p:nvCxnSpPr>
        <p:spPr>
          <a:xfrm flipH="1" rot="10800000">
            <a:off x="5119099" y="1630925"/>
            <a:ext cx="1224600" cy="1021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0"/>
          <p:cNvCxnSpPr>
            <a:stCxn id="193" idx="3"/>
            <a:endCxn id="191" idx="1"/>
          </p:cNvCxnSpPr>
          <p:nvPr/>
        </p:nvCxnSpPr>
        <p:spPr>
          <a:xfrm>
            <a:off x="5119099" y="2652725"/>
            <a:ext cx="1224600" cy="1021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687" y="1338364"/>
            <a:ext cx="486900" cy="48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2337" y="3412387"/>
            <a:ext cx="424050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6447900" y="3407961"/>
            <a:ext cx="612950" cy="532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0"/>
          <p:cNvGrpSpPr/>
          <p:nvPr/>
        </p:nvGrpSpPr>
        <p:grpSpPr>
          <a:xfrm>
            <a:off x="480651" y="1531125"/>
            <a:ext cx="1554900" cy="767174"/>
            <a:chOff x="480651" y="1531125"/>
            <a:chExt cx="1554900" cy="767174"/>
          </a:xfrm>
        </p:grpSpPr>
        <p:sp>
          <p:nvSpPr>
            <p:cNvPr id="202" name="Google Shape;202;p20"/>
            <p:cNvSpPr txBox="1"/>
            <p:nvPr/>
          </p:nvSpPr>
          <p:spPr>
            <a:xfrm>
              <a:off x="480651" y="2021400"/>
              <a:ext cx="155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0000" spcFirstLastPara="1" rIns="9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1C1D"/>
                  </a:solidFill>
                  <a:latin typeface="DM Sans"/>
                  <a:ea typeface="DM Sans"/>
                  <a:cs typeface="DM Sans"/>
                  <a:sym typeface="DM Sans"/>
                </a:rPr>
                <a:t>.SOL</a:t>
              </a:r>
              <a:endParaRPr sz="12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03" name="Google Shape;203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66250" y="153112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20"/>
          <p:cNvGrpSpPr/>
          <p:nvPr/>
        </p:nvGrpSpPr>
        <p:grpSpPr>
          <a:xfrm>
            <a:off x="480651" y="2875350"/>
            <a:ext cx="1554900" cy="767174"/>
            <a:chOff x="480651" y="2875350"/>
            <a:chExt cx="1554900" cy="767174"/>
          </a:xfrm>
        </p:grpSpPr>
        <p:sp>
          <p:nvSpPr>
            <p:cNvPr id="205" name="Google Shape;205;p20"/>
            <p:cNvSpPr txBox="1"/>
            <p:nvPr/>
          </p:nvSpPr>
          <p:spPr>
            <a:xfrm>
              <a:off x="480651" y="3365625"/>
              <a:ext cx="155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0000" spcFirstLastPara="1" rIns="9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1C1D"/>
                  </a:solidFill>
                  <a:latin typeface="DM Sans"/>
                  <a:ea typeface="DM Sans"/>
                  <a:cs typeface="DM Sans"/>
                  <a:sym typeface="DM Sans"/>
                </a:rPr>
                <a:t>.SPEC</a:t>
              </a:r>
              <a:endParaRPr sz="12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06" name="Google Shape;206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66250" y="2875350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Bird’s-eye 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5188259" y="2835375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6432071" y="1209750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168840" y="1209750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Certora Prover Architecture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015059" y="1209750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015051" y="1901303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.SOL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75" y="1325434"/>
            <a:ext cx="432900" cy="4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1"/>
          <p:cNvCxnSpPr>
            <a:stCxn id="216" idx="3"/>
            <a:endCxn id="220" idx="1"/>
          </p:cNvCxnSpPr>
          <p:nvPr/>
        </p:nvCxnSpPr>
        <p:spPr>
          <a:xfrm>
            <a:off x="1661859" y="1533150"/>
            <a:ext cx="9993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1"/>
          <p:cNvSpPr/>
          <p:nvPr/>
        </p:nvSpPr>
        <p:spPr>
          <a:xfrm>
            <a:off x="3915071" y="1209750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3626674" y="1901300"/>
            <a:ext cx="123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.EVM Bytecode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958" y="1321660"/>
            <a:ext cx="432900" cy="4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1"/>
          <p:cNvCxnSpPr>
            <a:stCxn id="220" idx="3"/>
            <a:endCxn id="221" idx="1"/>
          </p:cNvCxnSpPr>
          <p:nvPr/>
        </p:nvCxnSpPr>
        <p:spPr>
          <a:xfrm>
            <a:off x="3308103" y="1533150"/>
            <a:ext cx="6069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1"/>
          <p:cNvSpPr txBox="1"/>
          <p:nvPr/>
        </p:nvSpPr>
        <p:spPr>
          <a:xfrm>
            <a:off x="5168839" y="1927218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Decompile</a:t>
            </a:r>
            <a:endParaRPr sz="800">
              <a:solidFill>
                <a:srgbClr val="1D1C1D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2661303" y="1209750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176" y="1324601"/>
            <a:ext cx="432900" cy="434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2661437" y="1901300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Compiler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788" y="1325425"/>
            <a:ext cx="432900" cy="434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1"/>
          <p:cNvCxnSpPr>
            <a:stCxn id="221" idx="3"/>
            <a:endCxn id="214" idx="1"/>
          </p:cNvCxnSpPr>
          <p:nvPr/>
        </p:nvCxnSpPr>
        <p:spPr>
          <a:xfrm>
            <a:off x="4561871" y="1533150"/>
            <a:ext cx="6069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 txBox="1"/>
          <p:nvPr/>
        </p:nvSpPr>
        <p:spPr>
          <a:xfrm>
            <a:off x="6432079" y="1901300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TAC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033" y="1321660"/>
            <a:ext cx="432900" cy="4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1"/>
          <p:cNvCxnSpPr>
            <a:stCxn id="214" idx="3"/>
            <a:endCxn id="213" idx="1"/>
          </p:cNvCxnSpPr>
          <p:nvPr/>
        </p:nvCxnSpPr>
        <p:spPr>
          <a:xfrm>
            <a:off x="5815640" y="1533150"/>
            <a:ext cx="6165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>
            <a:stCxn id="213" idx="3"/>
            <a:endCxn id="234" idx="3"/>
          </p:cNvCxnSpPr>
          <p:nvPr/>
        </p:nvCxnSpPr>
        <p:spPr>
          <a:xfrm>
            <a:off x="7078871" y="1533150"/>
            <a:ext cx="1176300" cy="1625700"/>
          </a:xfrm>
          <a:prstGeom prst="bentConnector3">
            <a:avLst>
              <a:gd fmla="val 120238" name="adj1"/>
            </a:avLst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1"/>
          <p:cNvSpPr/>
          <p:nvPr/>
        </p:nvSpPr>
        <p:spPr>
          <a:xfrm>
            <a:off x="7608309" y="2835363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70" y="2947272"/>
            <a:ext cx="432900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6326334" y="2835363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140" y="2966551"/>
            <a:ext cx="432900" cy="43457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5188251" y="3620100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VC Gen.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7605921" y="3939125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7605913" y="4630678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0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.SPEC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838" y="4046075"/>
            <a:ext cx="432900" cy="4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1"/>
          <p:cNvCxnSpPr>
            <a:stCxn id="236" idx="3"/>
            <a:endCxn id="234" idx="1"/>
          </p:cNvCxnSpPr>
          <p:nvPr/>
        </p:nvCxnSpPr>
        <p:spPr>
          <a:xfrm>
            <a:off x="6973134" y="3158763"/>
            <a:ext cx="6351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3" name="Google Shape;243;p21"/>
          <p:cNvCxnSpPr>
            <a:stCxn id="236" idx="3"/>
            <a:endCxn id="239" idx="1"/>
          </p:cNvCxnSpPr>
          <p:nvPr/>
        </p:nvCxnSpPr>
        <p:spPr>
          <a:xfrm>
            <a:off x="6973134" y="3158763"/>
            <a:ext cx="632700" cy="1103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4" name="Google Shape;244;p21"/>
          <p:cNvSpPr/>
          <p:nvPr/>
        </p:nvSpPr>
        <p:spPr>
          <a:xfrm>
            <a:off x="3922157" y="2835225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3922165" y="3526775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Logical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Formula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119" y="2947135"/>
            <a:ext cx="432900" cy="4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1"/>
          <p:cNvCxnSpPr>
            <a:stCxn id="244" idx="3"/>
            <a:endCxn id="212" idx="1"/>
          </p:cNvCxnSpPr>
          <p:nvPr/>
        </p:nvCxnSpPr>
        <p:spPr>
          <a:xfrm>
            <a:off x="4568957" y="3158625"/>
            <a:ext cx="619200" cy="30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8" name="Google Shape;248;p21"/>
          <p:cNvSpPr/>
          <p:nvPr/>
        </p:nvSpPr>
        <p:spPr>
          <a:xfrm>
            <a:off x="2661234" y="2835225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2661239" y="3526775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SMT solver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50" name="Google Shape;250;p21"/>
          <p:cNvCxnSpPr>
            <a:stCxn id="248" idx="3"/>
            <a:endCxn id="244" idx="1"/>
          </p:cNvCxnSpPr>
          <p:nvPr/>
        </p:nvCxnSpPr>
        <p:spPr>
          <a:xfrm>
            <a:off x="3308034" y="3158625"/>
            <a:ext cx="6141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51" name="Google Shape;2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8182" y="2947131"/>
            <a:ext cx="432904" cy="4329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/>
        </p:nvSpPr>
        <p:spPr>
          <a:xfrm>
            <a:off x="6326327" y="3543150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Static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analyzer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7608316" y="3536500"/>
            <a:ext cx="64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TAC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015034" y="2426700"/>
            <a:ext cx="646800" cy="64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2F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1987" y="2533660"/>
            <a:ext cx="432900" cy="4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1015034" y="3219600"/>
            <a:ext cx="646800" cy="64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1"/>
          <p:cNvCxnSpPr>
            <a:stCxn id="254" idx="3"/>
            <a:endCxn id="248" idx="1"/>
          </p:cNvCxnSpPr>
          <p:nvPr/>
        </p:nvCxnSpPr>
        <p:spPr>
          <a:xfrm>
            <a:off x="1661834" y="2750100"/>
            <a:ext cx="999300" cy="408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21"/>
          <p:cNvCxnSpPr>
            <a:stCxn id="256" idx="3"/>
            <a:endCxn id="248" idx="1"/>
          </p:cNvCxnSpPr>
          <p:nvPr/>
        </p:nvCxnSpPr>
        <p:spPr>
          <a:xfrm flipH="1" rot="10800000">
            <a:off x="1661834" y="3158700"/>
            <a:ext cx="999300" cy="384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59" name="Google Shape;25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1087" y="3295650"/>
            <a:ext cx="494675" cy="4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/>
        </p:nvSpPr>
        <p:spPr>
          <a:xfrm>
            <a:off x="654338" y="3927300"/>
            <a:ext cx="136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Counterexamples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70828" y="1066550"/>
            <a:ext cx="242825" cy="2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34059" y="1066550"/>
            <a:ext cx="242825" cy="2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3289" y="2694113"/>
            <a:ext cx="242825" cy="2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10289" y="2694113"/>
            <a:ext cx="242825" cy="2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90247" y="2694125"/>
            <a:ext cx="242825" cy="27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07901" y="3805375"/>
            <a:ext cx="242825" cy="2717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7605921" y="1207800"/>
            <a:ext cx="6468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5235" y="1319706"/>
            <a:ext cx="432904" cy="432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7608289" y="1899350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Static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analyzer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07909" y="1066550"/>
            <a:ext cx="242825" cy="271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1"/>
          <p:cNvCxnSpPr>
            <a:stCxn id="212" idx="3"/>
            <a:endCxn id="236" idx="1"/>
          </p:cNvCxnSpPr>
          <p:nvPr/>
        </p:nvCxnSpPr>
        <p:spPr>
          <a:xfrm>
            <a:off x="5835059" y="3158775"/>
            <a:ext cx="491400" cy="0"/>
          </a:xfrm>
          <a:prstGeom prst="straightConnector1">
            <a:avLst/>
          </a:prstGeom>
          <a:noFill/>
          <a:ln cap="flat" cmpd="sng" w="9525">
            <a:solidFill>
              <a:srgbClr val="0F1419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72" name="Google Shape;2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1722" y="2967381"/>
            <a:ext cx="432904" cy="432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1"/>
          <p:cNvGrpSpPr/>
          <p:nvPr/>
        </p:nvGrpSpPr>
        <p:grpSpPr>
          <a:xfrm>
            <a:off x="437050" y="988467"/>
            <a:ext cx="5610900" cy="3739303"/>
            <a:chOff x="563550" y="909775"/>
            <a:chExt cx="5610900" cy="4364775"/>
          </a:xfrm>
        </p:grpSpPr>
        <p:sp>
          <p:nvSpPr>
            <p:cNvPr id="274" name="Google Shape;274;p21"/>
            <p:cNvSpPr/>
            <p:nvPr/>
          </p:nvSpPr>
          <p:spPr>
            <a:xfrm>
              <a:off x="683850" y="909775"/>
              <a:ext cx="5490600" cy="4067700"/>
            </a:xfrm>
            <a:prstGeom prst="rect">
              <a:avLst/>
            </a:prstGeom>
            <a:solidFill>
              <a:srgbClr val="FAFAFA">
                <a:alpha val="9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563550" y="2192350"/>
              <a:ext cx="4173000" cy="30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One operation per TAC instruction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Only a small number of instructions in TAC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Easier to analyze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200"/>
                <a:buFont typeface="DM Sans"/>
                <a:buChar char="○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Memory layout &amp; segmentation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200"/>
                <a:buFont typeface="DM Sans"/>
                <a:buChar char="○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Pointer relations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200"/>
                <a:buFont typeface="DM Sans"/>
                <a:buChar char="○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Hooks &amp; Summaries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200"/>
                <a:buFont typeface="DM Sans"/>
                <a:buChar char="○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Pruning &amp; Inlining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200"/>
                <a:buFont typeface="DM Sans"/>
                <a:buChar char="○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…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76" name="Google Shape;276;p21"/>
          <p:cNvGrpSpPr/>
          <p:nvPr/>
        </p:nvGrpSpPr>
        <p:grpSpPr>
          <a:xfrm>
            <a:off x="232469" y="909804"/>
            <a:ext cx="9144162" cy="4177294"/>
            <a:chOff x="962225" y="909775"/>
            <a:chExt cx="8407652" cy="4077000"/>
          </a:xfrm>
        </p:grpSpPr>
        <p:sp>
          <p:nvSpPr>
            <p:cNvPr id="277" name="Google Shape;277;p21"/>
            <p:cNvSpPr/>
            <p:nvPr/>
          </p:nvSpPr>
          <p:spPr>
            <a:xfrm rot="-5400000">
              <a:off x="3028775" y="-1156775"/>
              <a:ext cx="4077000" cy="8210100"/>
            </a:xfrm>
            <a:prstGeom prst="corner">
              <a:avLst>
                <a:gd fmla="val 73644" name="adj1"/>
                <a:gd fmla="val 68209" name="adj2"/>
              </a:avLst>
            </a:prstGeom>
            <a:solidFill>
              <a:srgbClr val="FAFAFA">
                <a:alpha val="9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6210277" y="1185600"/>
              <a:ext cx="3159600" cy="18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Standard Compiler Toolchain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Can support other EVM languages (Vyper)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Helps find compiler bugs!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79" name="Google Shape;279;p21"/>
          <p:cNvGrpSpPr/>
          <p:nvPr/>
        </p:nvGrpSpPr>
        <p:grpSpPr>
          <a:xfrm>
            <a:off x="-154625" y="936946"/>
            <a:ext cx="9926125" cy="4098381"/>
            <a:chOff x="-822300" y="3543147"/>
            <a:chExt cx="9926125" cy="4151100"/>
          </a:xfrm>
        </p:grpSpPr>
        <p:sp>
          <p:nvSpPr>
            <p:cNvPr id="280" name="Google Shape;280;p21"/>
            <p:cNvSpPr/>
            <p:nvPr/>
          </p:nvSpPr>
          <p:spPr>
            <a:xfrm rot="10800000">
              <a:off x="-822300" y="3543147"/>
              <a:ext cx="9668700" cy="4151100"/>
            </a:xfrm>
            <a:prstGeom prst="corner">
              <a:avLst>
                <a:gd fmla="val 30630" name="adj1"/>
                <a:gd fmla="val 84523" name="adj2"/>
              </a:avLst>
            </a:prstGeom>
            <a:solidFill>
              <a:srgbClr val="FAFAFA">
                <a:alpha val="9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 txBox="1"/>
            <p:nvPr/>
          </p:nvSpPr>
          <p:spPr>
            <a:xfrm>
              <a:off x="5232025" y="5516919"/>
              <a:ext cx="3871800" cy="14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Integrate Spec into TAC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Encode to Verification Condition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Solve with SMT solvers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FA88"/>
                </a:buClr>
                <a:buSzPts val="1400"/>
                <a:buFont typeface="DM Sans"/>
                <a:buChar char="⬢"/>
              </a:pPr>
              <a:r>
                <a:rPr lang="en">
                  <a:solidFill>
                    <a:srgbClr val="191D19"/>
                  </a:solidFill>
                  <a:latin typeface="DM Sans"/>
                  <a:ea typeface="DM Sans"/>
                  <a:cs typeface="DM Sans"/>
                  <a:sym typeface="DM Sans"/>
                </a:rPr>
                <a:t>Interpret results</a:t>
              </a:r>
              <a:endParaRPr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2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287" name="Google Shape;287;p22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288" name="Google Shape;288;p22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289" name="Google Shape;289;p22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290" name="Google Shape;290;p22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Bank.sol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contract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SmallBank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{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mapping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=&gt;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)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private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funds;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getfunds(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account)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view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returns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) {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return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funds[account];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deposit(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{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require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(funds[</a:t>
              </a:r>
              <a:r>
                <a:rPr lang="en" sz="10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] + amount &lt; 0x10000000000000000);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    funds[</a:t>
              </a:r>
              <a:r>
                <a:rPr lang="en" sz="10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] += amount;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transfer(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to,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withdraw(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withdraw_from(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from,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}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FF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sp>
        <p:nvSpPr>
          <p:cNvPr id="292" name="Google Shape;2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3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298" name="Google Shape;298;p23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299" name="Google Shape;299;p23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300" name="Google Shape;300;p23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01" name="Google Shape;301;p23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Bank.sol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contract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SmallBank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mapping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=&gt;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private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funds;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getfunds(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account)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view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returns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)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return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funds[account];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deposit(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require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(funds[</a:t>
              </a:r>
              <a:r>
                <a:rPr lang="en" sz="1000">
                  <a:solidFill>
                    <a:srgbClr val="4A86E8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] + amount &lt; 0x10000000000000000);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funds[</a:t>
              </a:r>
              <a:r>
                <a:rPr lang="en" sz="1000">
                  <a:solidFill>
                    <a:srgbClr val="4A86E8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] += amount;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transfer(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to,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withdraw(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withdraw_from(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from,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sp>
        <p:nvSpPr>
          <p:cNvPr id="303" name="Google Shape;303;p23"/>
          <p:cNvSpPr txBox="1"/>
          <p:nvPr/>
        </p:nvSpPr>
        <p:spPr>
          <a:xfrm>
            <a:off x="437900" y="1745300"/>
            <a:ext cx="6527700" cy="369300"/>
          </a:xfrm>
          <a:prstGeom prst="rect">
            <a:avLst/>
          </a:prstGeom>
          <a:solidFill>
            <a:srgbClr val="42FA88"/>
          </a:solidFill>
          <a:ln>
            <a:noFill/>
          </a:ln>
        </p:spPr>
        <p:txBody>
          <a:bodyPr anchorCtr="0" anchor="t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How do we know that deposit works?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437900" y="3353075"/>
            <a:ext cx="6527700" cy="609900"/>
          </a:xfrm>
          <a:prstGeom prst="rect">
            <a:avLst/>
          </a:prstGeom>
          <a:solidFill>
            <a:srgbClr val="42FA88"/>
          </a:solidFill>
          <a:ln>
            <a:noFill/>
          </a:ln>
        </p:spPr>
        <p:txBody>
          <a:bodyPr anchorCtr="0" anchor="t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Check that depositing actually increases the funds as we would expect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5" name="Google Shape;3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r>
              <a:rPr lang="en"/>
              <a:t>: is deposit ok?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r>
              <a:rPr lang="en"/>
              <a:t>: is deposit ok?</a:t>
            </a:r>
            <a:endParaRPr/>
          </a:p>
        </p:txBody>
      </p:sp>
      <p:grpSp>
        <p:nvGrpSpPr>
          <p:cNvPr id="311" name="Google Shape;311;p24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312" name="Google Shape;312;p24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313" name="Google Shape;313;p24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314" name="Google Shape;314;p24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15" name="Google Shape;315;p24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Bank-deposit.spec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rule 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deposit_ok(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amount) {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env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e;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before_deposit = </a:t>
              </a:r>
              <a:r>
                <a:rPr lang="en" sz="1200">
                  <a:solidFill>
                    <a:srgbClr val="569CD6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getfunds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(e.msg.sender);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	</a:t>
              </a:r>
              <a:r>
                <a:rPr lang="en" sz="1200">
                  <a:solidFill>
                    <a:srgbClr val="569CD6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deposit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(e, amount);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after_deposit = </a:t>
              </a:r>
              <a:r>
                <a:rPr lang="en" sz="1200">
                  <a:solidFill>
                    <a:srgbClr val="569CD6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getfunds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(e.msg.sender);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   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assert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(after_deposit == before_deposit + amount);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}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FF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pic>
        <p:nvPicPr>
          <p:cNvPr id="317" name="Google Shape;3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476" y="3865001"/>
            <a:ext cx="5668449" cy="9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r>
              <a:rPr lang="en"/>
              <a:t>: can others withdraw?</a:t>
            </a:r>
            <a:endParaRPr/>
          </a:p>
        </p:txBody>
      </p:sp>
      <p:grpSp>
        <p:nvGrpSpPr>
          <p:cNvPr id="323" name="Google Shape;323;p25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324" name="Google Shape;324;p25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325" name="Google Shape;325;p25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326" name="Google Shape;326;p25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27" name="Google Shape;327;p25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Bank.sol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contract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SmallBank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mapping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=&gt;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private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funds;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getfunds(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account)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view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returns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)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return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funds[account];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deposit(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require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(funds[</a:t>
              </a:r>
              <a:r>
                <a:rPr lang="en" sz="1000">
                  <a:solidFill>
                    <a:srgbClr val="4A86E8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] + amount &lt; 0x10000000000000000);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funds[</a:t>
              </a:r>
              <a:r>
                <a:rPr lang="en" sz="1000">
                  <a:solidFill>
                    <a:srgbClr val="4A86E8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] += amount;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transfer(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to,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withdraw(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withdraw_from(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from,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437900" y="2733775"/>
            <a:ext cx="6527700" cy="603300"/>
          </a:xfrm>
          <a:prstGeom prst="rect">
            <a:avLst/>
          </a:prstGeom>
          <a:solidFill>
            <a:srgbClr val="42FA88"/>
          </a:solidFill>
          <a:ln>
            <a:noFill/>
          </a:ln>
        </p:spPr>
        <p:txBody>
          <a:bodyPr anchorCtr="0" anchor="t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I’d expect that only I can withdraw from a bank…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r>
              <a:rPr lang="en"/>
              <a:t>: can others withdraw?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6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336" name="Google Shape;336;p26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337" name="Google Shape;337;p26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338" name="Google Shape;338;p26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39" name="Google Shape;339;p26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Bank-others.spec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rule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others_can_only_increase(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method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2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) {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env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e;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other;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require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(e.msg.sender != other);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before = </a:t>
              </a:r>
              <a:r>
                <a:rPr lang="en" sz="12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getfunds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(e, other);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calldataarg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arg;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(e,arg);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after = </a:t>
              </a:r>
              <a:r>
                <a:rPr lang="en" sz="12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getfunds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(e, other);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assert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(before &lt;= after, </a:t>
              </a:r>
              <a:r>
                <a:rPr lang="en" sz="1200">
                  <a:solidFill>
                    <a:srgbClr val="6AA84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"withdraw from others balance"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);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}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pic>
        <p:nvPicPr>
          <p:cNvPr id="341" name="Google Shape;3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877" y="3557625"/>
            <a:ext cx="7140125" cy="1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99" y="1786387"/>
            <a:ext cx="2679425" cy="260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7125" y="1134875"/>
            <a:ext cx="4030999" cy="390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Agenda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745325" y="724075"/>
            <a:ext cx="4328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Formal Verification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Satisfiability Modulo Finite Fields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⬡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Finite Fields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⬡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Satisfiability Modulo Theories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⬡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SMT for Finite Fields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Certora Prover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⬡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Architecture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⬡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Specifications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7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349" name="Google Shape;349;p27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350" name="Google Shape;350;p27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351" name="Google Shape;351;p27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52" name="Google Shape;352;p27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Bank.sol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contract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SmallBank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mapping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=&gt;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private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funds;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getfunds(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account)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view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returns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)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return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funds[account];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deposit(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require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(funds[</a:t>
              </a:r>
              <a:r>
                <a:rPr lang="en" sz="1000">
                  <a:solidFill>
                    <a:srgbClr val="4A86E8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] + amount &lt; 0x10000000000000000);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    funds[</a:t>
              </a:r>
              <a:r>
                <a:rPr lang="en" sz="1000">
                  <a:solidFill>
                    <a:srgbClr val="4A86E8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msg.sender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] += amount;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transfer(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to,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withdraw(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  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function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withdraw_from(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address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from,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uint256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amount) </a:t>
              </a:r>
              <a:r>
                <a:rPr lang="en" sz="1000">
                  <a:solidFill>
                    <a:srgbClr val="0000FF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public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 { … 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PT Mono"/>
                  <a:ea typeface="PT Mono"/>
                  <a:cs typeface="PT Mono"/>
                  <a:sym typeface="PT Mono"/>
                </a:rPr>
                <a:t>}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sp>
        <p:nvSpPr>
          <p:cNvPr id="354" name="Google Shape;354;p27"/>
          <p:cNvSpPr txBox="1"/>
          <p:nvPr/>
        </p:nvSpPr>
        <p:spPr>
          <a:xfrm>
            <a:off x="437900" y="1745300"/>
            <a:ext cx="6527700" cy="369300"/>
          </a:xfrm>
          <a:prstGeom prst="rect">
            <a:avLst/>
          </a:prstGeom>
          <a:solidFill>
            <a:srgbClr val="42FA88"/>
          </a:solidFill>
          <a:ln>
            <a:noFill/>
          </a:ln>
        </p:spPr>
        <p:txBody>
          <a:bodyPr anchorCtr="0" anchor="t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How do we know that the funds stay small?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437900" y="3353075"/>
            <a:ext cx="6527700" cy="609900"/>
          </a:xfrm>
          <a:prstGeom prst="rect">
            <a:avLst/>
          </a:prstGeom>
          <a:solidFill>
            <a:srgbClr val="42FA88"/>
          </a:solidFill>
          <a:ln>
            <a:noFill/>
          </a:ln>
        </p:spPr>
        <p:txBody>
          <a:bodyPr anchorCtr="0" anchor="t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Check that funds never grow beyond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0x10000000000000000</a:t>
            </a: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.</a:t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6" name="Google Shape;3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r>
              <a:rPr lang="en"/>
              <a:t>: does it stay small?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SmallBank</a:t>
            </a:r>
            <a:r>
              <a:rPr lang="en"/>
              <a:t>: does it stay small?</a:t>
            </a:r>
            <a:endParaRPr/>
          </a:p>
        </p:txBody>
      </p:sp>
      <p:grpSp>
        <p:nvGrpSpPr>
          <p:cNvPr id="362" name="Google Shape;362;p28"/>
          <p:cNvGrpSpPr/>
          <p:nvPr/>
        </p:nvGrpSpPr>
        <p:grpSpPr>
          <a:xfrm>
            <a:off x="236475" y="1147225"/>
            <a:ext cx="7370450" cy="3137400"/>
            <a:chOff x="236475" y="613825"/>
            <a:chExt cx="7370450" cy="3137400"/>
          </a:xfrm>
        </p:grpSpPr>
        <p:grpSp>
          <p:nvGrpSpPr>
            <p:cNvPr id="363" name="Google Shape;363;p28"/>
            <p:cNvGrpSpPr/>
            <p:nvPr/>
          </p:nvGrpSpPr>
          <p:grpSpPr>
            <a:xfrm>
              <a:off x="236475" y="613825"/>
              <a:ext cx="7370450" cy="3137400"/>
              <a:chOff x="311700" y="1152475"/>
              <a:chExt cx="7370450" cy="3137400"/>
            </a:xfrm>
          </p:grpSpPr>
          <p:pic>
            <p:nvPicPr>
              <p:cNvPr id="364" name="Google Shape;364;p28"/>
              <p:cNvPicPr preferRelativeResize="0"/>
              <p:nvPr/>
            </p:nvPicPr>
            <p:blipFill rotWithShape="1">
              <a:blip r:embed="rId3">
                <a:alphaModFix/>
              </a:blip>
              <a:srcRect b="28119" l="0" r="0" t="0"/>
              <a:stretch/>
            </p:blipFill>
            <p:spPr>
              <a:xfrm>
                <a:off x="311700" y="1152475"/>
                <a:ext cx="7370374" cy="3137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rotWithShape="0" algn="bl">
                  <a:srgbClr val="279651">
                    <a:alpha val="17000"/>
                  </a:srgbClr>
                </a:outerShdw>
              </a:effectLst>
            </p:spPr>
          </p:pic>
          <p:sp>
            <p:nvSpPr>
              <p:cNvPr id="365" name="Google Shape;365;p28"/>
              <p:cNvSpPr/>
              <p:nvPr/>
            </p:nvSpPr>
            <p:spPr>
              <a:xfrm>
                <a:off x="1054550" y="1159175"/>
                <a:ext cx="6627600" cy="57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366" name="Google Shape;366;p28"/>
            <p:cNvSpPr txBox="1"/>
            <p:nvPr/>
          </p:nvSpPr>
          <p:spPr>
            <a:xfrm>
              <a:off x="826900" y="739073"/>
              <a:ext cx="30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Small</a:t>
              </a:r>
              <a:r>
                <a:rPr b="1" lang="en">
                  <a:latin typeface="DM Sans"/>
                  <a:ea typeface="DM Sans"/>
                  <a:cs typeface="DM Sans"/>
                  <a:sym typeface="DM Sans"/>
                </a:rPr>
                <a:t>Bank-invariant.spec</a:t>
              </a:r>
              <a:endParaRPr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7" name="Google Shape;367;p28"/>
            <p:cNvSpPr txBox="1"/>
            <p:nvPr/>
          </p:nvSpPr>
          <p:spPr>
            <a:xfrm>
              <a:off x="408800" y="1336200"/>
              <a:ext cx="6893400" cy="20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invariant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</a:t>
              </a:r>
              <a:r>
                <a:rPr lang="en" sz="12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funds_never_get_zero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</a:t>
              </a:r>
              <a:r>
                <a:rPr lang="en" sz="1200">
                  <a:solidFill>
                    <a:srgbClr val="0000FF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env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 e)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	</a:t>
              </a:r>
              <a:r>
                <a:rPr lang="en" sz="1200">
                  <a:solidFill>
                    <a:srgbClr val="4A86E8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getfunds</a:t>
              </a:r>
              <a:r>
                <a:rPr lang="en" sz="1200">
                  <a:solidFill>
                    <a:schemeClr val="dk1"/>
                  </a:solidFill>
                  <a:highlight>
                    <a:schemeClr val="lt1"/>
                  </a:highlight>
                  <a:latin typeface="PT Mono"/>
                  <a:ea typeface="PT Mono"/>
                  <a:cs typeface="PT Mono"/>
                  <a:sym typeface="PT Mono"/>
                </a:rPr>
                <a:t>(e, e.msg.sender) &lt; 0x10000000000000000;</a:t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highlight>
                  <a:schemeClr val="lt1"/>
                </a:highlight>
                <a:latin typeface="PT Mono"/>
                <a:ea typeface="PT Mono"/>
                <a:cs typeface="PT Mono"/>
                <a:sym typeface="PT Mono"/>
              </a:endParaRPr>
            </a:p>
          </p:txBody>
        </p:sp>
      </p:grpSp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51" y="1882800"/>
            <a:ext cx="2583625" cy="3162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197" y="1062325"/>
            <a:ext cx="5881273" cy="38282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375" name="Google Shape;3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13" y="1503700"/>
            <a:ext cx="5691975" cy="29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Formal Verification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Why do you trust your code?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13475"/>
            <a:ext cx="3777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Good programmers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Reviews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 works for you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Unit tests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Fuzzing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White-box testing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White-box fuzzing</a:t>
            </a:r>
            <a:b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800"/>
              <a:buFont typeface="DM Sans"/>
              <a:buChar char="⬢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Prove it correct!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984455" y="6858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1C364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975360" y="-108204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1C364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6343600" y="1236675"/>
            <a:ext cx="204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466890" y="1352038"/>
            <a:ext cx="574869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/>
          <p:nvPr/>
        </p:nvSpPr>
        <p:spPr>
          <a:xfrm>
            <a:off x="787400" y="2525913"/>
            <a:ext cx="9414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787400" y="1204575"/>
            <a:ext cx="9414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7108500" y="1352050"/>
            <a:ext cx="15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Proof of Correctness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6343650" y="2558013"/>
            <a:ext cx="204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2"/>
          <p:cNvCxnSpPr>
            <a:stCxn id="72" idx="1"/>
            <a:endCxn id="68" idx="3"/>
          </p:cNvCxnSpPr>
          <p:nvPr/>
        </p:nvCxnSpPr>
        <p:spPr>
          <a:xfrm rot="10800000">
            <a:off x="1728852" y="1675350"/>
            <a:ext cx="1503000" cy="660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2"/>
          <p:cNvSpPr txBox="1"/>
          <p:nvPr/>
        </p:nvSpPr>
        <p:spPr>
          <a:xfrm>
            <a:off x="7108550" y="2673388"/>
            <a:ext cx="12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rPr>
              <a:t>Violation / Bug</a:t>
            </a:r>
            <a:endParaRPr sz="1000">
              <a:solidFill>
                <a:srgbClr val="1D1C1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4" name="Google Shape;74;p12"/>
          <p:cNvCxnSpPr>
            <a:stCxn id="72" idx="1"/>
            <a:endCxn id="67" idx="3"/>
          </p:cNvCxnSpPr>
          <p:nvPr/>
        </p:nvCxnSpPr>
        <p:spPr>
          <a:xfrm flipH="1">
            <a:off x="1728852" y="2335950"/>
            <a:ext cx="1503000" cy="660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" name="Google Shape;75;p12"/>
          <p:cNvCxnSpPr>
            <a:stCxn id="72" idx="3"/>
            <a:endCxn id="65" idx="1"/>
          </p:cNvCxnSpPr>
          <p:nvPr/>
        </p:nvCxnSpPr>
        <p:spPr>
          <a:xfrm flipH="1" rot="10800000">
            <a:off x="5040396" y="1675350"/>
            <a:ext cx="1303200" cy="66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2"/>
          <p:cNvCxnSpPr>
            <a:stCxn id="72" idx="3"/>
            <a:endCxn id="70" idx="1"/>
          </p:cNvCxnSpPr>
          <p:nvPr/>
        </p:nvCxnSpPr>
        <p:spPr>
          <a:xfrm>
            <a:off x="5040396" y="2335950"/>
            <a:ext cx="1303200" cy="660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1D1C1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637" y="1382664"/>
            <a:ext cx="486900" cy="48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2337" y="2734525"/>
            <a:ext cx="424050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2"/>
          <p:cNvPicPr preferRelativeResize="0"/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6447900" y="2730098"/>
            <a:ext cx="612950" cy="532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2"/>
          <p:cNvGrpSpPr/>
          <p:nvPr/>
        </p:nvGrpSpPr>
        <p:grpSpPr>
          <a:xfrm>
            <a:off x="480651" y="1268800"/>
            <a:ext cx="1554900" cy="767174"/>
            <a:chOff x="480651" y="1531125"/>
            <a:chExt cx="1554900" cy="767174"/>
          </a:xfrm>
        </p:grpSpPr>
        <p:sp>
          <p:nvSpPr>
            <p:cNvPr id="81" name="Google Shape;81;p12"/>
            <p:cNvSpPr txBox="1"/>
            <p:nvPr/>
          </p:nvSpPr>
          <p:spPr>
            <a:xfrm>
              <a:off x="480651" y="2021400"/>
              <a:ext cx="155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0000" spcFirstLastPara="1" rIns="9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1C1D"/>
                  </a:solidFill>
                  <a:latin typeface="DM Sans"/>
                  <a:ea typeface="DM Sans"/>
                  <a:cs typeface="DM Sans"/>
                  <a:sym typeface="DM Sans"/>
                </a:rPr>
                <a:t>System</a:t>
              </a:r>
              <a:endParaRPr sz="10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82" name="Google Shape;82;p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50" y="153112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2"/>
          <p:cNvGrpSpPr/>
          <p:nvPr/>
        </p:nvGrpSpPr>
        <p:grpSpPr>
          <a:xfrm>
            <a:off x="480651" y="2613025"/>
            <a:ext cx="1554900" cy="767174"/>
            <a:chOff x="480651" y="2875350"/>
            <a:chExt cx="1554900" cy="767174"/>
          </a:xfrm>
        </p:grpSpPr>
        <p:sp>
          <p:nvSpPr>
            <p:cNvPr id="84" name="Google Shape;84;p12"/>
            <p:cNvSpPr txBox="1"/>
            <p:nvPr/>
          </p:nvSpPr>
          <p:spPr>
            <a:xfrm>
              <a:off x="480651" y="3365625"/>
              <a:ext cx="155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0000" spcFirstLastPara="1" rIns="9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1C1D"/>
                  </a:solidFill>
                  <a:latin typeface="DM Sans"/>
                  <a:ea typeface="DM Sans"/>
                  <a:cs typeface="DM Sans"/>
                  <a:sym typeface="DM Sans"/>
                </a:rPr>
                <a:t>Specification</a:t>
              </a:r>
              <a:endParaRPr sz="1200">
                <a:solidFill>
                  <a:srgbClr val="1D1C1D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85" name="Google Shape;85;p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6250" y="2875350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1852" y="1675275"/>
            <a:ext cx="1808545" cy="13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/>
          <p:nvPr/>
        </p:nvSpPr>
        <p:spPr>
          <a:xfrm>
            <a:off x="3229225" y="1675275"/>
            <a:ext cx="1808400" cy="1321200"/>
          </a:xfrm>
          <a:prstGeom prst="mathMultiply">
            <a:avLst>
              <a:gd fmla="val 23520" name="adj1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480650" y="3459550"/>
            <a:ext cx="45570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Select a suitable logical framework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Encode System and Specification to a formula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Decide / Solve that logical statement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Interpret results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5231875" y="3467325"/>
            <a:ext cx="36771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A lot of math, work, sweat and tears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Sometimes slow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The only way to do it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Great results when it works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7938" y="1431600"/>
            <a:ext cx="1808550" cy="1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Satisfiability Modulo Finite Fields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Think: Verification of Zero-Knowledge-Proofs (ZoKrates, CirC, zkSNARKs, …)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“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Satisfiability Modulo Finite Fields”,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Ozdemir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et.al.,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CAV’23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zkSNARK: </a:t>
            </a:r>
            <a:r>
              <a:rPr lang="en" sz="2200"/>
              <a:t>Z</a:t>
            </a:r>
            <a:r>
              <a:rPr lang="en" sz="1688"/>
              <a:t>ero-</a:t>
            </a:r>
            <a:r>
              <a:rPr lang="en" sz="2200"/>
              <a:t>K</a:t>
            </a:r>
            <a:r>
              <a:rPr lang="en" sz="1688"/>
              <a:t>nowledge </a:t>
            </a:r>
            <a:r>
              <a:rPr lang="en" sz="2200"/>
              <a:t>S</a:t>
            </a:r>
            <a:r>
              <a:rPr lang="en" sz="1688"/>
              <a:t>uccinct </a:t>
            </a:r>
            <a:r>
              <a:rPr lang="en" sz="2200"/>
              <a:t>N</a:t>
            </a:r>
            <a:r>
              <a:rPr lang="en" sz="1688"/>
              <a:t>on-Interactive </a:t>
            </a:r>
            <a:r>
              <a:rPr lang="en" sz="2200"/>
              <a:t>AR</a:t>
            </a:r>
            <a:r>
              <a:rPr lang="en" sz="1688"/>
              <a:t>gument of </a:t>
            </a:r>
            <a:r>
              <a:rPr lang="en" sz="2200"/>
              <a:t>K</a:t>
            </a:r>
            <a:r>
              <a:rPr lang="en" sz="1688"/>
              <a:t>nowledge</a:t>
            </a:r>
            <a:endParaRPr sz="1688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13475"/>
            <a:ext cx="8160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Zero-Knowledge: prove you know something </a:t>
            </a: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without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revealing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anything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Succinct: only a few hundred bytes, verified in milliseconds 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Non-interactive: only a </a:t>
            </a: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single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message</a:t>
            </a:r>
            <a:endParaRPr b="1"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Applications: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Privacy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of transaction info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Verify </a:t>
            </a: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off-chain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operations (zkRollups, heavy AMM logic, …)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Mitigate MEV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attacks (by keeping info private)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Verifier technology: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Simple circuits over </a:t>
            </a:r>
            <a:r>
              <a:rPr b="1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finite field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elements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Solve circuit to find violations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Fields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1113475"/>
            <a:ext cx="81609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Field: a set with addition, multiplication and inverses</a:t>
            </a:r>
            <a:b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You probably know ℂ, ℝ, ℚ, ℤ, but maybe also ℤ</a:t>
            </a:r>
            <a:r>
              <a:rPr baseline="-25000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= ℤ/7ℤ or ℚ(√2)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Finite Field: a field with finitely many elements</a:t>
            </a:r>
            <a:b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𝔽</a:t>
            </a:r>
            <a:r>
              <a:rPr baseline="-25000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q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with q = p</a:t>
            </a:r>
            <a:r>
              <a:rPr baseline="30000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k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, p prime and k ≥ 1, unique (up to isomorphism)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400"/>
              <a:buFont typeface="DM Sans"/>
              <a:buChar char="⬡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k = 1</a:t>
            </a: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ℤ modulo a (big) prime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200"/>
              <a:buFont typeface="DM Sans"/>
              <a:buChar char="⬡"/>
            </a:pP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k ≥ 2: somewhat unintuitive construction (𝔽</a:t>
            </a:r>
            <a:r>
              <a:rPr baseline="-25000"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[x]/f(x), f irreducible of degree k)</a:t>
            </a:r>
            <a:b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In particular: 𝔽</a:t>
            </a:r>
            <a:r>
              <a:rPr baseline="-25000"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q</a:t>
            </a: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≠ ℤ</a:t>
            </a:r>
            <a:r>
              <a:rPr baseline="-25000"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q</a:t>
            </a: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and 𝔽</a:t>
            </a:r>
            <a:r>
              <a:rPr baseline="-25000"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2^64</a:t>
            </a:r>
            <a:r>
              <a:rPr lang="en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≠ uint64</a:t>
            </a:r>
            <a:endParaRPr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2FA88"/>
              </a:buClr>
              <a:buSzPts val="1000"/>
              <a:buFont typeface="DM Sans"/>
              <a:buChar char="⬢"/>
            </a:pP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We only care about 𝔽</a:t>
            </a:r>
            <a:r>
              <a:rPr baseline="-25000"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" sz="1400">
                <a:solidFill>
                  <a:srgbClr val="191D19"/>
                </a:solidFill>
                <a:latin typeface="DM Sans"/>
                <a:ea typeface="DM Sans"/>
                <a:cs typeface="DM Sans"/>
                <a:sym typeface="DM Sans"/>
              </a:rPr>
              <a:t> with p a big prime (≈ 256 bits)</a:t>
            </a:r>
            <a:endParaRPr sz="1400">
              <a:solidFill>
                <a:srgbClr val="191D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054250" y="1545875"/>
            <a:ext cx="161400" cy="162600"/>
          </a:xfrm>
          <a:prstGeom prst="mathMultiply">
            <a:avLst>
              <a:gd fmla="val 23520" name="adj1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Satisfiability Modulo Theories</a:t>
            </a:r>
            <a:endParaRPr/>
          </a:p>
        </p:txBody>
      </p:sp>
      <p:cxnSp>
        <p:nvCxnSpPr>
          <p:cNvPr id="115" name="Google Shape;115;p16"/>
          <p:cNvCxnSpPr>
            <a:stCxn id="116" idx="0"/>
            <a:endCxn id="117" idx="0"/>
          </p:cNvCxnSpPr>
          <p:nvPr/>
        </p:nvCxnSpPr>
        <p:spPr>
          <a:xfrm flipH="1" rot="-5400000">
            <a:off x="4571670" y="1033000"/>
            <a:ext cx="600" cy="2396700"/>
          </a:xfrm>
          <a:prstGeom prst="curvedConnector3">
            <a:avLst>
              <a:gd fmla="val -7567916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9" idx="2"/>
            <a:endCxn id="120" idx="2"/>
          </p:cNvCxnSpPr>
          <p:nvPr/>
        </p:nvCxnSpPr>
        <p:spPr>
          <a:xfrm rot="5400000">
            <a:off x="4585200" y="2596900"/>
            <a:ext cx="600" cy="24237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540" y="2475488"/>
            <a:ext cx="73152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>
            <a:stCxn id="117" idx="3"/>
            <a:endCxn id="121" idx="1"/>
          </p:cNvCxnSpPr>
          <p:nvPr/>
        </p:nvCxnSpPr>
        <p:spPr>
          <a:xfrm>
            <a:off x="6379980" y="2840650"/>
            <a:ext cx="11775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40" y="2475188"/>
            <a:ext cx="73152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>
            <a:stCxn id="123" idx="3"/>
            <a:endCxn id="116" idx="1"/>
          </p:cNvCxnSpPr>
          <p:nvPr/>
        </p:nvCxnSpPr>
        <p:spPr>
          <a:xfrm>
            <a:off x="1586460" y="2840948"/>
            <a:ext cx="1177500" cy="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5" name="Google Shape;125;p16"/>
          <p:cNvGrpSpPr/>
          <p:nvPr/>
        </p:nvGrpSpPr>
        <p:grpSpPr>
          <a:xfrm>
            <a:off x="2764020" y="2231050"/>
            <a:ext cx="1219200" cy="1577400"/>
            <a:chOff x="1946625" y="2259300"/>
            <a:chExt cx="1219200" cy="1577400"/>
          </a:xfrm>
        </p:grpSpPr>
        <p:pic>
          <p:nvPicPr>
            <p:cNvPr id="116" name="Google Shape;11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46625" y="22593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1946625" y="3478500"/>
              <a:ext cx="12192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SAT Solver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5110350" y="2231050"/>
            <a:ext cx="1374000" cy="1577400"/>
            <a:chOff x="4469745" y="2259300"/>
            <a:chExt cx="1374000" cy="1577400"/>
          </a:xfrm>
        </p:grpSpPr>
        <p:pic>
          <p:nvPicPr>
            <p:cNvPr id="117" name="Google Shape;117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175" y="22593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4469745" y="3478500"/>
              <a:ext cx="13740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Theory Solvers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7" name="Google Shape;127;p16"/>
          <p:cNvSpPr txBox="1"/>
          <p:nvPr/>
        </p:nvSpPr>
        <p:spPr>
          <a:xfrm>
            <a:off x="4033650" y="2566600"/>
            <a:ext cx="10767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∃x. φ(x)</a:t>
            </a:r>
            <a:endParaRPr sz="24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