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1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6B6CF6-D543-42BC-BCCB-5D7CAF3E25E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DD64C1CD-7250-4827-B38C-8CD2C71BA1AE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hE8kaYhXpx9LkFZUnz3QsbOm72V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 nmr" initials="nn" lastIdx="4" clrIdx="0">
    <p:extLst>
      <p:ext uri="{19B8F6BF-5375-455C-9EA6-DF929625EA0E}">
        <p15:presenceInfo xmlns:p15="http://schemas.microsoft.com/office/powerpoint/2012/main" userId="1db3c1e028c6a9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67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" name="Picture 4" descr="Innomatics logo ne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8243" y="6124433"/>
            <a:ext cx="2889256" cy="5305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4_Custom Layout">
  <p:cSld name="124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0"/>
            <a:ext cx="12192000" cy="65553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1" name="Google Shape;11;p7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7"/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 txBox="1"/>
          <p:nvPr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7"/>
          <p:cNvSpPr txBox="1"/>
          <p:nvPr/>
        </p:nvSpPr>
        <p:spPr>
          <a:xfrm>
            <a:off x="68580" y="6528300"/>
            <a:ext cx="24506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INNOMATICS RESEARCH LAB</a:t>
            </a:r>
            <a:endParaRPr/>
          </a:p>
        </p:txBody>
      </p:sp>
      <p:pic>
        <p:nvPicPr>
          <p:cNvPr id="9" name="Picture 8" descr="Innomatics logo new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22783" y="5958608"/>
            <a:ext cx="3524519" cy="60626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-4" y="0"/>
            <a:ext cx="121920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615586" y="4712831"/>
            <a:ext cx="496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Python for Data Analysis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3700703" y="6423298"/>
            <a:ext cx="479060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INNOMATICS RESEARCH LABS</a:t>
            </a:r>
            <a:endParaRPr/>
          </a:p>
        </p:txBody>
      </p:sp>
      <p:pic>
        <p:nvPicPr>
          <p:cNvPr id="36" name="Google Shape;36;p1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5" y="703112"/>
            <a:ext cx="3649824" cy="36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4D7A-2E6D-479E-A955-623E905B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E61BB-5CEE-45AD-96EE-6759B754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063"/>
            <a:ext cx="11236960" cy="3412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BB64B2-64F4-4F6F-AAB5-FDDFAA7079E3}"/>
              </a:ext>
            </a:extLst>
          </p:cNvPr>
          <p:cNvSpPr txBox="1"/>
          <p:nvPr/>
        </p:nvSpPr>
        <p:spPr>
          <a:xfrm>
            <a:off x="203200" y="4976777"/>
            <a:ext cx="1123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While import the CSV file we found that index column is added to data frame.</a:t>
            </a:r>
          </a:p>
          <a:p>
            <a:r>
              <a:rPr lang="en-US" sz="2400" dirty="0"/>
              <a:t>- We drop the unnamed column us drop() method.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187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A938-3927-4909-9061-EDE25833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7D2D3-E565-4680-9ABE-B3D886B5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5695"/>
            <a:ext cx="3190875" cy="405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37DB8-AE07-472A-9C1A-5ADB3423027F}"/>
              </a:ext>
            </a:extLst>
          </p:cNvPr>
          <p:cNvSpPr txBox="1"/>
          <p:nvPr/>
        </p:nvSpPr>
        <p:spPr>
          <a:xfrm>
            <a:off x="4856480" y="2468880"/>
            <a:ext cx="733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for the total values which are missing in the </a:t>
            </a:r>
            <a:r>
              <a:rPr lang="en-US" sz="2400" dirty="0" err="1"/>
              <a:t>dataframe</a:t>
            </a:r>
            <a:r>
              <a:rPr lang="en-US" sz="2400" dirty="0"/>
              <a:t> column wise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200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BFAA-196A-4780-90DF-86C17BBE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FF3D6-B495-4296-9677-AC1295F9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" y="1214120"/>
            <a:ext cx="9267825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A4FA6-A996-4082-91F4-CCA411FCBC21}"/>
              </a:ext>
            </a:extLst>
          </p:cNvPr>
          <p:cNvSpPr txBox="1"/>
          <p:nvPr/>
        </p:nvSpPr>
        <p:spPr>
          <a:xfrm>
            <a:off x="293687" y="4021485"/>
            <a:ext cx="11298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Let's impute Warranty with the most frequently occurring value.</a:t>
            </a:r>
          </a:p>
          <a:p>
            <a:r>
              <a:rPr lang="en-US" sz="2400" dirty="0"/>
              <a:t>- Because warranty is containing less no. of missing values and max. mobiles are have min warranty so we are filling the data with the most frequently occurring value.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122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C72C-1343-44A8-889D-B14AD8A4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D4FBA-EE61-4B83-8325-9F2D10D9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775"/>
            <a:ext cx="5438775" cy="1314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C063B7-AEF7-453A-8E37-53F3775426B4}"/>
              </a:ext>
            </a:extLst>
          </p:cNvPr>
          <p:cNvSpPr txBox="1"/>
          <p:nvPr/>
        </p:nvSpPr>
        <p:spPr>
          <a:xfrm>
            <a:off x="894080" y="3129280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Since some mobiles are not having star rating that means those were not rated yet.</a:t>
            </a:r>
          </a:p>
          <a:p>
            <a:r>
              <a:rPr lang="en-US" sz="2400" dirty="0"/>
              <a:t>- We can assume zero rating rather than deleting the column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318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74A8-9FE8-4BE2-9397-063D9839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46723-1062-4AFB-AFC2-8C0ED446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437"/>
            <a:ext cx="6048375" cy="1381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A74A3B-9721-4174-9A81-BEB7E5F92D82}"/>
              </a:ext>
            </a:extLst>
          </p:cNvPr>
          <p:cNvSpPr/>
          <p:nvPr/>
        </p:nvSpPr>
        <p:spPr>
          <a:xfrm>
            <a:off x="924560" y="2951947"/>
            <a:ext cx="10749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- We observe that some mobiles are not having Memory because for feature mobiles Memory will not present.</a:t>
            </a:r>
          </a:p>
          <a:p>
            <a:endParaRPr lang="en-IN" sz="2400" dirty="0"/>
          </a:p>
          <a:p>
            <a:r>
              <a:rPr lang="en-IN" sz="2400" dirty="0"/>
              <a:t>- We can assume zero as memory rather than deleting the column</a:t>
            </a:r>
          </a:p>
        </p:txBody>
      </p:sp>
    </p:spTree>
    <p:extLst>
      <p:ext uri="{BB962C8B-B14F-4D97-AF65-F5344CB8AC3E}">
        <p14:creationId xmlns:p14="http://schemas.microsoft.com/office/powerpoint/2010/main" val="64975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1963-E430-432A-9B33-4483BF4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93534-F406-4849-BEDD-55DDCD0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" y="1134745"/>
            <a:ext cx="4848225" cy="523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7C0E9-63FC-47C3-8AFF-BEB98D0CC988}"/>
              </a:ext>
            </a:extLst>
          </p:cNvPr>
          <p:cNvSpPr txBox="1"/>
          <p:nvPr/>
        </p:nvSpPr>
        <p:spPr>
          <a:xfrm>
            <a:off x="5283200" y="2804160"/>
            <a:ext cx="625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Found max data after cleaning and we are saving this in a .csv five which will be used in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7276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E2A0-A9BB-4B75-82BB-164D45F9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340C3-CBEC-4B91-B6C5-ADCC73C9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1117600"/>
            <a:ext cx="8591550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724D7-FC51-4DCB-BCD9-A791ED68A052}"/>
              </a:ext>
            </a:extLst>
          </p:cNvPr>
          <p:cNvSpPr txBox="1"/>
          <p:nvPr/>
        </p:nvSpPr>
        <p:spPr>
          <a:xfrm>
            <a:off x="838200" y="4876800"/>
            <a:ext cx="100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found these many brands from the collected data</a:t>
            </a:r>
          </a:p>
        </p:txBody>
      </p:sp>
    </p:spTree>
    <p:extLst>
      <p:ext uri="{BB962C8B-B14F-4D97-AF65-F5344CB8AC3E}">
        <p14:creationId xmlns:p14="http://schemas.microsoft.com/office/powerpoint/2010/main" val="284135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6E7-82BA-4AA8-B0F9-EF8B1D74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0E769-8EBD-4E8F-8C4C-29FE126E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945813"/>
            <a:ext cx="11353800" cy="3455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466E0-B4B3-405F-B4FD-C80EA9F31C87}"/>
              </a:ext>
            </a:extLst>
          </p:cNvPr>
          <p:cNvSpPr txBox="1"/>
          <p:nvPr/>
        </p:nvSpPr>
        <p:spPr>
          <a:xfrm>
            <a:off x="457200" y="4414346"/>
            <a:ext cx="1147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It is observed that BRAND Apple is not mentioned about Battery Capacity</a:t>
            </a:r>
          </a:p>
          <a:p>
            <a:r>
              <a:rPr lang="en-US" sz="2400" dirty="0"/>
              <a:t>- Asus is offering 3300 to 4000 capacity batteries for their mobiles.</a:t>
            </a:r>
          </a:p>
          <a:p>
            <a:r>
              <a:rPr lang="en-US" sz="2400" dirty="0"/>
              <a:t>- It is observed that </a:t>
            </a:r>
            <a:r>
              <a:rPr lang="en-US" sz="2400" dirty="0" err="1"/>
              <a:t>Realmi</a:t>
            </a:r>
            <a:r>
              <a:rPr lang="en-US" sz="2400" dirty="0"/>
              <a:t> is offering up to 4000 </a:t>
            </a:r>
            <a:r>
              <a:rPr lang="en-US" sz="2400" dirty="0" err="1"/>
              <a:t>mah</a:t>
            </a:r>
            <a:r>
              <a:rPr lang="en-US" sz="2400" dirty="0"/>
              <a:t> Battery capacity.</a:t>
            </a:r>
          </a:p>
          <a:p>
            <a:r>
              <a:rPr lang="en-US" sz="2400" dirty="0"/>
              <a:t>- It is observed that Redmi is offering up to 5000 </a:t>
            </a:r>
            <a:r>
              <a:rPr lang="en-US" sz="2400" dirty="0" err="1"/>
              <a:t>mah</a:t>
            </a:r>
            <a:r>
              <a:rPr lang="en-US" sz="2400" dirty="0"/>
              <a:t> Battery capacity.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647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B560-5270-45FB-BA08-827A8930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D046E-8393-4890-A665-3CFFA727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951772"/>
            <a:ext cx="10708640" cy="3528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C476C-7050-4BEA-94E4-F166C4282ECD}"/>
              </a:ext>
            </a:extLst>
          </p:cNvPr>
          <p:cNvSpPr txBox="1"/>
          <p:nvPr/>
        </p:nvSpPr>
        <p:spPr>
          <a:xfrm flipV="1">
            <a:off x="838200" y="4940736"/>
            <a:ext cx="10708640" cy="75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E4F79-A811-4D1B-8006-E0F33BFD3DA0}"/>
              </a:ext>
            </a:extLst>
          </p:cNvPr>
          <p:cNvSpPr txBox="1"/>
          <p:nvPr/>
        </p:nvSpPr>
        <p:spPr>
          <a:xfrm>
            <a:off x="680720" y="4521233"/>
            <a:ext cx="1102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It is observed that Brand Apple is offering 4.7 inch screen for lowest mobile and 6.5 inch screen for their highest spec mobile.</a:t>
            </a:r>
          </a:p>
          <a:p>
            <a:r>
              <a:rPr lang="en-US" sz="1600" dirty="0"/>
              <a:t>- Google is offering 5.5 inch for lower price mobile and 6.3 inch for higher price mobile.</a:t>
            </a:r>
          </a:p>
          <a:p>
            <a:r>
              <a:rPr lang="en-US" sz="1600" dirty="0"/>
              <a:t>- It is observed that Brand </a:t>
            </a:r>
            <a:r>
              <a:rPr lang="en-US" sz="1600" dirty="0" err="1"/>
              <a:t>oppo</a:t>
            </a:r>
            <a:r>
              <a:rPr lang="en-US" sz="1600" dirty="0"/>
              <a:t> is offering 6.5 inch for their most of mobiles</a:t>
            </a:r>
          </a:p>
          <a:p>
            <a:r>
              <a:rPr lang="en-US" sz="1600" dirty="0"/>
              <a:t>- It is observed that poco is offering 6.67 inch screen for their mobile.</a:t>
            </a:r>
          </a:p>
          <a:p>
            <a:r>
              <a:rPr lang="en-US" sz="1600" dirty="0"/>
              <a:t>- Samsung is offering up to 6.7 inch for their mobiles.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Realme</a:t>
            </a:r>
            <a:r>
              <a:rPr lang="en-US" sz="1600" dirty="0"/>
              <a:t> x2 pro is offering 6.5 inch screen.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9175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B3E4-6796-4B8B-BBD7-9220EC0F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6165A-8553-4796-8FFA-E4542FB8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027906"/>
            <a:ext cx="11480800" cy="2754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556A8-C52B-49C8-A824-533C24AC3FD2}"/>
              </a:ext>
            </a:extLst>
          </p:cNvPr>
          <p:cNvSpPr txBox="1"/>
          <p:nvPr/>
        </p:nvSpPr>
        <p:spPr>
          <a:xfrm>
            <a:off x="3159760" y="485648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35DA4-356D-44B8-ADA0-0E2ACE359AB2}"/>
              </a:ext>
            </a:extLst>
          </p:cNvPr>
          <p:cNvSpPr txBox="1"/>
          <p:nvPr/>
        </p:nvSpPr>
        <p:spPr>
          <a:xfrm>
            <a:off x="528320" y="4297680"/>
            <a:ext cx="1148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It is observed that from the brand Apple product iPhone 11 pro and 11 pro max are offering from the base 64 GB to the top 512 GB.</a:t>
            </a:r>
          </a:p>
          <a:p>
            <a:r>
              <a:rPr lang="en-US" sz="2000" dirty="0"/>
              <a:t>- From the other Brands like </a:t>
            </a:r>
            <a:r>
              <a:rPr lang="en-US" sz="2000" dirty="0" err="1"/>
              <a:t>samsung</a:t>
            </a:r>
            <a:r>
              <a:rPr lang="en-US" sz="2000" dirty="0"/>
              <a:t>, </a:t>
            </a:r>
            <a:r>
              <a:rPr lang="en-US" sz="2000" dirty="0" err="1"/>
              <a:t>Realme</a:t>
            </a:r>
            <a:r>
              <a:rPr lang="en-US" sz="2000" dirty="0"/>
              <a:t> ,Poco, </a:t>
            </a:r>
            <a:r>
              <a:rPr lang="en-US" sz="2000" dirty="0" err="1"/>
              <a:t>oppo</a:t>
            </a:r>
            <a:r>
              <a:rPr lang="en-US" sz="2000" dirty="0"/>
              <a:t>, vivo are offering max up to 256 GB for their products like </a:t>
            </a:r>
            <a:r>
              <a:rPr lang="en-US" sz="2000" dirty="0" err="1"/>
              <a:t>Realme</a:t>
            </a:r>
            <a:r>
              <a:rPr lang="en-US" sz="2000" dirty="0"/>
              <a:t> x2 </a:t>
            </a:r>
            <a:r>
              <a:rPr lang="en-US" sz="2000" dirty="0" err="1"/>
              <a:t>pro,poco</a:t>
            </a:r>
            <a:r>
              <a:rPr lang="en-US" sz="2000" dirty="0"/>
              <a:t> x2,Samsung s20-s20+-s20ultra,and others.</a:t>
            </a:r>
          </a:p>
          <a:p>
            <a:r>
              <a:rPr lang="en-US" sz="2000" dirty="0"/>
              <a:t>- It is observed that </a:t>
            </a:r>
            <a:r>
              <a:rPr lang="en-US" sz="2000" dirty="0" err="1"/>
              <a:t>Realme,poco</a:t>
            </a:r>
            <a:r>
              <a:rPr lang="en-US" sz="2000" dirty="0"/>
              <a:t> also offering 256 GB for lowest prices.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16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44" name="Google Shape;44;p2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8542644" y="985782"/>
            <a:ext cx="2869780" cy="2869780"/>
          </a:xfrm>
          <a:prstGeom prst="ellipse">
            <a:avLst/>
          </a:prstGeom>
          <a:solidFill>
            <a:schemeClr val="lt1"/>
          </a:solidFill>
          <a:ln w="127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8866392" y="4675107"/>
            <a:ext cx="192370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 Black"/>
                <a:sym typeface="Lato Black"/>
              </a:rPr>
              <a:t>Nagamalleshwararao Ch</a:t>
            </a:r>
            <a:endParaRPr dirty="0"/>
          </a:p>
        </p:txBody>
      </p:sp>
      <p:cxnSp>
        <p:nvCxnSpPr>
          <p:cNvPr id="49" name="Google Shape;49;p2"/>
          <p:cNvCxnSpPr/>
          <p:nvPr/>
        </p:nvCxnSpPr>
        <p:spPr>
          <a:xfrm>
            <a:off x="9018287" y="4952066"/>
            <a:ext cx="161991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2"/>
          <p:cNvSpPr txBox="1"/>
          <p:nvPr/>
        </p:nvSpPr>
        <p:spPr>
          <a:xfrm>
            <a:off x="1118375" y="1721460"/>
            <a:ext cx="70072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B-tech Graduate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choose data science to build-up my career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Worked as E-commerce operations manage for 4years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like the flexibility of Teaching with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Innomatics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F0C4C-1C30-46BD-BAF9-2C822AA8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87" y="1534768"/>
            <a:ext cx="1894232" cy="189423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DB7-E278-4DD7-A928-749DD167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68EB9-2027-4331-9E32-8F368526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223371"/>
            <a:ext cx="10866120" cy="32978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9507CC-153F-4452-804C-446F2F713B67}"/>
              </a:ext>
            </a:extLst>
          </p:cNvPr>
          <p:cNvSpPr/>
          <p:nvPr/>
        </p:nvSpPr>
        <p:spPr>
          <a:xfrm>
            <a:off x="487680" y="4807188"/>
            <a:ext cx="11003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- We observe that iPhone 11pro-max is at same as MRP and the products from Apple are not offered prices.</a:t>
            </a:r>
          </a:p>
          <a:p>
            <a:r>
              <a:rPr lang="en-IN" sz="2000" dirty="0"/>
              <a:t>- Here the offer price are same as MRP.</a:t>
            </a:r>
          </a:p>
        </p:txBody>
      </p:sp>
    </p:spTree>
    <p:extLst>
      <p:ext uri="{BB962C8B-B14F-4D97-AF65-F5344CB8AC3E}">
        <p14:creationId xmlns:p14="http://schemas.microsoft.com/office/powerpoint/2010/main" val="344642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1B819-CE39-42EC-B367-BE9DA11B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91796"/>
            <a:ext cx="11353800" cy="2831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F816B-4512-4FF4-9107-1DF97869056D}"/>
              </a:ext>
            </a:extLst>
          </p:cNvPr>
          <p:cNvSpPr txBox="1"/>
          <p:nvPr/>
        </p:nvSpPr>
        <p:spPr>
          <a:xfrm>
            <a:off x="548640" y="4226560"/>
            <a:ext cx="11297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We can observe that 0% discount is offered on Apple products</a:t>
            </a:r>
          </a:p>
          <a:p>
            <a:r>
              <a:rPr lang="en-US" sz="1600" dirty="0"/>
              <a:t>- We also observe that the products from Apple like iPhone 6s at 15% discount and 7 at 47% discount ant rest 6,7,8 are offered less than 10@ discount.</a:t>
            </a:r>
          </a:p>
          <a:p>
            <a:r>
              <a:rPr lang="en-US" sz="1600" dirty="0"/>
              <a:t>- we also observe that the  Brand ASUS is offering more than 30% discount to all of its products.</a:t>
            </a:r>
          </a:p>
          <a:p>
            <a:r>
              <a:rPr lang="en-US" sz="1600" dirty="0"/>
              <a:t>- We observe that google offering up to 30% discount to its products.</a:t>
            </a:r>
          </a:p>
          <a:p>
            <a:r>
              <a:rPr lang="en-US" sz="1600" dirty="0"/>
              <a:t>- We observe that Honor is offering above 40% and for some products 50% on its products.</a:t>
            </a:r>
          </a:p>
          <a:p>
            <a:r>
              <a:rPr lang="en-US" sz="1600" dirty="0"/>
              <a:t>- We also observe that Micromax is offering greater than 50% discount on its products.</a:t>
            </a:r>
          </a:p>
          <a:p>
            <a:r>
              <a:rPr lang="en-US" sz="1600" dirty="0"/>
              <a:t>- The other Brands are offering less than 10% discounts.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0891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B5D3-11CE-4EB4-A8D5-045F8725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8A396-21CD-4505-95A8-5D6CB689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084314"/>
            <a:ext cx="11145520" cy="3290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5287D-6BFB-4D78-B258-0BBA6CDD9806}"/>
              </a:ext>
            </a:extLst>
          </p:cNvPr>
          <p:cNvSpPr txBox="1"/>
          <p:nvPr/>
        </p:nvSpPr>
        <p:spPr>
          <a:xfrm>
            <a:off x="426720" y="4704080"/>
            <a:ext cx="1137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It is observed that Apple with highest rating 4.7 for all of its products.</a:t>
            </a:r>
          </a:p>
          <a:p>
            <a:r>
              <a:rPr lang="en-US" sz="1800" dirty="0"/>
              <a:t>- It is also Observed that from the Brand Asus is with greater than 4 star rating.</a:t>
            </a:r>
          </a:p>
          <a:p>
            <a:r>
              <a:rPr lang="en-US" sz="1800" dirty="0"/>
              <a:t>- It is also observed that the Brands like Samsung ,Vivo, </a:t>
            </a:r>
            <a:r>
              <a:rPr lang="en-US" sz="1800" dirty="0" err="1"/>
              <a:t>Oppo</a:t>
            </a:r>
            <a:r>
              <a:rPr lang="en-US" sz="1800" dirty="0"/>
              <a:t>, </a:t>
            </a:r>
            <a:r>
              <a:rPr lang="en-US" sz="1800" dirty="0" err="1"/>
              <a:t>Realme</a:t>
            </a:r>
            <a:r>
              <a:rPr lang="en-US" sz="1800" dirty="0"/>
              <a:t>, Redmi, Poco, </a:t>
            </a:r>
            <a:r>
              <a:rPr lang="en-US" sz="1800" dirty="0" err="1"/>
              <a:t>Infocus</a:t>
            </a:r>
            <a:r>
              <a:rPr lang="en-US" sz="1800" dirty="0"/>
              <a:t>, </a:t>
            </a:r>
            <a:r>
              <a:rPr lang="en-US" sz="1800" dirty="0" err="1"/>
              <a:t>Infinix</a:t>
            </a:r>
            <a:r>
              <a:rPr lang="en-US" sz="1800" dirty="0"/>
              <a:t> are with 4 and above 4 rating.</a:t>
            </a:r>
          </a:p>
          <a:p>
            <a:r>
              <a:rPr lang="en-US" sz="1800" dirty="0"/>
              <a:t>- The rest brands with 3.7 and 3.5 below ratings.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1334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B993-7059-40A7-BDF6-9D6A97CF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CF95E-0C2D-4729-852F-982356EA24E5}"/>
              </a:ext>
            </a:extLst>
          </p:cNvPr>
          <p:cNvSpPr txBox="1"/>
          <p:nvPr/>
        </p:nvSpPr>
        <p:spPr>
          <a:xfrm>
            <a:off x="838200" y="1432560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Through overall Analysis: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It is found that the best specification and better memory is offering by Apple.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But the cost of Apple products are up to 1.5 lac.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Which was not be affordable for all.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The next smartphone Brand Samsung is offering better specifications but the prices are </a:t>
            </a:r>
            <a:r>
              <a:rPr lang="en-IN" sz="1800" dirty="0" err="1"/>
              <a:t>compitative</a:t>
            </a:r>
            <a:r>
              <a:rPr lang="en-IN" sz="1800" dirty="0"/>
              <a:t> to Apple products.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Samsung mobile top spec phones are also not Affordable to all.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The other brands like </a:t>
            </a:r>
            <a:r>
              <a:rPr lang="en-IN" sz="1800" dirty="0" err="1"/>
              <a:t>Oppo</a:t>
            </a:r>
            <a:r>
              <a:rPr lang="en-IN" sz="1800" dirty="0"/>
              <a:t>, Vivo, Redmi are also offering mobiles at top specs missing some features like battery capacity and memory at mid range prices.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So these were also considered to purchase alternatives to Samsung and Apple.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The Brand </a:t>
            </a:r>
            <a:r>
              <a:rPr lang="en-IN" sz="1800" dirty="0" err="1"/>
              <a:t>Realme</a:t>
            </a:r>
            <a:r>
              <a:rPr lang="en-IN" sz="1800" dirty="0"/>
              <a:t> which is found offering 12 GB RAM and 256 GB ROM.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Which is priced at 35999 which has become competitive to  top spec mobiles of other brands which are priced at double to this product.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The products from </a:t>
            </a:r>
            <a:r>
              <a:rPr lang="en-IN" sz="1800" dirty="0" err="1"/>
              <a:t>Realme</a:t>
            </a:r>
            <a:r>
              <a:rPr lang="en-IN" sz="1800" dirty="0"/>
              <a:t> are offering Class specifications at lowest prices.</a:t>
            </a:r>
          </a:p>
          <a:p>
            <a:pPr marL="285750" indent="-285750">
              <a:buFontTx/>
              <a:buChar char="-"/>
            </a:pPr>
            <a:r>
              <a:rPr lang="en-IN" sz="1800" dirty="0"/>
              <a:t>Hence we conclude </a:t>
            </a:r>
            <a:r>
              <a:rPr lang="en-IN" sz="1800" dirty="0" err="1"/>
              <a:t>Realme</a:t>
            </a:r>
            <a:r>
              <a:rPr lang="en-IN" sz="1800" dirty="0"/>
              <a:t> is the Brand offering Better product for Better value.</a:t>
            </a:r>
          </a:p>
          <a:p>
            <a:pPr marL="285750" indent="-285750">
              <a:buFontTx/>
              <a:buChar char="-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3220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3715936" y="2819334"/>
            <a:ext cx="4601372" cy="63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8" y="1528353"/>
            <a:ext cx="3649824" cy="36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961229" y="1811629"/>
            <a:ext cx="3623472" cy="4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961229" y="2563242"/>
            <a:ext cx="3961291" cy="161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History of Python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Python and its Applications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Python is useful Data Science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Life Cycle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Problem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Scrape Data from internet using Python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8" y="1528353"/>
            <a:ext cx="3649824" cy="36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961229" y="1811629"/>
            <a:ext cx="3623472" cy="8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HISTORY OF PYTHON</a:t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961229" y="2563242"/>
            <a:ext cx="3961291" cy="291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Python </a:t>
            </a: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developed by Guido van Rossum in late 1980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some thing about python like 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it is called general purpose language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Libraries in python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 where python is used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python is used in Data Science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more like above</a:t>
            </a:r>
            <a:endParaRPr/>
          </a:p>
          <a:p>
            <a:pPr marL="285750" marR="0" lvl="0" indent="-196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Project Title: </a:t>
            </a:r>
            <a:r>
              <a:rPr lang="en-US" sz="4000" dirty="0"/>
              <a:t>Web Scraping on Flipkart Mobiles</a:t>
            </a:r>
            <a:endParaRPr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0CF04-55EF-41CF-AA04-9FFA13848C54}"/>
              </a:ext>
            </a:extLst>
          </p:cNvPr>
          <p:cNvSpPr txBox="1"/>
          <p:nvPr/>
        </p:nvSpPr>
        <p:spPr>
          <a:xfrm>
            <a:off x="726440" y="2151727"/>
            <a:ext cx="10627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Problem Statement: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Which Brand is offering better product at better price.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160-DE50-4E0F-8554-C7299E9D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8F5D4-B400-4CDF-B23A-F0FA3134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1124545"/>
            <a:ext cx="4981575" cy="19031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87522C-681E-4AA6-B343-FB34379936B3}"/>
              </a:ext>
            </a:extLst>
          </p:cNvPr>
          <p:cNvSpPr/>
          <p:nvPr/>
        </p:nvSpPr>
        <p:spPr>
          <a:xfrm>
            <a:off x="594995" y="3830321"/>
            <a:ext cx="10063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Importing all the necessary modules for extracting data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Here we are using Beautiful Soup to extract data from Flipkart Website        </a:t>
            </a:r>
          </a:p>
        </p:txBody>
      </p:sp>
    </p:spTree>
    <p:extLst>
      <p:ext uri="{BB962C8B-B14F-4D97-AF65-F5344CB8AC3E}">
        <p14:creationId xmlns:p14="http://schemas.microsoft.com/office/powerpoint/2010/main" val="348491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357A-28F3-47EE-9564-4BE2EC57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8A202-722D-431A-BF5E-53C6177B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5" y="1220535"/>
            <a:ext cx="956310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95EDB6-2213-4258-94AE-C7E42866826F}"/>
              </a:ext>
            </a:extLst>
          </p:cNvPr>
          <p:cNvSpPr txBox="1"/>
          <p:nvPr/>
        </p:nvSpPr>
        <p:spPr>
          <a:xfrm>
            <a:off x="182354" y="4621263"/>
            <a:ext cx="1163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We are gathering the information of each page and dividing the classes and storing the information in to lists.</a:t>
            </a:r>
          </a:p>
          <a:p>
            <a:r>
              <a:rPr lang="en-US" sz="1800" dirty="0"/>
              <a:t>- Where each list of starting cell consisting of page1 information.</a:t>
            </a:r>
          </a:p>
          <a:p>
            <a:r>
              <a:rPr lang="en-US" sz="1800" dirty="0"/>
              <a:t>- 2 cell of list containing of page 2 information and 3 cell containing of page 3 information and so one.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467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75AE-D7AB-451E-92F3-9BBE2B40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A47B8-7649-4848-8277-FA7C5E03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" y="1002665"/>
            <a:ext cx="4295189" cy="5042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476D8-11A6-4F8C-A06C-3598706CE9D5}"/>
              </a:ext>
            </a:extLst>
          </p:cNvPr>
          <p:cNvSpPr txBox="1"/>
          <p:nvPr/>
        </p:nvSpPr>
        <p:spPr>
          <a:xfrm>
            <a:off x="5204509" y="3275111"/>
            <a:ext cx="622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have extracted and imported around 14 Features and saved as .csv file</a:t>
            </a:r>
          </a:p>
        </p:txBody>
      </p:sp>
    </p:spTree>
    <p:extLst>
      <p:ext uri="{BB962C8B-B14F-4D97-AF65-F5344CB8AC3E}">
        <p14:creationId xmlns:p14="http://schemas.microsoft.com/office/powerpoint/2010/main" val="384482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2D9B-775C-41B8-91E7-81ED504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63381-21D2-4D3D-8204-5582A241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939"/>
            <a:ext cx="11998960" cy="3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B1337-ED8E-4186-AFED-CCF77C90EA79}"/>
              </a:ext>
            </a:extLst>
          </p:cNvPr>
          <p:cNvSpPr txBox="1"/>
          <p:nvPr/>
        </p:nvSpPr>
        <p:spPr>
          <a:xfrm>
            <a:off x="233680" y="5252720"/>
            <a:ext cx="1185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We are reading the saved .csv files and saving it in a df variable.</a:t>
            </a:r>
          </a:p>
        </p:txBody>
      </p:sp>
    </p:spTree>
    <p:extLst>
      <p:ext uri="{BB962C8B-B14F-4D97-AF65-F5344CB8AC3E}">
        <p14:creationId xmlns:p14="http://schemas.microsoft.com/office/powerpoint/2010/main" val="297711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1106</Words>
  <Application>Microsoft Office PowerPoint</Application>
  <PresentationFormat>Widescreen</PresentationFormat>
  <Paragraphs>113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Lato</vt:lpstr>
      <vt:lpstr>Lato Black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Project Title: Web Scraping on Flipkart Mobiles</vt:lpstr>
      <vt:lpstr>Data Extraction</vt:lpstr>
      <vt:lpstr>Data Extraction</vt:lpstr>
      <vt:lpstr>Data Extraction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naga nmr</dc:creator>
  <cp:lastModifiedBy>naga nmr</cp:lastModifiedBy>
  <cp:revision>17</cp:revision>
  <dcterms:created xsi:type="dcterms:W3CDTF">2019-05-25T12:09:40Z</dcterms:created>
  <dcterms:modified xsi:type="dcterms:W3CDTF">2020-04-19T07:50:19Z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