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E50CA7-3155-3969-A952-1B3DBF1E5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205" y="4665133"/>
            <a:ext cx="9871587" cy="137037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Audience</a:t>
            </a:r>
            <a:r>
              <a:rPr lang="en-US" sz="2800" dirty="0"/>
              <a:t>: Individuals, small businesses, large enterprises, and educational institutions.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B7F6DB-DAD1-E030-66C0-D81C834C6516}"/>
              </a:ext>
            </a:extLst>
          </p:cNvPr>
          <p:cNvSpPr txBox="1"/>
          <p:nvPr/>
        </p:nvSpPr>
        <p:spPr>
          <a:xfrm>
            <a:off x="1288026" y="1256567"/>
            <a:ext cx="98715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Designed for Hosting &amp; Management of virtual meetings, webinars, and online events.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6B4E1E-C3D7-4417-54D4-AD67DD41A1BC}"/>
              </a:ext>
            </a:extLst>
          </p:cNvPr>
          <p:cNvSpPr txBox="1"/>
          <p:nvPr/>
        </p:nvSpPr>
        <p:spPr>
          <a:xfrm>
            <a:off x="1160205" y="3055922"/>
            <a:ext cx="9871587" cy="9541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Purpose</a:t>
            </a:r>
            <a:r>
              <a:rPr lang="en-US" sz="2800" dirty="0"/>
              <a:t>: Enable seamless &amp; reliable communication, allowing users to connect anywhere and anytime.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50A90F-87CE-A1A9-1AF4-2D49FD1E7E4D}"/>
              </a:ext>
            </a:extLst>
          </p:cNvPr>
          <p:cNvSpPr txBox="1">
            <a:spLocks/>
          </p:cNvSpPr>
          <p:nvPr/>
        </p:nvSpPr>
        <p:spPr>
          <a:xfrm>
            <a:off x="919119" y="266766"/>
            <a:ext cx="10353761" cy="731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00"/>
                </a:solidFill>
                <a:effectLst/>
              </a:rPr>
              <a:t>Zoom</a:t>
            </a:r>
          </a:p>
        </p:txBody>
      </p:sp>
    </p:spTree>
    <p:extLst>
      <p:ext uri="{BB962C8B-B14F-4D97-AF65-F5344CB8AC3E}">
        <p14:creationId xmlns:p14="http://schemas.microsoft.com/office/powerpoint/2010/main" val="337123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2CD7-D2DF-5584-D440-DE23DFD6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5304"/>
            <a:ext cx="10353761" cy="67842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00"/>
                </a:solidFill>
                <a:effectLst/>
              </a:rPr>
              <a:t>Simplicity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A06B85-08D3-EA6C-FAD5-8E439F8EB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348" y="3174201"/>
            <a:ext cx="5233852" cy="29205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F83DED-D2C6-9B8C-71C7-C88674477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802" y="3174201"/>
            <a:ext cx="5497163" cy="29205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9C567F-7078-6114-ED48-A2FADFF3C416}"/>
              </a:ext>
            </a:extLst>
          </p:cNvPr>
          <p:cNvSpPr txBox="1"/>
          <p:nvPr/>
        </p:nvSpPr>
        <p:spPr>
          <a:xfrm>
            <a:off x="385864" y="1495104"/>
            <a:ext cx="5540820" cy="138499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dirty="0"/>
              <a:t>Clean &amp; Simple, showing only important buttons. Extra features are hidden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804E0C-BAD3-A6DE-7896-896A4A4ED13D}"/>
              </a:ext>
            </a:extLst>
          </p:cNvPr>
          <p:cNvSpPr txBox="1"/>
          <p:nvPr/>
        </p:nvSpPr>
        <p:spPr>
          <a:xfrm>
            <a:off x="6418803" y="1470638"/>
            <a:ext cx="538733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Clear Primary Options, Minimal Text and Visuals(uncluttered) &amp; Organized Layout.</a:t>
            </a:r>
          </a:p>
        </p:txBody>
      </p:sp>
    </p:spTree>
    <p:extLst>
      <p:ext uri="{BB962C8B-B14F-4D97-AF65-F5344CB8AC3E}">
        <p14:creationId xmlns:p14="http://schemas.microsoft.com/office/powerpoint/2010/main" val="404716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7131D-9E5D-17A4-9E6D-1B4CEEE15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311A643-0204-9E43-5B52-D6342BA78CD6}"/>
              </a:ext>
            </a:extLst>
          </p:cNvPr>
          <p:cNvSpPr/>
          <p:nvPr/>
        </p:nvSpPr>
        <p:spPr>
          <a:xfrm>
            <a:off x="78659" y="181954"/>
            <a:ext cx="6017342" cy="658264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6979581-5CF4-DDD7-058F-1B0D178D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858" y="245805"/>
            <a:ext cx="4596581" cy="68825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00"/>
                </a:solidFill>
                <a:effectLst/>
              </a:rPr>
              <a:t>Consistency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B041FAC-B3E7-1ED1-EA74-B5D8FAC13FA1}"/>
              </a:ext>
            </a:extLst>
          </p:cNvPr>
          <p:cNvSpPr txBox="1">
            <a:spLocks/>
          </p:cNvSpPr>
          <p:nvPr/>
        </p:nvSpPr>
        <p:spPr>
          <a:xfrm>
            <a:off x="7118555" y="245805"/>
            <a:ext cx="4596581" cy="688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00"/>
                </a:solidFill>
                <a:effectLst/>
              </a:rPr>
              <a:t>Affordance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91D4E6-A66E-F505-E7DC-0FC3C9E64625}"/>
              </a:ext>
            </a:extLst>
          </p:cNvPr>
          <p:cNvSpPr txBox="1"/>
          <p:nvPr/>
        </p:nvSpPr>
        <p:spPr>
          <a:xfrm>
            <a:off x="167149" y="1141841"/>
            <a:ext cx="6096000" cy="9541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dirty="0"/>
              <a:t>Zoom uses the same icons, layout, and words across all its platforms.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DCE4B6-DEED-BA28-53CE-9AEBAE05A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68" y="3711831"/>
            <a:ext cx="3016126" cy="15968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7F352D-7C2F-775D-DD3B-301EA9660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440" y="2175906"/>
            <a:ext cx="2271250" cy="45001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5EE8BB-A3CC-146A-3322-59C226218684}"/>
              </a:ext>
            </a:extLst>
          </p:cNvPr>
          <p:cNvSpPr txBox="1"/>
          <p:nvPr/>
        </p:nvSpPr>
        <p:spPr>
          <a:xfrm>
            <a:off x="167148" y="5716159"/>
            <a:ext cx="34412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Benefit</a:t>
            </a:r>
            <a:r>
              <a:rPr lang="en-US" sz="2800" dirty="0"/>
              <a:t>: No Relearn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3947D5-CD3F-D26B-8476-125F66B48AAD}"/>
              </a:ext>
            </a:extLst>
          </p:cNvPr>
          <p:cNvSpPr txBox="1"/>
          <p:nvPr/>
        </p:nvSpPr>
        <p:spPr>
          <a:xfrm>
            <a:off x="537047" y="2303725"/>
            <a:ext cx="27333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FFFF00"/>
                </a:solidFill>
                <a:latin typeface="Rockwell" panose="02060603020205020403" pitchFamily="18" charset="0"/>
              </a:rPr>
              <a:t>For Example</a:t>
            </a:r>
            <a:r>
              <a:rPr lang="en-US" sz="1800" dirty="0">
                <a:solidFill>
                  <a:srgbClr val="FFFFFF"/>
                </a:solidFill>
                <a:latin typeface="Rockwell" panose="02060603020205020403" pitchFamily="18" charset="0"/>
              </a:rPr>
              <a:t>;</a:t>
            </a:r>
          </a:p>
          <a:p>
            <a:pPr algn="ctr"/>
            <a:r>
              <a:rPr lang="en-US" sz="1800" dirty="0">
                <a:solidFill>
                  <a:srgbClr val="FFFFFF"/>
                </a:solidFill>
                <a:latin typeface="Rockwell" panose="02060603020205020403" pitchFamily="18" charset="0"/>
              </a:rPr>
              <a:t>The microphone</a:t>
            </a:r>
            <a:r>
              <a:rPr lang="en-US" sz="1800" kern="1200" dirty="0">
                <a:solidFill>
                  <a:srgbClr val="FFFFFF"/>
                </a:solidFill>
                <a:effectLst/>
                <a:latin typeface="Rockwell" panose="02060603020205020403" pitchFamily="18" charset="0"/>
                <a:ea typeface="+mn-ea"/>
                <a:cs typeface="+mn-cs"/>
              </a:rPr>
              <a:t> &amp; Camera controls are in the same place.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345F8D-8635-F2A9-0046-6DAAB45D76CC}"/>
              </a:ext>
            </a:extLst>
          </p:cNvPr>
          <p:cNvSpPr txBox="1"/>
          <p:nvPr/>
        </p:nvSpPr>
        <p:spPr>
          <a:xfrm>
            <a:off x="6621432" y="1213643"/>
            <a:ext cx="540341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Buttons and icons are clearly labeled and use familiar symbols, like the microphone and camera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800" dirty="0">
                <a:solidFill>
                  <a:srgbClr val="FFFF00"/>
                </a:solidFill>
              </a:rPr>
              <a:t>Benefit</a:t>
            </a:r>
            <a:r>
              <a:rPr lang="en-US" sz="2800" dirty="0"/>
              <a:t>: Users can quickly understand Zoom’s controls, making it easier for them to focus on their meetings instead of struggling to find features.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C4B58A-D29C-1351-2904-FD9F45C06D36}"/>
              </a:ext>
            </a:extLst>
          </p:cNvPr>
          <p:cNvSpPr/>
          <p:nvPr/>
        </p:nvSpPr>
        <p:spPr>
          <a:xfrm>
            <a:off x="6459796" y="181954"/>
            <a:ext cx="5565056" cy="658263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3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9C33A-B043-20CC-3660-BF643E532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8BD7-30FD-9CEA-8BCC-05F92459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38" y="181954"/>
            <a:ext cx="4675436" cy="81504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00"/>
                </a:solidFill>
                <a:effectLst/>
              </a:rPr>
              <a:t>Feedback</a:t>
            </a: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411332-6E75-64A7-71CC-CA3120873912}"/>
              </a:ext>
            </a:extLst>
          </p:cNvPr>
          <p:cNvSpPr/>
          <p:nvPr/>
        </p:nvSpPr>
        <p:spPr>
          <a:xfrm>
            <a:off x="255639" y="181954"/>
            <a:ext cx="5840362" cy="64940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56B720-6151-6234-AF04-F75EE447F7A5}"/>
              </a:ext>
            </a:extLst>
          </p:cNvPr>
          <p:cNvSpPr txBox="1">
            <a:spLocks/>
          </p:cNvSpPr>
          <p:nvPr/>
        </p:nvSpPr>
        <p:spPr>
          <a:xfrm>
            <a:off x="6862719" y="171146"/>
            <a:ext cx="4808171" cy="8150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00"/>
                </a:solidFill>
              </a:rPr>
              <a:t>Accessibility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703ADC-8C08-4B58-B0BF-DE09937DD5D3}"/>
              </a:ext>
            </a:extLst>
          </p:cNvPr>
          <p:cNvSpPr/>
          <p:nvPr/>
        </p:nvSpPr>
        <p:spPr>
          <a:xfrm>
            <a:off x="6336891" y="181954"/>
            <a:ext cx="5599470" cy="65049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2AF5A3-ECB3-ED76-331E-BF6565032888}"/>
              </a:ext>
            </a:extLst>
          </p:cNvPr>
          <p:cNvSpPr txBox="1"/>
          <p:nvPr/>
        </p:nvSpPr>
        <p:spPr>
          <a:xfrm>
            <a:off x="403123" y="996998"/>
            <a:ext cx="5545393" cy="224676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dirty="0"/>
              <a:t>Zoom provides feedback to show the result of users’ actions like when the microphone or camera is clicked then it removes the slash mark.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115EDE8-9E49-63E5-9874-B0F8A7D8B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320" y="3464292"/>
            <a:ext cx="2763576" cy="852069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62335A98-76FC-942A-414A-EE4A9EBAD835}"/>
              </a:ext>
            </a:extLst>
          </p:cNvPr>
          <p:cNvSpPr/>
          <p:nvPr/>
        </p:nvSpPr>
        <p:spPr>
          <a:xfrm>
            <a:off x="2804550" y="4536886"/>
            <a:ext cx="550607" cy="6390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975760-CA7B-A922-1545-B9E7E263B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320" y="5475185"/>
            <a:ext cx="2633069" cy="77163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D4DB88E-4245-BD5F-24DD-973D7CD8277F}"/>
              </a:ext>
            </a:extLst>
          </p:cNvPr>
          <p:cNvSpPr txBox="1"/>
          <p:nvPr/>
        </p:nvSpPr>
        <p:spPr>
          <a:xfrm>
            <a:off x="6538453" y="1069233"/>
            <a:ext cx="513243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Ensure the app is usable for people with disabilities by including features like screen reader, Caption, and keyboard shortcuts.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6A27E5A-4805-9A4B-3823-D14D47671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441" y="3397289"/>
            <a:ext cx="2106459" cy="142900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934905E-9792-191F-8B2A-1D653827D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2485" y="5001138"/>
            <a:ext cx="3848637" cy="151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673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53097-BF3B-2A3E-3747-00FD0A0DE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3C2D-8492-D4CF-FB52-B658C8E8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5" y="1068892"/>
            <a:ext cx="10353761" cy="1580883"/>
          </a:xfrm>
        </p:spPr>
        <p:txBody>
          <a:bodyPr>
            <a:noAutofit/>
          </a:bodyPr>
          <a:lstStyle/>
          <a:p>
            <a:r>
              <a:rPr lang="en-US" sz="2800" b="0" cap="none" dirty="0">
                <a:effectLst/>
                <a:latin typeface="+mn-lt"/>
              </a:rPr>
              <a:t>Zoom’s focus on key UX design principles—</a:t>
            </a:r>
            <a:r>
              <a:rPr lang="en-US" sz="2800" b="0" cap="none" dirty="0">
                <a:solidFill>
                  <a:srgbClr val="FFFF00"/>
                </a:solidFill>
                <a:effectLst/>
                <a:latin typeface="+mn-lt"/>
              </a:rPr>
              <a:t>simplicity</a:t>
            </a:r>
            <a:r>
              <a:rPr lang="en-US" sz="2800" b="0" cap="none" dirty="0">
                <a:effectLst/>
                <a:latin typeface="+mn-lt"/>
              </a:rPr>
              <a:t>, </a:t>
            </a:r>
            <a:r>
              <a:rPr lang="en-US" sz="2800" b="0" cap="none" dirty="0">
                <a:solidFill>
                  <a:srgbClr val="FFFF00"/>
                </a:solidFill>
                <a:effectLst/>
                <a:latin typeface="+mn-lt"/>
              </a:rPr>
              <a:t>consistency</a:t>
            </a:r>
            <a:r>
              <a:rPr lang="en-US" sz="2800" b="0" cap="none" dirty="0">
                <a:effectLst/>
                <a:latin typeface="+mn-lt"/>
              </a:rPr>
              <a:t>, </a:t>
            </a:r>
            <a:r>
              <a:rPr lang="en-US" sz="2800" b="0" cap="none" dirty="0">
                <a:solidFill>
                  <a:srgbClr val="FFFF00"/>
                </a:solidFill>
                <a:effectLst/>
                <a:latin typeface="+mn-lt"/>
              </a:rPr>
              <a:t>affordance</a:t>
            </a:r>
            <a:r>
              <a:rPr lang="en-US" sz="2800" b="0" cap="none" dirty="0">
                <a:effectLst/>
                <a:latin typeface="+mn-lt"/>
              </a:rPr>
              <a:t>, </a:t>
            </a:r>
            <a:r>
              <a:rPr lang="en-US" sz="2800" b="0" cap="none" dirty="0">
                <a:solidFill>
                  <a:srgbClr val="FFFF00"/>
                </a:solidFill>
                <a:effectLst/>
                <a:latin typeface="+mn-lt"/>
              </a:rPr>
              <a:t>feedback</a:t>
            </a:r>
            <a:r>
              <a:rPr lang="en-US" sz="2800" b="0" cap="none" dirty="0">
                <a:effectLst/>
                <a:latin typeface="+mn-lt"/>
              </a:rPr>
              <a:t>, and </a:t>
            </a:r>
            <a:r>
              <a:rPr lang="en-US" sz="2800" b="0" cap="none" dirty="0">
                <a:solidFill>
                  <a:srgbClr val="FFFF00"/>
                </a:solidFill>
                <a:effectLst/>
                <a:latin typeface="+mn-lt"/>
              </a:rPr>
              <a:t>accessibility</a:t>
            </a:r>
            <a:r>
              <a:rPr lang="en-US" sz="2800" b="0" cap="none" dirty="0">
                <a:effectLst/>
                <a:latin typeface="+mn-lt"/>
              </a:rPr>
              <a:t>—plays a significant role in its success.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24A0F-0E84-8017-06E5-F086F63B906B}"/>
              </a:ext>
            </a:extLst>
          </p:cNvPr>
          <p:cNvSpPr txBox="1"/>
          <p:nvPr/>
        </p:nvSpPr>
        <p:spPr>
          <a:xfrm>
            <a:off x="3687093" y="149631"/>
            <a:ext cx="4817807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FFFF00"/>
                </a:solidFill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504E4-1975-C59E-B315-70CEC04A3A9B}"/>
              </a:ext>
            </a:extLst>
          </p:cNvPr>
          <p:cNvSpPr txBox="1"/>
          <p:nvPr/>
        </p:nvSpPr>
        <p:spPr>
          <a:xfrm>
            <a:off x="1093937" y="3111415"/>
            <a:ext cx="1055729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cap="none" dirty="0">
                <a:solidFill>
                  <a:srgbClr val="FFFF00"/>
                </a:solidFill>
                <a:effectLst/>
              </a:rPr>
              <a:t>Simplicity</a:t>
            </a:r>
            <a:r>
              <a:rPr lang="en-US" sz="2800" cap="none" dirty="0">
                <a:effectLst/>
              </a:rPr>
              <a:t> reduces cognitive load</a:t>
            </a:r>
            <a:r>
              <a:rPr lang="en-US" sz="28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cap="none" dirty="0">
                <a:solidFill>
                  <a:srgbClr val="FFFF00"/>
                </a:solidFill>
                <a:effectLst/>
              </a:rPr>
              <a:t>Consistency</a:t>
            </a:r>
            <a:r>
              <a:rPr lang="en-US" sz="2800" cap="none" dirty="0">
                <a:effectLst/>
              </a:rPr>
              <a:t> helps users navigate intuitively across platforms.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cap="none" dirty="0">
                <a:solidFill>
                  <a:srgbClr val="FFFF00"/>
                </a:solidFill>
                <a:effectLst/>
              </a:rPr>
              <a:t>Affordance</a:t>
            </a:r>
            <a:r>
              <a:rPr lang="en-US" sz="2800" cap="none" dirty="0">
                <a:effectLst/>
              </a:rPr>
              <a:t> and </a:t>
            </a:r>
            <a:r>
              <a:rPr lang="en-US" sz="2800" cap="none" dirty="0">
                <a:solidFill>
                  <a:srgbClr val="FFFF00"/>
                </a:solidFill>
                <a:effectLst/>
              </a:rPr>
              <a:t>Feedback</a:t>
            </a:r>
            <a:r>
              <a:rPr lang="en-US" sz="2800" cap="none" dirty="0">
                <a:effectLst/>
              </a:rPr>
              <a:t> provide visual and auditory cues, guiding users smoothly through each 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cap="none" dirty="0">
                <a:solidFill>
                  <a:srgbClr val="FFFF00"/>
                </a:solidFill>
                <a:effectLst/>
              </a:rPr>
              <a:t>Accessibility</a:t>
            </a:r>
            <a:r>
              <a:rPr lang="en-US" sz="2800" cap="none" dirty="0">
                <a:effectLst/>
              </a:rPr>
              <a:t> ensures all users, including those with disabilities, can participate fully.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0895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113</TotalTime>
  <Words>273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PowerPoint Presentation</vt:lpstr>
      <vt:lpstr>Simplicity</vt:lpstr>
      <vt:lpstr>Consistency</vt:lpstr>
      <vt:lpstr>Feedback</vt:lpstr>
      <vt:lpstr>Zoom’s focus on key UX design principles—simplicity, consistency, affordance, feedback, and accessibility—plays a significant role in its success.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Nagmani kumar</dc:creator>
  <cp:lastModifiedBy>Nagmani kumar</cp:lastModifiedBy>
  <cp:revision>8</cp:revision>
  <dcterms:created xsi:type="dcterms:W3CDTF">2024-11-08T22:07:11Z</dcterms:created>
  <dcterms:modified xsi:type="dcterms:W3CDTF">2024-11-09T08:16:23Z</dcterms:modified>
</cp:coreProperties>
</file>