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146847062" r:id="rId11"/>
    <p:sldId id="2146847063" r:id="rId12"/>
    <p:sldId id="2146847064" r:id="rId13"/>
    <p:sldId id="2146847065" r:id="rId14"/>
    <p:sldId id="2146847066" r:id="rId15"/>
    <p:sldId id="267"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rgbClr val="00B0F0"/>
                </a:solidFill>
              </a:rPr>
              <a:t>Tracking Maternal Health Progress Toward SDG - A Global Data Analysis</a:t>
            </a:r>
            <a:endParaRPr lang="en-US" b="1" dirty="0">
              <a:solidFill>
                <a:srgbClr val="00B0F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NAGAIAH VASUNURI - </a:t>
            </a:r>
            <a:r>
              <a:rPr lang="en-US" sz="2000" b="1" dirty="0" err="1">
                <a:solidFill>
                  <a:schemeClr val="accent1">
                    <a:lumMod val="75000"/>
                  </a:schemeClr>
                </a:solidFill>
                <a:latin typeface="Arial"/>
                <a:cs typeface="Arial"/>
              </a:rPr>
              <a:t>Madanapalle</a:t>
            </a:r>
            <a:r>
              <a:rPr lang="en-US" sz="2000" b="1" dirty="0">
                <a:solidFill>
                  <a:schemeClr val="accent1">
                    <a:lumMod val="75000"/>
                  </a:schemeClr>
                </a:solidFill>
                <a:latin typeface="Arial"/>
                <a:cs typeface="Arial"/>
              </a:rPr>
              <a:t> institute of technology and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CC3C026-8489-87D8-6B75-D3C4F690D9E1}"/>
              </a:ext>
            </a:extLst>
          </p:cNvPr>
          <p:cNvPicPr>
            <a:picLocks noGrp="1" noChangeAspect="1"/>
          </p:cNvPicPr>
          <p:nvPr>
            <p:ph idx="1"/>
          </p:nvPr>
        </p:nvPicPr>
        <p:blipFill>
          <a:blip r:embed="rId2"/>
          <a:stretch>
            <a:fillRect/>
          </a:stretch>
        </p:blipFill>
        <p:spPr>
          <a:xfrm>
            <a:off x="1395958" y="1301750"/>
            <a:ext cx="9400083" cy="4673600"/>
          </a:xfrm>
        </p:spPr>
      </p:pic>
    </p:spTree>
    <p:extLst>
      <p:ext uri="{BB962C8B-B14F-4D97-AF65-F5344CB8AC3E}">
        <p14:creationId xmlns:p14="http://schemas.microsoft.com/office/powerpoint/2010/main" val="1680066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57567D-241E-7E4B-05E3-E695ED65135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E3734C7-7F42-618C-9260-D57DA3B5EF5A}"/>
              </a:ext>
            </a:extLst>
          </p:cNvPr>
          <p:cNvPicPr>
            <a:picLocks noChangeAspect="1"/>
          </p:cNvPicPr>
          <p:nvPr/>
        </p:nvPicPr>
        <p:blipFill>
          <a:blip r:embed="rId2"/>
          <a:stretch>
            <a:fillRect/>
          </a:stretch>
        </p:blipFill>
        <p:spPr>
          <a:xfrm>
            <a:off x="324465" y="328748"/>
            <a:ext cx="11415252" cy="6200503"/>
          </a:xfrm>
          <a:prstGeom prst="rect">
            <a:avLst/>
          </a:prstGeom>
        </p:spPr>
      </p:pic>
    </p:spTree>
    <p:extLst>
      <p:ext uri="{BB962C8B-B14F-4D97-AF65-F5344CB8AC3E}">
        <p14:creationId xmlns:p14="http://schemas.microsoft.com/office/powerpoint/2010/main" val="3257568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Maternal health data from global sources was successfully ingested, processed, and analyzed using IBM Cloud </a:t>
            </a:r>
            <a:r>
              <a:rPr lang="en-US" sz="2400" dirty="0" err="1"/>
              <a:t>services.Using</a:t>
            </a:r>
            <a:r>
              <a:rPr lang="en-US" sz="2400" dirty="0"/>
              <a:t> IBM Watson Studio, we built and trained predictive models to forecast maternal mortality </a:t>
            </a:r>
            <a:r>
              <a:rPr lang="en-US" sz="2400" dirty="0" err="1"/>
              <a:t>trends.The</a:t>
            </a:r>
            <a:r>
              <a:rPr lang="en-US" sz="2400" dirty="0"/>
              <a:t> models revealed that low-income countries with poor healthcare access are at the highest </a:t>
            </a:r>
            <a:r>
              <a:rPr lang="en-US" sz="2400" dirty="0" err="1"/>
              <a:t>risk.Real</a:t>
            </a:r>
            <a:r>
              <a:rPr lang="en-US" sz="2400" dirty="0"/>
              <a:t>-time, interactive visualizations were created to track SDG 3.1 progress using IBM's data visualization tools.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t>The IBM Cloud environment enabled scalable, secure, and efficient execution of the entire data analysis </a:t>
            </a:r>
            <a:r>
              <a:rPr lang="en-IN" sz="2000" dirty="0" err="1"/>
              <a:t>pipeline.Watson</a:t>
            </a:r>
            <a:r>
              <a:rPr lang="en-IN" sz="2000" dirty="0"/>
              <a:t> Studio and IBM Cloud Object Storage simplified collaboration, data handling, and model deployment.</a:t>
            </a: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9" name="Content Placeholder 8">
            <a:extLst>
              <a:ext uri="{FF2B5EF4-FFF2-40B4-BE49-F238E27FC236}">
                <a16:creationId xmlns:a16="http://schemas.microsoft.com/office/drawing/2014/main" id="{18146E2F-880A-46B5-36F9-73E1A2E21045}"/>
              </a:ext>
            </a:extLst>
          </p:cNvPr>
          <p:cNvSpPr>
            <a:spLocks noGrp="1"/>
          </p:cNvSpPr>
          <p:nvPr>
            <p:ph idx="1"/>
          </p:nvPr>
        </p:nvSpPr>
        <p:spPr/>
        <p:txBody>
          <a:bodyPr/>
          <a:lstStyle/>
          <a:p>
            <a:r>
              <a:rPr lang="en-US" dirty="0"/>
              <a:t>Integrate real-time health monitoring data and satellite health mapping to improve prediction </a:t>
            </a:r>
            <a:r>
              <a:rPr lang="en-US" dirty="0" err="1"/>
              <a:t>accuracy.Extend</a:t>
            </a:r>
            <a:r>
              <a:rPr lang="en-US" dirty="0"/>
              <a:t> the model to analyze other SDG health goals and support policy-making at national and local levels.</a:t>
            </a:r>
            <a:endParaRPr lang="en-IN" dirty="0"/>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solidFill>
                  <a:srgbClr val="0F0F0F"/>
                </a:solidFill>
                <a:ea typeface="+mn-lt"/>
                <a:cs typeface="+mn-lt"/>
              </a:rPr>
              <a:t>IBM Cloud &amp; Watson Studio Documentation for data science, model training, and deployment.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CA9CF348-0D63-9EFB-8D59-65107EB54ED1}"/>
              </a:ext>
            </a:extLst>
          </p:cNvPr>
          <p:cNvPicPr>
            <a:picLocks noChangeAspect="1"/>
          </p:cNvPicPr>
          <p:nvPr/>
        </p:nvPicPr>
        <p:blipFill>
          <a:blip r:embed="rId2"/>
          <a:stretch>
            <a:fillRect/>
          </a:stretch>
        </p:blipFill>
        <p:spPr>
          <a:xfrm>
            <a:off x="581192" y="1232452"/>
            <a:ext cx="8759453" cy="535516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C5E3742C-D482-6014-0B53-172C5BB09703}"/>
              </a:ext>
            </a:extLst>
          </p:cNvPr>
          <p:cNvPicPr>
            <a:picLocks noChangeAspect="1"/>
          </p:cNvPicPr>
          <p:nvPr/>
        </p:nvPicPr>
        <p:blipFill>
          <a:blip r:embed="rId2"/>
          <a:stretch>
            <a:fillRect/>
          </a:stretch>
        </p:blipFill>
        <p:spPr>
          <a:xfrm>
            <a:off x="688258" y="1302026"/>
            <a:ext cx="9055510" cy="516760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D7C0BCB2-1819-CE81-9F45-6710A8974FCB}"/>
              </a:ext>
            </a:extLst>
          </p:cNvPr>
          <p:cNvPicPr>
            <a:picLocks noChangeAspect="1"/>
          </p:cNvPicPr>
          <p:nvPr/>
        </p:nvPicPr>
        <p:blipFill>
          <a:blip r:embed="rId2"/>
          <a:stretch>
            <a:fillRect/>
          </a:stretch>
        </p:blipFill>
        <p:spPr>
          <a:xfrm>
            <a:off x="658761" y="1150374"/>
            <a:ext cx="8308259" cy="519250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70000" lnSpcReduction="20000"/>
          </a:bodyPr>
          <a:lstStyle/>
          <a:p>
            <a:pPr marL="0" indent="0">
              <a:buNone/>
            </a:pPr>
            <a:r>
              <a:rPr lang="en-US" sz="3200" dirty="0">
                <a:solidFill>
                  <a:srgbClr val="0F0F0F"/>
                </a:solidFill>
                <a:ea typeface="+mn-lt"/>
                <a:cs typeface="+mn-lt"/>
              </a:rPr>
              <a:t>The Sustainable Development Goal 3.1 aims to reduce the global maternal mortality </a:t>
            </a:r>
          </a:p>
          <a:p>
            <a:pPr marL="0" indent="0">
              <a:buNone/>
            </a:pPr>
            <a:r>
              <a:rPr lang="en-US" sz="3200" dirty="0">
                <a:solidFill>
                  <a:srgbClr val="0F0F0F"/>
                </a:solidFill>
                <a:ea typeface="+mn-lt"/>
                <a:cs typeface="+mn-lt"/>
              </a:rPr>
              <a:t>ratio to less than 70 per 100,000 live births by 2030. Monitoring progress towards this </a:t>
            </a:r>
          </a:p>
          <a:p>
            <a:pPr marL="0" indent="0">
              <a:buNone/>
            </a:pPr>
            <a:r>
              <a:rPr lang="en-US" sz="3200" dirty="0">
                <a:solidFill>
                  <a:srgbClr val="0F0F0F"/>
                </a:solidFill>
                <a:ea typeface="+mn-lt"/>
                <a:cs typeface="+mn-lt"/>
              </a:rPr>
              <a:t>goal requires analyzing country-wise data on maternal mortality and associated health </a:t>
            </a:r>
          </a:p>
          <a:p>
            <a:pPr marL="0" indent="0">
              <a:buNone/>
            </a:pPr>
            <a:r>
              <a:rPr lang="en-US" sz="3200" dirty="0">
                <a:solidFill>
                  <a:srgbClr val="0F0F0F"/>
                </a:solidFill>
                <a:ea typeface="+mn-lt"/>
                <a:cs typeface="+mn-lt"/>
              </a:rPr>
              <a:t>indicators such as antenatal care coverage, births attended by skilled personnel, </a:t>
            </a:r>
          </a:p>
          <a:p>
            <a:pPr marL="0" indent="0">
              <a:buNone/>
            </a:pPr>
            <a:r>
              <a:rPr lang="en-US" sz="3200" dirty="0">
                <a:solidFill>
                  <a:srgbClr val="0F0F0F"/>
                </a:solidFill>
                <a:ea typeface="+mn-lt"/>
                <a:cs typeface="+mn-lt"/>
              </a:rPr>
              <a:t>adolescent birth rates, and healthcare expenditures. Despite global efforts, maternal </a:t>
            </a:r>
          </a:p>
          <a:p>
            <a:pPr marL="0" indent="0">
              <a:buNone/>
            </a:pPr>
            <a:r>
              <a:rPr lang="en-US" sz="3200" dirty="0">
                <a:solidFill>
                  <a:srgbClr val="0F0F0F"/>
                </a:solidFill>
                <a:ea typeface="+mn-lt"/>
                <a:cs typeface="+mn-lt"/>
              </a:rPr>
              <a:t>health outcomes vary drastically between regions and income groups, raising the need </a:t>
            </a:r>
          </a:p>
          <a:p>
            <a:pPr marL="0" indent="0">
              <a:buNone/>
            </a:pPr>
            <a:r>
              <a:rPr lang="en-US" sz="3200" dirty="0">
                <a:solidFill>
                  <a:srgbClr val="0F0F0F"/>
                </a:solidFill>
                <a:ea typeface="+mn-lt"/>
                <a:cs typeface="+mn-lt"/>
              </a:rPr>
              <a:t>for data-driven insights into the factors influencing maternal health.</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1" name="Rectangle 6">
            <a:extLst>
              <a:ext uri="{FF2B5EF4-FFF2-40B4-BE49-F238E27FC236}">
                <a16:creationId xmlns:a16="http://schemas.microsoft.com/office/drawing/2014/main" id="{B3E5E272-0967-A23A-134C-F61BFF72CE8F}"/>
              </a:ext>
            </a:extLst>
          </p:cNvPr>
          <p:cNvSpPr>
            <a:spLocks noGrp="1" noChangeArrowheads="1"/>
          </p:cNvSpPr>
          <p:nvPr>
            <p:ph idx="1"/>
          </p:nvPr>
        </p:nvSpPr>
        <p:spPr bwMode="auto">
          <a:xfrm>
            <a:off x="581191" y="1272655"/>
            <a:ext cx="8828279" cy="4732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The objective is to analyze global maternal health data to monitor progress toward SDG 3.1.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SDG 3.1 aims to reduce maternal mortality to less than </a:t>
            </a:r>
            <a:r>
              <a:rPr kumimoji="0" lang="en-US" altLang="en-US" sz="1050" b="1" i="0" u="none" strike="noStrike" cap="none" normalizeH="0" baseline="0" dirty="0">
                <a:ln>
                  <a:noFill/>
                </a:ln>
                <a:solidFill>
                  <a:schemeClr val="tx1"/>
                </a:solidFill>
                <a:effectLst/>
                <a:latin typeface="Arial" panose="020B0604020202020204" pitchFamily="34" charset="0"/>
              </a:rPr>
              <a:t>70 per 100,000 live births by 2030</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1. Data Collection: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Gather data from global databases (WHO, UN, World Bank).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Include maternal mortality ratio (MMR), antenatal care, skilled birth attendance,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Collect socio-economic indicators (GDP, health spending, literacy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2. Data Preprocessing:</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Handle missing values and inconsistent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Normalize indicators to a standard scale for comparison.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3. Exploratory Data Analysis (EDA):</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Identify trends in MMR by region, year, and income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Visualize correlations between MMR and key indicators.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4. Statistical Analysis:</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Use correlation analysis and regression to identify influencing factors.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Cluster countries based on risk levels or healthcare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5. Predictive Modeling:</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Apply time-series models to forecast MMR for 2030.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Predict impact of improved healthcare access on maternal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6. Insights &amp; Reporting:</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Highlight high-risk regions needing urgent intervention.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Recommend policy changes based on data-driven evidence.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7. Dashboard &amp; Visualization:</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Create an interactive dashboard using tools like Power BI or Tableau.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Track SDG progress by country with dynamic filters and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8. Continuous Monitoring:</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Update data regularly to measure yearly improvements.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Use feedback to refine models and improve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system approach outlines the strategy for analyzing maternal health data to track global progress toward SDG 3.1. The system leverages data analytics and machine learning techniques to gain insights into maternal mortality trends and related health indicators.</a:t>
            </a:r>
          </a:p>
          <a:p>
            <a:pPr marL="0" indent="0">
              <a:buNone/>
            </a:pPr>
            <a:r>
              <a:rPr lang="en-US" sz="1800" b="1" dirty="0">
                <a:solidFill>
                  <a:srgbClr val="0F0F0F"/>
                </a:solidFill>
                <a:ea typeface="+mn-lt"/>
                <a:cs typeface="+mn-lt"/>
              </a:rPr>
              <a:t> System requirements</a:t>
            </a:r>
          </a:p>
          <a:p>
            <a:pPr marL="305435" indent="-305435"/>
            <a:r>
              <a:rPr lang="en-IN" sz="1800" b="1" dirty="0">
                <a:solidFill>
                  <a:srgbClr val="0F0F0F"/>
                </a:solidFill>
              </a:rPr>
              <a:t>Library required to build the model</a:t>
            </a:r>
          </a:p>
          <a:p>
            <a:pPr marL="305435" indent="-305435"/>
            <a:r>
              <a:rPr lang="en-US" sz="1800" dirty="0"/>
              <a:t>Technology – Use of IBM cloud lite services is mandatory. </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b="1" dirty="0">
                <a:ea typeface="+mn-lt"/>
                <a:cs typeface="+mn-lt"/>
              </a:rPr>
              <a:t>Algorithm Selection:</a:t>
            </a:r>
            <a:endParaRPr lang="en-IN" sz="1400" dirty="0"/>
          </a:p>
          <a:p>
            <a:pPr marL="629920" lvl="1" indent="-305435"/>
            <a:r>
              <a:rPr lang="en-US" dirty="0"/>
              <a:t>The algorithm will be deployed on IBM Cloud using Watson Studio for scalable and secure data analysis.</a:t>
            </a:r>
            <a:br>
              <a:rPr lang="en-US" dirty="0"/>
            </a:br>
            <a:r>
              <a:rPr lang="en-US" dirty="0"/>
              <a:t>Data is imported from cloud storage, cleaned, and analyzed using Python notebooks.</a:t>
            </a:r>
            <a:br>
              <a:rPr lang="en-US" dirty="0"/>
            </a:br>
            <a:r>
              <a:rPr lang="en-US" dirty="0"/>
              <a:t>Machine learning models (e.g., regression, time-series) are trained to forecast maternal mortality trends.</a:t>
            </a:r>
            <a:br>
              <a:rPr lang="en-US" dirty="0"/>
            </a:br>
            <a:r>
              <a:rPr lang="en-US" dirty="0"/>
              <a:t>Results are visualized using integrated dashboards for real-time SDG 3.1 progress tracking.</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IN" dirty="0" err="1">
                <a:ea typeface="+mn-lt"/>
                <a:cs typeface="+mn-lt"/>
              </a:rPr>
              <a:t>Data.scv</a:t>
            </a:r>
            <a:endParaRPr lang="en-IN" dirty="0"/>
          </a:p>
          <a:p>
            <a:pPr marL="305435" indent="-305435"/>
            <a:r>
              <a:rPr lang="en-IN" sz="1400" b="1" dirty="0">
                <a:ea typeface="+mn-lt"/>
                <a:cs typeface="+mn-lt"/>
              </a:rPr>
              <a:t>Output</a:t>
            </a:r>
            <a:endParaRPr lang="en-IN" sz="1400" dirty="0"/>
          </a:p>
          <a:p>
            <a:pPr marL="629920" lvl="1" indent="-305435"/>
            <a:r>
              <a:rPr lang="en-US" dirty="0"/>
              <a:t>Analysis</a:t>
            </a:r>
            <a:r>
              <a:rPr lang="en-IN" dirty="0">
                <a:ea typeface="+mn-lt"/>
                <a:cs typeface="+mn-lt"/>
              </a:rPr>
              <a:t> of data</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A5D074-12F5-831E-B5D1-DE21B7AE8EA6}"/>
              </a:ext>
            </a:extLst>
          </p:cNvPr>
          <p:cNvPicPr>
            <a:picLocks noGrp="1" noChangeAspect="1"/>
          </p:cNvPicPr>
          <p:nvPr>
            <p:ph idx="1"/>
          </p:nvPr>
        </p:nvPicPr>
        <p:blipFill>
          <a:blip r:embed="rId2"/>
          <a:stretch>
            <a:fillRect/>
          </a:stretch>
        </p:blipFill>
        <p:spPr>
          <a:xfrm>
            <a:off x="726081" y="1301750"/>
            <a:ext cx="10739838" cy="4673600"/>
          </a:xfrm>
        </p:spPr>
      </p:pic>
    </p:spTree>
    <p:extLst>
      <p:ext uri="{BB962C8B-B14F-4D97-AF65-F5344CB8AC3E}">
        <p14:creationId xmlns:p14="http://schemas.microsoft.com/office/powerpoint/2010/main" val="4094105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6DED9-A530-30A4-D6A2-DA424A2B164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487AA79-B10C-9A37-9648-6BA1980B0501}"/>
              </a:ext>
            </a:extLst>
          </p:cNvPr>
          <p:cNvPicPr>
            <a:picLocks noChangeAspect="1"/>
          </p:cNvPicPr>
          <p:nvPr/>
        </p:nvPicPr>
        <p:blipFill>
          <a:blip r:embed="rId2"/>
          <a:stretch>
            <a:fillRect/>
          </a:stretch>
        </p:blipFill>
        <p:spPr>
          <a:xfrm>
            <a:off x="412955" y="538764"/>
            <a:ext cx="11395588" cy="5780472"/>
          </a:xfrm>
          <a:prstGeom prst="rect">
            <a:avLst/>
          </a:prstGeom>
        </p:spPr>
      </p:pic>
    </p:spTree>
    <p:extLst>
      <p:ext uri="{BB962C8B-B14F-4D97-AF65-F5344CB8AC3E}">
        <p14:creationId xmlns:p14="http://schemas.microsoft.com/office/powerpoint/2010/main" val="57777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EB8B5-02E9-F8FA-B5C9-9451BE75B28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45D1475-9668-FA9A-B2FF-CD047DC4CD53}"/>
              </a:ext>
            </a:extLst>
          </p:cNvPr>
          <p:cNvPicPr>
            <a:picLocks noChangeAspect="1"/>
          </p:cNvPicPr>
          <p:nvPr/>
        </p:nvPicPr>
        <p:blipFill>
          <a:blip r:embed="rId2"/>
          <a:stretch>
            <a:fillRect/>
          </a:stretch>
        </p:blipFill>
        <p:spPr>
          <a:xfrm>
            <a:off x="383458" y="509177"/>
            <a:ext cx="11336594" cy="5839646"/>
          </a:xfrm>
          <a:prstGeom prst="rect">
            <a:avLst/>
          </a:prstGeom>
        </p:spPr>
      </p:pic>
    </p:spTree>
    <p:extLst>
      <p:ext uri="{BB962C8B-B14F-4D97-AF65-F5344CB8AC3E}">
        <p14:creationId xmlns:p14="http://schemas.microsoft.com/office/powerpoint/2010/main" val="180255862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146</TotalTime>
  <Words>744</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Tracking Maternal Health Progress Toward SDG - A Global Data Analysis</vt:lpstr>
      <vt:lpstr>OUTLINE</vt:lpstr>
      <vt:lpstr>Problem Statement</vt:lpstr>
      <vt:lpstr>Proposed Solution</vt:lpstr>
      <vt:lpstr>System  Approach</vt:lpstr>
      <vt:lpstr>Algorithm &amp; Deployment</vt:lpstr>
      <vt:lpstr>PowerPoint Presentation</vt:lpstr>
      <vt:lpstr>PowerPoint Presentation</vt:lpstr>
      <vt:lpstr>PowerPoint Presentation</vt:lpstr>
      <vt:lpstr>PowerPoint Presentation</vt:lpstr>
      <vt:lpstr>PowerPoint Presentation</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NAGAIAH VASUNURI</dc:creator>
  <cp:lastModifiedBy>NAGAIAH VASUNURI</cp:lastModifiedBy>
  <cp:revision>28</cp:revision>
  <dcterms:created xsi:type="dcterms:W3CDTF">2021-05-26T16:50:10Z</dcterms:created>
  <dcterms:modified xsi:type="dcterms:W3CDTF">2025-08-03T02:41:31Z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