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21E0D7-28E1-4E0B-B3B6-2E4F99852E2B}">
  <a:tblStyle styleId="{A621E0D7-28E1-4E0B-B3B6-2E4F99852E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regular.fntdata"/><Relationship Id="rId21" Type="http://schemas.openxmlformats.org/officeDocument/2006/relationships/slide" Target="slides/slide15.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aabf49d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abf49d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bcf11e9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bcf11e9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abf49d8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abf49d8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abf49d8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abf49d8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abf49d8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abf49d8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abcf11e97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bcf11e97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abf49d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abf49d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abf49d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abf49d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abf49d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abf49d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bcf11e9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bcf11e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ba99c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ba99c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abf49d8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abf49d8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aabf49d8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abf49d8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we approach the collaborative filtering problem is we assign a set of weights to each user and a set of weights to each business and the dot product of these things will be the rating by the user for that business.These </a:t>
            </a:r>
            <a:r>
              <a:rPr b="1" i="1" lang="en"/>
              <a:t>embedding</a:t>
            </a:r>
            <a:r>
              <a:rPr lang="en"/>
              <a:t>s will represent features like user taste,preferences.An embedding is a mapping from discrete objects, such as  ids of business,wordsof reviews and users in our case, to a vector of continuous values. This can be used to find similarities between the discrete objects, that wouldn’t be apparent to the model if it didn’t use embedding layers. So,  we have performed Single value decomposition(SVD) on this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abf49d8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abf49d8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 </a:t>
            </a:r>
            <a:r>
              <a:rPr lang="en"/>
              <a:t>separate</a:t>
            </a:r>
            <a:r>
              <a:rPr lang="en"/>
              <a:t> embeddings for the user ,say of fixed dimensions,capturing the latent features for each user from his/her legacy features such as funny,cool,useful reviews votes etc,similarly we also have embeddings for a business which captures latent features for each business based on various attributes like ambience,delivery options,amenities etc .and we also also use other features such which includes textual data  reviews given by user and combine these embeddings and feed into a neural network and predict the ratings for a business by  a user.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277625"/>
            <a:ext cx="2951400" cy="19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latin typeface="Calibri"/>
                <a:ea typeface="Calibri"/>
                <a:cs typeface="Calibri"/>
                <a:sym typeface="Calibri"/>
              </a:rPr>
              <a:t>Final Project</a:t>
            </a:r>
            <a:endParaRPr b="0" sz="2400">
              <a:latin typeface="Calibri"/>
              <a:ea typeface="Calibri"/>
              <a:cs typeface="Calibri"/>
              <a:sym typeface="Calibri"/>
            </a:endParaRPr>
          </a:p>
          <a:p>
            <a:pPr indent="0" lvl="0" marL="0" rtl="0" algn="ctr">
              <a:spcBef>
                <a:spcPts val="0"/>
              </a:spcBef>
              <a:spcAft>
                <a:spcPts val="0"/>
              </a:spcAft>
              <a:buNone/>
            </a:pPr>
            <a:r>
              <a:rPr b="0" lang="en" sz="2400">
                <a:latin typeface="Calibri"/>
                <a:ea typeface="Calibri"/>
                <a:cs typeface="Calibri"/>
                <a:sym typeface="Calibri"/>
              </a:rPr>
              <a:t>Search (ILS - Z534)</a:t>
            </a:r>
            <a:endParaRPr b="0" sz="2400">
              <a:latin typeface="Calibri"/>
              <a:ea typeface="Calibri"/>
              <a:cs typeface="Calibri"/>
              <a:sym typeface="Calibri"/>
            </a:endParaRPr>
          </a:p>
        </p:txBody>
      </p:sp>
      <p:sp>
        <p:nvSpPr>
          <p:cNvPr id="60" name="Google Shape;60;p13"/>
          <p:cNvSpPr txBox="1"/>
          <p:nvPr>
            <p:ph idx="1" type="subTitle"/>
          </p:nvPr>
        </p:nvSpPr>
        <p:spPr>
          <a:xfrm>
            <a:off x="3096375" y="3266923"/>
            <a:ext cx="2951400" cy="9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0" lang="en">
                <a:latin typeface="Cambria"/>
                <a:ea typeface="Cambria"/>
                <a:cs typeface="Cambria"/>
                <a:sym typeface="Cambria"/>
              </a:rPr>
              <a:t>By: </a:t>
            </a:r>
            <a:endParaRPr b="0">
              <a:latin typeface="Cambria"/>
              <a:ea typeface="Cambria"/>
              <a:cs typeface="Cambria"/>
              <a:sym typeface="Cambria"/>
            </a:endParaRPr>
          </a:p>
          <a:p>
            <a:pPr indent="0" lvl="0" marL="0" rtl="0" algn="ctr">
              <a:spcBef>
                <a:spcPts val="0"/>
              </a:spcBef>
              <a:spcAft>
                <a:spcPts val="0"/>
              </a:spcAft>
              <a:buNone/>
            </a:pPr>
            <a:r>
              <a:rPr b="0" lang="en">
                <a:latin typeface="Cambria"/>
                <a:ea typeface="Cambria"/>
                <a:cs typeface="Cambria"/>
                <a:sym typeface="Cambria"/>
              </a:rPr>
              <a:t>Pgujarat - Pranav Gujarathi</a:t>
            </a:r>
            <a:endParaRPr b="0">
              <a:latin typeface="Cambria"/>
              <a:ea typeface="Cambria"/>
              <a:cs typeface="Cambria"/>
              <a:sym typeface="Cambria"/>
            </a:endParaRPr>
          </a:p>
          <a:p>
            <a:pPr indent="0" lvl="0" marL="0" rtl="0" algn="ctr">
              <a:spcBef>
                <a:spcPts val="0"/>
              </a:spcBef>
              <a:spcAft>
                <a:spcPts val="0"/>
              </a:spcAft>
              <a:buNone/>
            </a:pPr>
            <a:r>
              <a:rPr b="0" lang="en">
                <a:latin typeface="Cambria"/>
                <a:ea typeface="Cambria"/>
                <a:cs typeface="Cambria"/>
                <a:sym typeface="Cambria"/>
              </a:rPr>
              <a:t>Nakopa -Naga Anjaneyulu</a:t>
            </a:r>
            <a:endParaRPr b="0">
              <a:latin typeface="Cambria"/>
              <a:ea typeface="Cambria"/>
              <a:cs typeface="Cambria"/>
              <a:sym typeface="Cambria"/>
            </a:endParaRPr>
          </a:p>
          <a:p>
            <a:pPr indent="0" lvl="0" marL="0" rtl="0" algn="ctr">
              <a:spcBef>
                <a:spcPts val="0"/>
              </a:spcBef>
              <a:spcAft>
                <a:spcPts val="0"/>
              </a:spcAft>
              <a:buNone/>
            </a:pPr>
            <a:r>
              <a:rPr b="0" lang="en">
                <a:latin typeface="Cambria"/>
                <a:ea typeface="Cambria"/>
                <a:cs typeface="Cambria"/>
                <a:sym typeface="Cambria"/>
              </a:rPr>
              <a:t>Yashjain - Yashvardhan Jain</a:t>
            </a:r>
            <a:endParaRPr b="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Potential Improvements</a:t>
            </a:r>
            <a:endParaRPr b="0" sz="2400">
              <a:latin typeface="Calibri"/>
              <a:ea typeface="Calibri"/>
              <a:cs typeface="Calibri"/>
              <a:sym typeface="Calibri"/>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are considering the user’s legacy features , business’s attributes  and other features which are specific to a business and a user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Features also  include user reviews .</a:t>
            </a:r>
            <a:endParaRPr>
              <a:solidFill>
                <a:srgbClr val="000000"/>
              </a:solidFill>
            </a:endParaRPr>
          </a:p>
          <a:p>
            <a:pPr indent="0" lvl="0" marL="0" rtl="0" algn="l">
              <a:spcBef>
                <a:spcPts val="1600"/>
              </a:spcBef>
              <a:spcAft>
                <a:spcPts val="0"/>
              </a:spcAft>
              <a:buNone/>
            </a:pPr>
            <a:r>
              <a:rPr lang="en" sz="2400">
                <a:solidFill>
                  <a:schemeClr val="dk1"/>
                </a:solidFill>
                <a:latin typeface="Calibri"/>
                <a:ea typeface="Calibri"/>
                <a:cs typeface="Calibri"/>
                <a:sym typeface="Calibri"/>
              </a:rPr>
              <a:t>Evaluation and Results :</a:t>
            </a:r>
            <a:endParaRPr sz="2400">
              <a:solidFill>
                <a:schemeClr val="dk1"/>
              </a:solidFill>
              <a:latin typeface="Calibri"/>
              <a:ea typeface="Calibri"/>
              <a:cs typeface="Calibri"/>
              <a:sym typeface="Calibri"/>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chemeClr val="dk1"/>
              </a:solidFill>
            </a:endParaRPr>
          </a:p>
        </p:txBody>
      </p:sp>
      <p:graphicFrame>
        <p:nvGraphicFramePr>
          <p:cNvPr id="132" name="Google Shape;132;p22"/>
          <p:cNvGraphicFramePr/>
          <p:nvPr/>
        </p:nvGraphicFramePr>
        <p:xfrm>
          <a:off x="952500" y="3008275"/>
          <a:ext cx="3000000" cy="3000000"/>
        </p:xfrm>
        <a:graphic>
          <a:graphicData uri="http://schemas.openxmlformats.org/drawingml/2006/table">
            <a:tbl>
              <a:tblPr>
                <a:noFill/>
                <a:tableStyleId>{A621E0D7-28E1-4E0B-B3B6-2E4F99852E2B}</a:tableStyleId>
              </a:tblPr>
              <a:tblGrid>
                <a:gridCol w="2413000"/>
                <a:gridCol w="2413000"/>
              </a:tblGrid>
              <a:tr h="482325">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b="1" lang="en"/>
                        <a:t>MSE</a:t>
                      </a:r>
                      <a:endParaRPr b="1"/>
                    </a:p>
                  </a:txBody>
                  <a:tcPr marT="91425" marB="91425" marR="91425" marL="91425"/>
                </a:tc>
              </a:tr>
              <a:tr h="482325">
                <a:tc>
                  <a:txBody>
                    <a:bodyPr/>
                    <a:lstStyle/>
                    <a:p>
                      <a:pPr indent="0" lvl="0" marL="0" rtl="0" algn="l">
                        <a:spcBef>
                          <a:spcPts val="0"/>
                        </a:spcBef>
                        <a:spcAft>
                          <a:spcPts val="0"/>
                        </a:spcAft>
                        <a:buNone/>
                      </a:pPr>
                      <a:r>
                        <a:rPr lang="en"/>
                        <a:t>0.32</a:t>
                      </a:r>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Verdana"/>
                <a:ea typeface="Verdana"/>
                <a:cs typeface="Verdana"/>
                <a:sym typeface="Verdana"/>
              </a:rPr>
              <a:t>Problem Statement</a:t>
            </a:r>
            <a:endParaRPr b="0" sz="2400">
              <a:latin typeface="Verdana"/>
              <a:ea typeface="Verdana"/>
              <a:cs typeface="Verdana"/>
              <a:sym typeface="Verdana"/>
            </a:endParaRPr>
          </a:p>
          <a:p>
            <a:pPr indent="0" lvl="0" marL="0" rtl="0" algn="l">
              <a:spcBef>
                <a:spcPts val="0"/>
              </a:spcBef>
              <a:spcAft>
                <a:spcPts val="0"/>
              </a:spcAft>
              <a:buNone/>
            </a:pPr>
            <a:r>
              <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Task 2: Driving factors for a business</a:t>
            </a:r>
            <a:endParaRPr b="1"/>
          </a:p>
          <a:p>
            <a:pPr indent="-342900" lvl="0" marL="457200" rtl="0" algn="l">
              <a:spcBef>
                <a:spcPts val="1600"/>
              </a:spcBef>
              <a:spcAft>
                <a:spcPts val="0"/>
              </a:spcAft>
              <a:buSzPts val="1800"/>
              <a:buChar char="●"/>
            </a:pPr>
            <a:r>
              <a:rPr lang="en"/>
              <a:t>We would like to offer a service to  the business owners which help them understand the   quantitative impact of different factors which drive the star ratings for their businesses.</a:t>
            </a:r>
            <a:endParaRPr/>
          </a:p>
          <a:p>
            <a:pPr indent="-317500" lvl="1" marL="914400" rtl="0" algn="l">
              <a:spcBef>
                <a:spcPts val="0"/>
              </a:spcBef>
              <a:spcAft>
                <a:spcPts val="0"/>
              </a:spcAft>
              <a:buSzPts val="1400"/>
              <a:buChar char="○"/>
            </a:pPr>
            <a:r>
              <a:rPr lang="en"/>
              <a:t>This service is built upon the model used in previous task for recommending business to user.</a:t>
            </a:r>
            <a:endParaRPr/>
          </a:p>
        </p:txBody>
      </p:sp>
      <p:grpSp>
        <p:nvGrpSpPr>
          <p:cNvPr id="139" name="Google Shape;139;p23"/>
          <p:cNvGrpSpPr/>
          <p:nvPr/>
        </p:nvGrpSpPr>
        <p:grpSpPr>
          <a:xfrm>
            <a:off x="971800" y="3128506"/>
            <a:ext cx="6709134" cy="1606944"/>
            <a:chOff x="9750" y="821900"/>
            <a:chExt cx="8677100" cy="2428875"/>
          </a:xfrm>
        </p:grpSpPr>
        <p:pic>
          <p:nvPicPr>
            <p:cNvPr id="140" name="Google Shape;140;p23"/>
            <p:cNvPicPr preferRelativeResize="0"/>
            <p:nvPr/>
          </p:nvPicPr>
          <p:blipFill>
            <a:blip r:embed="rId3">
              <a:alphaModFix/>
            </a:blip>
            <a:stretch>
              <a:fillRect/>
            </a:stretch>
          </p:blipFill>
          <p:spPr>
            <a:xfrm>
              <a:off x="2043025" y="1770475"/>
              <a:ext cx="1724575" cy="937775"/>
            </a:xfrm>
            <a:prstGeom prst="rect">
              <a:avLst/>
            </a:prstGeom>
            <a:noFill/>
            <a:ln>
              <a:noFill/>
            </a:ln>
          </p:spPr>
        </p:pic>
        <p:pic>
          <p:nvPicPr>
            <p:cNvPr id="141" name="Google Shape;141;p23"/>
            <p:cNvPicPr preferRelativeResize="0"/>
            <p:nvPr/>
          </p:nvPicPr>
          <p:blipFill>
            <a:blip r:embed="rId4">
              <a:alphaModFix/>
            </a:blip>
            <a:stretch>
              <a:fillRect/>
            </a:stretch>
          </p:blipFill>
          <p:spPr>
            <a:xfrm>
              <a:off x="4465725" y="1518574"/>
              <a:ext cx="1422525" cy="1663376"/>
            </a:xfrm>
            <a:prstGeom prst="rect">
              <a:avLst/>
            </a:prstGeom>
            <a:noFill/>
            <a:ln>
              <a:noFill/>
            </a:ln>
          </p:spPr>
        </p:pic>
        <p:pic>
          <p:nvPicPr>
            <p:cNvPr id="142" name="Google Shape;142;p23"/>
            <p:cNvPicPr preferRelativeResize="0"/>
            <p:nvPr/>
          </p:nvPicPr>
          <p:blipFill>
            <a:blip r:embed="rId5">
              <a:alphaModFix/>
            </a:blip>
            <a:stretch>
              <a:fillRect/>
            </a:stretch>
          </p:blipFill>
          <p:spPr>
            <a:xfrm>
              <a:off x="9750" y="1518575"/>
              <a:ext cx="1724575" cy="1389200"/>
            </a:xfrm>
            <a:prstGeom prst="rect">
              <a:avLst/>
            </a:prstGeom>
            <a:noFill/>
            <a:ln>
              <a:noFill/>
            </a:ln>
          </p:spPr>
        </p:pic>
        <p:pic>
          <p:nvPicPr>
            <p:cNvPr id="143" name="Google Shape;143;p23"/>
            <p:cNvPicPr preferRelativeResize="0"/>
            <p:nvPr/>
          </p:nvPicPr>
          <p:blipFill>
            <a:blip r:embed="rId6">
              <a:alphaModFix/>
            </a:blip>
            <a:stretch>
              <a:fillRect/>
            </a:stretch>
          </p:blipFill>
          <p:spPr>
            <a:xfrm>
              <a:off x="6391325" y="821900"/>
              <a:ext cx="2295525" cy="24288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Importance Of Proposed Question</a:t>
            </a:r>
            <a:endParaRPr b="0" sz="2400">
              <a:latin typeface="Calibri"/>
              <a:ea typeface="Calibri"/>
              <a:cs typeface="Calibri"/>
              <a:sym typeface="Calibri"/>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Instead of focussing on the users, we want to focus on the businesses.</a:t>
            </a:r>
            <a:endParaRPr sz="1400"/>
          </a:p>
          <a:p>
            <a:pPr indent="-317500" lvl="0" marL="457200" rtl="0" algn="l">
              <a:spcBef>
                <a:spcPts val="0"/>
              </a:spcBef>
              <a:spcAft>
                <a:spcPts val="0"/>
              </a:spcAft>
              <a:buSzPts val="1400"/>
              <a:buChar char="●"/>
            </a:pPr>
            <a:r>
              <a:rPr lang="en" sz="1400"/>
              <a:t>We want to use the user activity data to better serve businesses.</a:t>
            </a:r>
            <a:endParaRPr sz="1400"/>
          </a:p>
          <a:p>
            <a:pPr indent="-317500" lvl="0" marL="457200" rtl="0" algn="l">
              <a:spcBef>
                <a:spcPts val="0"/>
              </a:spcBef>
              <a:spcAft>
                <a:spcPts val="0"/>
              </a:spcAft>
              <a:buSzPts val="1400"/>
              <a:buChar char="●"/>
            </a:pPr>
            <a:r>
              <a:rPr lang="en" sz="1400"/>
              <a:t>Suggest what attributes businesses should be focussing on in order to better serve the users, and make their businesses better and more profitable.</a:t>
            </a:r>
            <a:endParaRPr sz="1400"/>
          </a:p>
          <a:p>
            <a:pPr indent="-317500" lvl="0" marL="457200" rtl="0" algn="l">
              <a:spcBef>
                <a:spcPts val="0"/>
              </a:spcBef>
              <a:spcAft>
                <a:spcPts val="0"/>
              </a:spcAft>
              <a:buSzPts val="1400"/>
              <a:buChar char="●"/>
            </a:pPr>
            <a:r>
              <a:rPr lang="en" sz="1400"/>
              <a:t>Businesses can then improve based on these results.</a:t>
            </a:r>
            <a:endParaRPr sz="1400"/>
          </a:p>
          <a:p>
            <a:pPr indent="-317500" lvl="0" marL="457200" rtl="0" algn="l">
              <a:spcBef>
                <a:spcPts val="0"/>
              </a:spcBef>
              <a:spcAft>
                <a:spcPts val="0"/>
              </a:spcAft>
              <a:buSzPts val="1400"/>
              <a:buChar char="●"/>
            </a:pPr>
            <a:r>
              <a:rPr lang="en" sz="1400"/>
              <a:t>We will use model agnostic algorithms, ie, the algorithms just depend on the input feature values and predictions, and are independent of whatsoever model we use</a:t>
            </a:r>
            <a:endParaRPr sz="1400"/>
          </a:p>
        </p:txBody>
      </p:sp>
      <p:sp>
        <p:nvSpPr>
          <p:cNvPr id="150" name="Google Shape;150;p24"/>
          <p:cNvSpPr/>
          <p:nvPr/>
        </p:nvSpPr>
        <p:spPr>
          <a:xfrm>
            <a:off x="911775" y="3187725"/>
            <a:ext cx="2651700" cy="11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Better Businesses</a:t>
            </a:r>
            <a:endParaRPr/>
          </a:p>
        </p:txBody>
      </p:sp>
      <p:sp>
        <p:nvSpPr>
          <p:cNvPr id="151" name="Google Shape;151;p24"/>
          <p:cNvSpPr/>
          <p:nvPr/>
        </p:nvSpPr>
        <p:spPr>
          <a:xfrm>
            <a:off x="5512375" y="3187725"/>
            <a:ext cx="2797800" cy="11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Better Experience for Users</a:t>
            </a:r>
            <a:endParaRPr/>
          </a:p>
        </p:txBody>
      </p:sp>
      <p:sp>
        <p:nvSpPr>
          <p:cNvPr id="152" name="Google Shape;152;p24"/>
          <p:cNvSpPr/>
          <p:nvPr/>
        </p:nvSpPr>
        <p:spPr>
          <a:xfrm>
            <a:off x="3678425" y="3598425"/>
            <a:ext cx="1719000" cy="28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Proposed Solution</a:t>
            </a:r>
            <a:endParaRPr b="0" sz="2400">
              <a:latin typeface="Calibri"/>
              <a:ea typeface="Calibri"/>
              <a:cs typeface="Calibri"/>
              <a:sym typeface="Calibri"/>
            </a:endParaRPr>
          </a:p>
        </p:txBody>
      </p:sp>
      <p:sp>
        <p:nvSpPr>
          <p:cNvPr id="158" name="Google Shape;158;p25"/>
          <p:cNvSpPr txBox="1"/>
          <p:nvPr>
            <p:ph idx="1" type="body"/>
          </p:nvPr>
        </p:nvSpPr>
        <p:spPr>
          <a:xfrm>
            <a:off x="311700" y="854925"/>
            <a:ext cx="4536300" cy="385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two popularly implemented algorithms for this task, LIME and Shapely</a:t>
            </a:r>
            <a:endParaRPr/>
          </a:p>
          <a:p>
            <a:pPr indent="-342900" lvl="0" marL="457200" rtl="0" algn="l">
              <a:spcBef>
                <a:spcPts val="0"/>
              </a:spcBef>
              <a:spcAft>
                <a:spcPts val="0"/>
              </a:spcAft>
              <a:buSzPts val="1800"/>
              <a:buChar char="●"/>
            </a:pPr>
            <a:r>
              <a:rPr lang="en"/>
              <a:t>Both give us, on a data point level, what impact each feature has on the prediction.</a:t>
            </a:r>
            <a:endParaRPr/>
          </a:p>
          <a:p>
            <a:pPr indent="-342900" lvl="0" marL="457200" rtl="0" algn="l">
              <a:spcBef>
                <a:spcPts val="0"/>
              </a:spcBef>
              <a:spcAft>
                <a:spcPts val="0"/>
              </a:spcAft>
              <a:buSzPts val="1800"/>
              <a:buChar char="●"/>
            </a:pPr>
            <a:r>
              <a:rPr lang="en"/>
              <a:t>Business owners can then take average impacts of users they want to focus on, and then plan their strategy accordingly, since business attributes also have a high impact on star ratings </a:t>
            </a:r>
            <a:endParaRPr/>
          </a:p>
        </p:txBody>
      </p:sp>
      <p:pic>
        <p:nvPicPr>
          <p:cNvPr id="159" name="Google Shape;159;p25"/>
          <p:cNvPicPr preferRelativeResize="0"/>
          <p:nvPr/>
        </p:nvPicPr>
        <p:blipFill>
          <a:blip r:embed="rId3">
            <a:alphaModFix/>
          </a:blip>
          <a:stretch>
            <a:fillRect/>
          </a:stretch>
        </p:blipFill>
        <p:spPr>
          <a:xfrm>
            <a:off x="5239013" y="1183125"/>
            <a:ext cx="3228975" cy="32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Task 1: Conclusion and Future Scope</a:t>
            </a:r>
            <a:endParaRPr b="0" sz="2400">
              <a:latin typeface="Calibri"/>
              <a:ea typeface="Calibri"/>
              <a:cs typeface="Calibri"/>
              <a:sym typeface="Calibri"/>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Memory based CF </a:t>
            </a:r>
            <a:r>
              <a:rPr lang="en" sz="1600"/>
              <a:t> is too simple and gives  low performance, and is only driven by the users previous ratings and not business attributes. It is also prone to cold start</a:t>
            </a:r>
            <a:endParaRPr sz="1600"/>
          </a:p>
          <a:p>
            <a:pPr indent="-330200" lvl="0" marL="457200" rtl="0" algn="l">
              <a:spcBef>
                <a:spcPts val="0"/>
              </a:spcBef>
              <a:spcAft>
                <a:spcPts val="0"/>
              </a:spcAft>
              <a:buSzPts val="1600"/>
              <a:buChar char="●"/>
            </a:pPr>
            <a:r>
              <a:rPr lang="en" sz="1600"/>
              <a:t>Where as our Embedded NN model ,which improves upon the memory based CF, considers a whole of lot of other features which are related to user,business. However this model suffered from high computations requirement which might not be worth the cost given the revenue addition due to increased performance.</a:t>
            </a:r>
            <a:endParaRPr sz="1600"/>
          </a:p>
          <a:p>
            <a:pPr indent="-330200" lvl="0" marL="457200" rtl="0" algn="l">
              <a:spcBef>
                <a:spcPts val="0"/>
              </a:spcBef>
              <a:spcAft>
                <a:spcPts val="0"/>
              </a:spcAft>
              <a:buSzPts val="1600"/>
              <a:buChar char="●"/>
            </a:pPr>
            <a:r>
              <a:rPr lang="en" sz="1600"/>
              <a:t>The NN model can also be improved upon by further hyper parameter tuning of the neural network</a:t>
            </a:r>
            <a:endParaRPr sz="1600"/>
          </a:p>
          <a:p>
            <a:pPr indent="-330200" lvl="0" marL="457200" rtl="0" algn="l">
              <a:spcBef>
                <a:spcPts val="0"/>
              </a:spcBef>
              <a:spcAft>
                <a:spcPts val="0"/>
              </a:spcAft>
              <a:buSzPts val="1600"/>
              <a:buChar char="●"/>
            </a:pPr>
            <a:r>
              <a:rPr lang="en" sz="1600"/>
              <a:t>As an addition to Embedded NN model, the text related data can be used more extensively using word embeddings and a sequential model.</a:t>
            </a:r>
            <a:endParaRPr sz="1600"/>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Calibri"/>
                <a:ea typeface="Calibri"/>
                <a:cs typeface="Calibri"/>
                <a:sym typeface="Calibri"/>
              </a:rPr>
              <a:t>Task 2: Conclusion and future scope</a:t>
            </a:r>
            <a:endParaRPr b="0">
              <a:latin typeface="Calibri"/>
              <a:ea typeface="Calibri"/>
              <a:cs typeface="Calibri"/>
              <a:sym typeface="Calibri"/>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LIME uses only linear models  to approximate local behaviour , so it might not capture complex feature interactions, not to mention being computationally expensive. </a:t>
            </a:r>
            <a:endParaRPr/>
          </a:p>
          <a:p>
            <a:pPr indent="-342900" lvl="0" marL="457200" rtl="0" algn="l">
              <a:spcBef>
                <a:spcPts val="0"/>
              </a:spcBef>
              <a:spcAft>
                <a:spcPts val="0"/>
              </a:spcAft>
              <a:buSzPts val="1800"/>
              <a:buChar char="●"/>
            </a:pPr>
            <a:r>
              <a:rPr lang="en"/>
              <a:t>An improvement over this is Shapely, which works by alternatively masking certain features in prediction which have lower impact weights, and then updates the weights based if the prediction performance reduced or not.</a:t>
            </a:r>
            <a:endParaRPr/>
          </a:p>
          <a:p>
            <a:pPr indent="-342900" lvl="0" marL="457200" rtl="0" algn="l">
              <a:spcBef>
                <a:spcPts val="0"/>
              </a:spcBef>
              <a:spcAft>
                <a:spcPts val="0"/>
              </a:spcAft>
              <a:buSzPts val="1800"/>
              <a:buChar char="●"/>
            </a:pPr>
            <a:r>
              <a:rPr lang="en"/>
              <a:t>If an dependent variable like revenue addition is known, we can model this as our target variable instead and build an optimization pipeline which returns to the business owner adjustments to certain features of his business so as to maximize revenue.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Exploring the Dataset</a:t>
            </a:r>
            <a:endParaRPr b="0" sz="2400">
              <a:latin typeface="Calibri"/>
              <a:ea typeface="Calibri"/>
              <a:cs typeface="Calibri"/>
              <a:sym typeface="Calibri"/>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Yelp Dataset</a:t>
            </a:r>
            <a:endParaRPr/>
          </a:p>
          <a:p>
            <a:pPr indent="-330200" lvl="0" marL="457200" rtl="0" algn="l">
              <a:spcBef>
                <a:spcPts val="1600"/>
              </a:spcBef>
              <a:spcAft>
                <a:spcPts val="0"/>
              </a:spcAft>
              <a:buSzPts val="1600"/>
              <a:buChar char="●"/>
            </a:pPr>
            <a:r>
              <a:rPr lang="en"/>
              <a:t>User.json 				1,637,138 Unique Users</a:t>
            </a:r>
            <a:endParaRPr/>
          </a:p>
          <a:p>
            <a:pPr indent="-330200" lvl="0" marL="457200" rtl="0" algn="l">
              <a:spcBef>
                <a:spcPts val="0"/>
              </a:spcBef>
              <a:spcAft>
                <a:spcPts val="0"/>
              </a:spcAft>
              <a:buSzPts val="1600"/>
              <a:buChar char="●"/>
            </a:pPr>
            <a:r>
              <a:rPr lang="en"/>
              <a:t>Business.json  			192,609  unique businesses</a:t>
            </a:r>
            <a:endParaRPr/>
          </a:p>
          <a:p>
            <a:pPr indent="-330200" lvl="0" marL="457200" rtl="0" algn="l">
              <a:spcBef>
                <a:spcPts val="0"/>
              </a:spcBef>
              <a:spcAft>
                <a:spcPts val="0"/>
              </a:spcAft>
              <a:buSzPts val="1600"/>
              <a:buChar char="●"/>
            </a:pPr>
            <a:r>
              <a:rPr lang="en"/>
              <a:t>Tip.json 					1,223,094 Tips</a:t>
            </a:r>
            <a:endParaRPr/>
          </a:p>
          <a:p>
            <a:pPr indent="-330200" lvl="0" marL="457200" rtl="0" algn="l">
              <a:spcBef>
                <a:spcPts val="0"/>
              </a:spcBef>
              <a:spcAft>
                <a:spcPts val="0"/>
              </a:spcAft>
              <a:buSzPts val="1600"/>
              <a:buChar char="●"/>
            </a:pPr>
            <a:r>
              <a:rPr lang="en"/>
              <a:t>Review.json  				6,685,900 reviews</a:t>
            </a:r>
            <a:endParaRPr/>
          </a:p>
          <a:p>
            <a:pPr indent="-330200" lvl="0" marL="457200" rtl="0" algn="l">
              <a:spcBef>
                <a:spcPts val="0"/>
              </a:spcBef>
              <a:spcAft>
                <a:spcPts val="0"/>
              </a:spcAft>
              <a:buSzPts val="1600"/>
              <a:buChar char="●"/>
            </a:pPr>
            <a:r>
              <a:rPr lang="en"/>
              <a:t>Checkin</a:t>
            </a:r>
            <a:r>
              <a:rPr lang="en"/>
              <a:t>.json 				161,950 </a:t>
            </a:r>
            <a:r>
              <a:rPr lang="en"/>
              <a:t>checkins</a:t>
            </a:r>
            <a:endParaRPr/>
          </a:p>
          <a:p>
            <a:pPr indent="-330200" lvl="0" marL="457200" rtl="0" algn="l">
              <a:spcBef>
                <a:spcPts val="0"/>
              </a:spcBef>
              <a:spcAft>
                <a:spcPts val="0"/>
              </a:spcAft>
              <a:buSzPts val="1600"/>
              <a:buChar char="●"/>
            </a:pPr>
            <a:r>
              <a:rPr lang="en"/>
              <a:t>Photo.json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Analyzing and Filtering data</a:t>
            </a:r>
            <a:endParaRPr b="0" sz="2400">
              <a:latin typeface="Calibri"/>
              <a:ea typeface="Calibri"/>
              <a:cs typeface="Calibri"/>
              <a:sym typeface="Calibri"/>
            </a:endParaRPr>
          </a:p>
        </p:txBody>
      </p:sp>
      <p:sp>
        <p:nvSpPr>
          <p:cNvPr id="72" name="Google Shape;72;p15"/>
          <p:cNvSpPr txBox="1"/>
          <p:nvPr>
            <p:ph idx="1" type="body"/>
          </p:nvPr>
        </p:nvSpPr>
        <p:spPr>
          <a:xfrm>
            <a:off x="311700" y="939775"/>
            <a:ext cx="8520600" cy="362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all the businesses , we have sampled business which offer pizza , italian </a:t>
            </a:r>
            <a:r>
              <a:rPr lang="en"/>
              <a:t>cuisine</a:t>
            </a:r>
            <a:r>
              <a:rPr lang="en"/>
              <a:t> on their menu .</a:t>
            </a:r>
            <a:endParaRPr/>
          </a:p>
          <a:p>
            <a:pPr indent="-342900" lvl="0" marL="457200" rtl="0" algn="l">
              <a:spcBef>
                <a:spcPts val="0"/>
              </a:spcBef>
              <a:spcAft>
                <a:spcPts val="0"/>
              </a:spcAft>
              <a:buSzPts val="1800"/>
              <a:buChar char="●"/>
            </a:pPr>
            <a:r>
              <a:rPr lang="en"/>
              <a:t>We were able to sample around 6k such businesses and based on user profiles and their corresponding reviews for those businesses ,we were able to obtain approximately 600k reviews. </a:t>
            </a:r>
            <a:endParaRPr/>
          </a:p>
          <a:p>
            <a:pPr indent="-342900" lvl="0" marL="457200" rtl="0" algn="l">
              <a:spcBef>
                <a:spcPts val="0"/>
              </a:spcBef>
              <a:spcAft>
                <a:spcPts val="0"/>
              </a:spcAft>
              <a:buSzPts val="1800"/>
              <a:buChar char="●"/>
            </a:pPr>
            <a:r>
              <a:rPr lang="en"/>
              <a:t>From these reviews, we further sampled users who have written more than 5 reviews ,this resulted in </a:t>
            </a:r>
            <a:r>
              <a:rPr lang="en"/>
              <a:t>160k  reviews.</a:t>
            </a:r>
            <a:br>
              <a:rPr lang="en"/>
            </a:br>
            <a:endParaRPr sz="1000"/>
          </a:p>
          <a:p>
            <a:pPr indent="-342900" lvl="0" marL="457200" rtl="0" algn="l">
              <a:spcBef>
                <a:spcPts val="0"/>
              </a:spcBef>
              <a:spcAft>
                <a:spcPts val="0"/>
              </a:spcAft>
              <a:buSzPts val="1800"/>
              <a:buChar char="●"/>
            </a:pPr>
            <a:r>
              <a:rPr lang="en"/>
              <a:t>I</a:t>
            </a:r>
            <a:r>
              <a:rPr lang="en"/>
              <a:t>f a user has reviewed the same business more than once,we are considering the most recent review only. So, we were left with 159k reviews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Calibri"/>
                <a:ea typeface="Calibri"/>
                <a:cs typeface="Calibri"/>
                <a:sym typeface="Calibri"/>
              </a:rPr>
              <a:t>Data Preprocessing and cleanup</a:t>
            </a:r>
            <a:endParaRPr b="0">
              <a:latin typeface="Calibri"/>
              <a:ea typeface="Calibri"/>
              <a:cs typeface="Calibri"/>
              <a:sym typeface="Calibri"/>
            </a:endParaRPr>
          </a:p>
        </p:txBody>
      </p:sp>
      <p:sp>
        <p:nvSpPr>
          <p:cNvPr id="78" name="Google Shape;78;p16"/>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After initial data creation, we look at the raw data to observe the important features that can be used for predicting the star rating.</a:t>
            </a:r>
            <a:endParaRPr sz="1600"/>
          </a:p>
          <a:p>
            <a:pPr indent="-330200" lvl="0" marL="457200" rtl="0" algn="l">
              <a:spcBef>
                <a:spcPts val="0"/>
              </a:spcBef>
              <a:spcAft>
                <a:spcPts val="0"/>
              </a:spcAft>
              <a:buSzPts val="1600"/>
              <a:buChar char="●"/>
            </a:pPr>
            <a:r>
              <a:rPr lang="en" sz="1600"/>
              <a:t>All the review related features like text, sentiment,etc which occur</a:t>
            </a:r>
            <a:r>
              <a:rPr lang="en" sz="1600"/>
              <a:t> </a:t>
            </a:r>
            <a:r>
              <a:rPr lang="en" sz="1600"/>
              <a:t>at the same time as the star rating are not</a:t>
            </a:r>
            <a:r>
              <a:rPr lang="en" sz="1600"/>
              <a:t> used</a:t>
            </a:r>
            <a:r>
              <a:rPr lang="en" sz="1600"/>
              <a:t> for prediction directly. However, for a particular user, if all reviews are arranged in chronological order then aggregation of all these features before that certain review can be used. </a:t>
            </a:r>
            <a:r>
              <a:rPr b="1" lang="en" sz="1600"/>
              <a:t>For example</a:t>
            </a:r>
            <a:r>
              <a:rPr lang="en" sz="1600"/>
              <a:t>, if a user writes 5 reviews, then for the chronologically 3rd review he writes, the total text and average sentiment associated with the first two reviews can be used as a feature to predict the star rating. We shall refer to these aggregated features as legacy features.</a:t>
            </a:r>
            <a:endParaRPr sz="1600"/>
          </a:p>
          <a:p>
            <a:pPr indent="-330200" lvl="0" marL="457200" rtl="0" algn="l">
              <a:spcBef>
                <a:spcPts val="0"/>
              </a:spcBef>
              <a:spcAft>
                <a:spcPts val="0"/>
              </a:spcAft>
              <a:buSzPts val="1600"/>
              <a:buChar char="●"/>
            </a:pPr>
            <a:r>
              <a:rPr lang="en" sz="1600"/>
              <a:t>This leaves us with time independent business attributes,user attributes,etc which can be used after appropriate data preprocessing(removing missing values, non variant features, one hot encoding,etc) . This way, we still have some features to predict in case of </a:t>
            </a:r>
            <a:r>
              <a:rPr b="1" lang="en" sz="1600"/>
              <a:t>cold start</a:t>
            </a:r>
            <a:r>
              <a:rPr lang="en" sz="1600"/>
              <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Processing Text data</a:t>
            </a:r>
            <a:endParaRPr b="0" sz="2400">
              <a:latin typeface="Calibri"/>
              <a:ea typeface="Calibri"/>
              <a:cs typeface="Calibri"/>
              <a:sym typeface="Calibri"/>
            </a:endParaRPr>
          </a:p>
        </p:txBody>
      </p:sp>
      <p:sp>
        <p:nvSpPr>
          <p:cNvPr id="84" name="Google Shape;84;p17"/>
          <p:cNvSpPr txBox="1"/>
          <p:nvPr>
            <p:ph idx="1" type="body"/>
          </p:nvPr>
        </p:nvSpPr>
        <p:spPr>
          <a:xfrm>
            <a:off x="311700" y="1152475"/>
            <a:ext cx="8520600" cy="363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discussed in previous slide, to predict star rating of a visit we use all of text submitted in the previous reviews of the user i.e. </a:t>
            </a:r>
            <a:r>
              <a:rPr b="1" lang="en"/>
              <a:t>legacy text</a:t>
            </a:r>
            <a:r>
              <a:rPr lang="en"/>
              <a:t>. We can utilize legacy text of the business as well, however that task was computationally out of scope for us.</a:t>
            </a:r>
            <a:endParaRPr/>
          </a:p>
          <a:p>
            <a:pPr indent="-342900" lvl="0" marL="457200" rtl="0" algn="l">
              <a:spcBef>
                <a:spcPts val="0"/>
              </a:spcBef>
              <a:spcAft>
                <a:spcPts val="0"/>
              </a:spcAft>
              <a:buSzPts val="1800"/>
              <a:buChar char="●"/>
            </a:pPr>
            <a:r>
              <a:rPr lang="en"/>
              <a:t>We apply commonly available </a:t>
            </a:r>
            <a:r>
              <a:rPr b="1" lang="en"/>
              <a:t>text cleaning techniques</a:t>
            </a:r>
            <a:r>
              <a:rPr lang="en"/>
              <a:t> like removal of non-alphanumeric terms, converting all terms to lower case, removing stopwords, etc. </a:t>
            </a:r>
            <a:endParaRPr/>
          </a:p>
          <a:p>
            <a:pPr indent="-342900" lvl="0" marL="457200" rtl="0" algn="l">
              <a:spcBef>
                <a:spcPts val="0"/>
              </a:spcBef>
              <a:spcAft>
                <a:spcPts val="0"/>
              </a:spcAft>
              <a:buSzPts val="1800"/>
              <a:buChar char="●"/>
            </a:pPr>
            <a:r>
              <a:rPr lang="en"/>
              <a:t>We feed the tokenized terms to a </a:t>
            </a:r>
            <a:r>
              <a:rPr b="1" lang="en"/>
              <a:t>Tf-Idf vectorizer</a:t>
            </a:r>
            <a:r>
              <a:rPr lang="en"/>
              <a:t> to get scores associated with each term, however we only consider terms with document frequency above a certain threshold. We now have terms and their tf-idf scores as features available for each star rating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Verdana"/>
                <a:ea typeface="Verdana"/>
                <a:cs typeface="Verdana"/>
                <a:sym typeface="Verdana"/>
              </a:rPr>
              <a:t>Problem Statement</a:t>
            </a:r>
            <a:endParaRPr b="0" sz="2400">
              <a:latin typeface="Verdana"/>
              <a:ea typeface="Verdana"/>
              <a:cs typeface="Verdana"/>
              <a:sym typeface="Verdana"/>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Task 1: Recommending businesses to users </a:t>
            </a:r>
            <a:endParaRPr b="1"/>
          </a:p>
          <a:p>
            <a:pPr indent="-342900" lvl="0" marL="457200" rtl="0" algn="l">
              <a:spcBef>
                <a:spcPts val="1600"/>
              </a:spcBef>
              <a:spcAft>
                <a:spcPts val="0"/>
              </a:spcAft>
              <a:buSzPts val="1800"/>
              <a:buChar char="●"/>
            </a:pPr>
            <a:r>
              <a:rPr lang="en"/>
              <a:t>Based on the reviews and user profile , we would like  to predict how  a user would rate a business which he/she hasn’t </a:t>
            </a:r>
            <a:r>
              <a:rPr lang="en"/>
              <a:t>visited</a:t>
            </a:r>
            <a:r>
              <a:rPr lang="en"/>
              <a:t> before. </a:t>
            </a:r>
            <a:br>
              <a:rPr lang="en"/>
            </a:br>
            <a:endParaRPr sz="1000"/>
          </a:p>
          <a:p>
            <a:pPr indent="-342900" lvl="0" marL="457200" rtl="0" algn="l">
              <a:spcBef>
                <a:spcPts val="0"/>
              </a:spcBef>
              <a:spcAft>
                <a:spcPts val="0"/>
              </a:spcAft>
              <a:buSzPts val="1800"/>
              <a:buChar char="●"/>
            </a:pPr>
            <a:r>
              <a:rPr lang="en"/>
              <a:t> Based on these star ratings for businesses, we would </a:t>
            </a:r>
            <a:r>
              <a:rPr lang="en"/>
              <a:t>recommend</a:t>
            </a:r>
            <a:r>
              <a:rPr lang="en"/>
              <a:t> </a:t>
            </a:r>
            <a:r>
              <a:rPr lang="en"/>
              <a:t>restaurants</a:t>
            </a:r>
            <a:r>
              <a:rPr lang="en"/>
              <a:t> to this user in decreasing order of predicted  rating i.e star rating </a:t>
            </a:r>
            <a:br>
              <a:rPr lang="en"/>
            </a:br>
            <a:endParaRPr sz="1000"/>
          </a:p>
          <a:p>
            <a:pPr indent="-342900" lvl="0" marL="457200" rtl="0" algn="l">
              <a:spcBef>
                <a:spcPts val="0"/>
              </a:spcBef>
              <a:spcAft>
                <a:spcPts val="0"/>
              </a:spcAft>
              <a:buSzPts val="1800"/>
              <a:buChar char="●"/>
            </a:pPr>
            <a:r>
              <a:rPr lang="en"/>
              <a:t>Assumption: Star rating is a complete indicator of the user’s preference for a business.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 1</a:t>
            </a:r>
            <a:endParaRPr sz="2400">
              <a:latin typeface="Calibri"/>
              <a:ea typeface="Calibri"/>
              <a:cs typeface="Calibri"/>
              <a:sym typeface="Calibri"/>
            </a:endParaRPr>
          </a:p>
        </p:txBody>
      </p:sp>
      <p:sp>
        <p:nvSpPr>
          <p:cNvPr id="96" name="Google Shape;96;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Model - 1:</a:t>
            </a:r>
            <a:r>
              <a:rPr lang="en"/>
              <a:t> </a:t>
            </a:r>
            <a:r>
              <a:rPr lang="en"/>
              <a:t>We have built a  memory based collaborative filtering model. This model uses the user ID, business  ID and associated star rating for creating embedding  which maps users to businesses. This embedding is used for finding similarities between users,businesses  .It uses SVD to condense this sparse  [user*business] matrix, and calculate the missing values and return to us the likely ratings for a business by a user. </a:t>
            </a:r>
            <a:endParaRPr/>
          </a:p>
          <a:p>
            <a:pPr indent="-342900" lvl="0" marL="457200" rtl="0" algn="l">
              <a:spcBef>
                <a:spcPts val="0"/>
              </a:spcBef>
              <a:spcAft>
                <a:spcPts val="0"/>
              </a:spcAft>
              <a:buSzPts val="1800"/>
              <a:buChar char="●"/>
            </a:pPr>
            <a:r>
              <a:rPr b="1" lang="en"/>
              <a:t>Model - 2:</a:t>
            </a:r>
            <a:r>
              <a:rPr lang="en"/>
              <a:t> We are using memory based model  to create a dense latent vector associated with each user and each business. We combine these latent vectors with the text features(tf-idf vectors) and then use a neural network based CF approach to predict ratings.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Model-1  Design</a:t>
            </a:r>
            <a:endParaRPr b="0" sz="2400">
              <a:latin typeface="Calibri"/>
              <a:ea typeface="Calibri"/>
              <a:cs typeface="Calibri"/>
              <a:sym typeface="Calibri"/>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3" name="Google Shape;103;p20"/>
          <p:cNvPicPr preferRelativeResize="0"/>
          <p:nvPr/>
        </p:nvPicPr>
        <p:blipFill>
          <a:blip r:embed="rId3">
            <a:alphaModFix/>
          </a:blip>
          <a:stretch>
            <a:fillRect/>
          </a:stretch>
        </p:blipFill>
        <p:spPr>
          <a:xfrm>
            <a:off x="311700" y="1017438"/>
            <a:ext cx="1709575" cy="1840300"/>
          </a:xfrm>
          <a:prstGeom prst="rect">
            <a:avLst/>
          </a:prstGeom>
          <a:noFill/>
          <a:ln>
            <a:noFill/>
          </a:ln>
        </p:spPr>
      </p:pic>
      <p:pic>
        <p:nvPicPr>
          <p:cNvPr id="104" name="Google Shape;104;p20"/>
          <p:cNvPicPr preferRelativeResize="0"/>
          <p:nvPr/>
        </p:nvPicPr>
        <p:blipFill>
          <a:blip r:embed="rId4">
            <a:alphaModFix/>
          </a:blip>
          <a:stretch>
            <a:fillRect/>
          </a:stretch>
        </p:blipFill>
        <p:spPr>
          <a:xfrm>
            <a:off x="2167423" y="1641723"/>
            <a:ext cx="164850" cy="164875"/>
          </a:xfrm>
          <a:prstGeom prst="rect">
            <a:avLst/>
          </a:prstGeom>
          <a:noFill/>
          <a:ln>
            <a:noFill/>
          </a:ln>
        </p:spPr>
      </p:pic>
      <p:pic>
        <p:nvPicPr>
          <p:cNvPr id="105" name="Google Shape;105;p20"/>
          <p:cNvPicPr preferRelativeResize="0"/>
          <p:nvPr/>
        </p:nvPicPr>
        <p:blipFill>
          <a:blip r:embed="rId5">
            <a:alphaModFix/>
          </a:blip>
          <a:stretch>
            <a:fillRect/>
          </a:stretch>
        </p:blipFill>
        <p:spPr>
          <a:xfrm>
            <a:off x="2478413" y="1017438"/>
            <a:ext cx="2324100" cy="1285875"/>
          </a:xfrm>
          <a:prstGeom prst="rect">
            <a:avLst/>
          </a:prstGeom>
          <a:noFill/>
          <a:ln>
            <a:noFill/>
          </a:ln>
        </p:spPr>
      </p:pic>
      <p:pic>
        <p:nvPicPr>
          <p:cNvPr id="106" name="Google Shape;106;p20"/>
          <p:cNvPicPr preferRelativeResize="0"/>
          <p:nvPr/>
        </p:nvPicPr>
        <p:blipFill>
          <a:blip r:embed="rId6">
            <a:alphaModFix/>
          </a:blip>
          <a:stretch>
            <a:fillRect/>
          </a:stretch>
        </p:blipFill>
        <p:spPr>
          <a:xfrm>
            <a:off x="4865025" y="1500562"/>
            <a:ext cx="447200" cy="447200"/>
          </a:xfrm>
          <a:prstGeom prst="rect">
            <a:avLst/>
          </a:prstGeom>
          <a:noFill/>
          <a:ln>
            <a:noFill/>
          </a:ln>
        </p:spPr>
      </p:pic>
      <p:pic>
        <p:nvPicPr>
          <p:cNvPr id="107" name="Google Shape;107;p20"/>
          <p:cNvPicPr preferRelativeResize="0"/>
          <p:nvPr/>
        </p:nvPicPr>
        <p:blipFill>
          <a:blip r:embed="rId7">
            <a:alphaModFix/>
          </a:blip>
          <a:stretch>
            <a:fillRect/>
          </a:stretch>
        </p:blipFill>
        <p:spPr>
          <a:xfrm>
            <a:off x="5374713" y="227313"/>
            <a:ext cx="3457575" cy="3286125"/>
          </a:xfrm>
          <a:prstGeom prst="rect">
            <a:avLst/>
          </a:prstGeom>
          <a:noFill/>
          <a:ln>
            <a:noFill/>
          </a:ln>
        </p:spPr>
      </p:pic>
      <p:sp>
        <p:nvSpPr>
          <p:cNvPr id="108" name="Google Shape;108;p20"/>
          <p:cNvSpPr txBox="1"/>
          <p:nvPr/>
        </p:nvSpPr>
        <p:spPr>
          <a:xfrm>
            <a:off x="237325" y="2972850"/>
            <a:ext cx="5000400" cy="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Model prediction of the rating = dot product of the embeddings vector + user bias + item bias</a:t>
            </a:r>
            <a:r>
              <a:rPr lang="en" sz="1200">
                <a:latin typeface="Lato"/>
                <a:ea typeface="Lato"/>
                <a:cs typeface="Lato"/>
                <a:sym typeface="Lato"/>
              </a:rPr>
              <a:t>.</a:t>
            </a:r>
            <a:endParaRPr sz="1200">
              <a:latin typeface="Lato"/>
              <a:ea typeface="Lato"/>
              <a:cs typeface="Lato"/>
              <a:sym typeface="Lato"/>
            </a:endParaRPr>
          </a:p>
        </p:txBody>
      </p:sp>
      <p:graphicFrame>
        <p:nvGraphicFramePr>
          <p:cNvPr id="109" name="Google Shape;109;p20"/>
          <p:cNvGraphicFramePr/>
          <p:nvPr/>
        </p:nvGraphicFramePr>
        <p:xfrm>
          <a:off x="601800" y="3867150"/>
          <a:ext cx="3000000" cy="3000000"/>
        </p:xfrm>
        <a:graphic>
          <a:graphicData uri="http://schemas.openxmlformats.org/drawingml/2006/table">
            <a:tbl>
              <a:tblPr>
                <a:noFill/>
                <a:tableStyleId>{A621E0D7-28E1-4E0B-B3B6-2E4F99852E2B}</a:tableStyleId>
              </a:tblPr>
              <a:tblGrid>
                <a:gridCol w="3619500"/>
                <a:gridCol w="3619500"/>
              </a:tblGrid>
              <a:tr h="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b="1" lang="en"/>
                        <a:t>MSE</a:t>
                      </a:r>
                      <a:endParaRPr b="1"/>
                    </a:p>
                  </a:txBody>
                  <a:tcPr marT="91425" marB="91425" marR="91425" marL="91425"/>
                </a:tc>
              </a:tr>
              <a:tr h="0">
                <a:tc>
                  <a:txBody>
                    <a:bodyPr/>
                    <a:lstStyle/>
                    <a:p>
                      <a:pPr indent="0" lvl="0" marL="0" rtl="0" algn="l">
                        <a:spcBef>
                          <a:spcPts val="0"/>
                        </a:spcBef>
                        <a:spcAft>
                          <a:spcPts val="0"/>
                        </a:spcAft>
                        <a:buNone/>
                      </a:pPr>
                      <a:r>
                        <a:rPr lang="en"/>
                        <a:t>0.1342567</a:t>
                      </a:r>
                      <a:endParaRPr/>
                    </a:p>
                  </a:txBody>
                  <a:tcPr marT="91425" marB="91425" marR="91425" marL="91425"/>
                </a:tc>
                <a:tc>
                  <a:txBody>
                    <a:bodyPr/>
                    <a:lstStyle/>
                    <a:p>
                      <a:pPr indent="0" lvl="0" marL="0" rtl="0" algn="l">
                        <a:spcBef>
                          <a:spcPts val="0"/>
                        </a:spcBef>
                        <a:spcAft>
                          <a:spcPts val="0"/>
                        </a:spcAft>
                        <a:buNone/>
                      </a:pPr>
                      <a:r>
                        <a:rPr lang="en"/>
                        <a:t>1.961109</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Calibri"/>
                <a:ea typeface="Calibri"/>
                <a:cs typeface="Calibri"/>
                <a:sym typeface="Calibri"/>
              </a:rPr>
              <a:t>Model-2 Design</a:t>
            </a:r>
            <a:endParaRPr b="0" sz="2400">
              <a:latin typeface="Calibri"/>
              <a:ea typeface="Calibri"/>
              <a:cs typeface="Calibri"/>
              <a:sym typeface="Calibri"/>
            </a:endParaRPr>
          </a:p>
        </p:txBody>
      </p:sp>
      <p:sp>
        <p:nvSpPr>
          <p:cNvPr id="115" name="Google Shape;115;p21"/>
          <p:cNvSpPr/>
          <p:nvPr/>
        </p:nvSpPr>
        <p:spPr>
          <a:xfrm>
            <a:off x="494175" y="1162325"/>
            <a:ext cx="3618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a:t>
            </a:r>
            <a:endParaRPr/>
          </a:p>
        </p:txBody>
      </p:sp>
      <p:sp>
        <p:nvSpPr>
          <p:cNvPr id="116" name="Google Shape;116;p21"/>
          <p:cNvSpPr/>
          <p:nvPr/>
        </p:nvSpPr>
        <p:spPr>
          <a:xfrm>
            <a:off x="494275" y="2449950"/>
            <a:ext cx="361800" cy="9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 I Z</a:t>
            </a:r>
            <a:endParaRPr/>
          </a:p>
        </p:txBody>
      </p:sp>
      <p:sp>
        <p:nvSpPr>
          <p:cNvPr id="117" name="Google Shape;117;p21"/>
          <p:cNvSpPr/>
          <p:nvPr/>
        </p:nvSpPr>
        <p:spPr>
          <a:xfrm>
            <a:off x="494100" y="3619250"/>
            <a:ext cx="3618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a:t>
            </a:r>
            <a:endParaRPr/>
          </a:p>
        </p:txBody>
      </p:sp>
      <p:sp>
        <p:nvSpPr>
          <p:cNvPr id="118" name="Google Shape;118;p21"/>
          <p:cNvSpPr/>
          <p:nvPr/>
        </p:nvSpPr>
        <p:spPr>
          <a:xfrm>
            <a:off x="1726100" y="1392025"/>
            <a:ext cx="361800" cy="330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 NPUT </a:t>
            </a:r>
            <a:endParaRPr/>
          </a:p>
          <a:p>
            <a:pPr indent="0" lvl="0" marL="0" rtl="0" algn="l">
              <a:spcBef>
                <a:spcPts val="0"/>
              </a:spcBef>
              <a:spcAft>
                <a:spcPts val="0"/>
              </a:spcAft>
              <a:buNone/>
            </a:pPr>
            <a:r>
              <a:rPr lang="en"/>
              <a:t>  VECTOR</a:t>
            </a:r>
            <a:endParaRPr/>
          </a:p>
        </p:txBody>
      </p:sp>
      <p:cxnSp>
        <p:nvCxnSpPr>
          <p:cNvPr id="119" name="Google Shape;119;p21"/>
          <p:cNvCxnSpPr>
            <a:stCxn id="115" idx="3"/>
            <a:endCxn id="118" idx="1"/>
          </p:cNvCxnSpPr>
          <p:nvPr/>
        </p:nvCxnSpPr>
        <p:spPr>
          <a:xfrm>
            <a:off x="855975" y="1708775"/>
            <a:ext cx="870000" cy="13362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1"/>
          <p:cNvCxnSpPr>
            <a:stCxn id="116" idx="3"/>
            <a:endCxn id="118" idx="1"/>
          </p:cNvCxnSpPr>
          <p:nvPr/>
        </p:nvCxnSpPr>
        <p:spPr>
          <a:xfrm>
            <a:off x="856075" y="2930250"/>
            <a:ext cx="870000" cy="114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1"/>
          <p:cNvCxnSpPr>
            <a:stCxn id="117" idx="3"/>
            <a:endCxn id="118" idx="1"/>
          </p:cNvCxnSpPr>
          <p:nvPr/>
        </p:nvCxnSpPr>
        <p:spPr>
          <a:xfrm flipH="1" rot="10800000">
            <a:off x="855900" y="3044900"/>
            <a:ext cx="870300" cy="1256400"/>
          </a:xfrm>
          <a:prstGeom prst="straightConnector1">
            <a:avLst/>
          </a:prstGeom>
          <a:noFill/>
          <a:ln cap="flat" cmpd="sng" w="9525">
            <a:solidFill>
              <a:schemeClr val="dk2"/>
            </a:solidFill>
            <a:prstDash val="solid"/>
            <a:round/>
            <a:headEnd len="med" w="med" type="none"/>
            <a:tailEnd len="med" w="med" type="triangle"/>
          </a:ln>
        </p:spPr>
      </p:cxnSp>
      <p:pic>
        <p:nvPicPr>
          <p:cNvPr id="122" name="Google Shape;122;p21"/>
          <p:cNvPicPr preferRelativeResize="0"/>
          <p:nvPr/>
        </p:nvPicPr>
        <p:blipFill>
          <a:blip r:embed="rId3">
            <a:alphaModFix/>
          </a:blip>
          <a:stretch>
            <a:fillRect/>
          </a:stretch>
        </p:blipFill>
        <p:spPr>
          <a:xfrm>
            <a:off x="5374713" y="1401963"/>
            <a:ext cx="3457575" cy="3286125"/>
          </a:xfrm>
          <a:prstGeom prst="rect">
            <a:avLst/>
          </a:prstGeom>
          <a:noFill/>
          <a:ln>
            <a:noFill/>
          </a:ln>
        </p:spPr>
      </p:pic>
      <p:pic>
        <p:nvPicPr>
          <p:cNvPr id="123" name="Google Shape;123;p21"/>
          <p:cNvPicPr preferRelativeResize="0"/>
          <p:nvPr/>
        </p:nvPicPr>
        <p:blipFill>
          <a:blip r:embed="rId4">
            <a:alphaModFix/>
          </a:blip>
          <a:stretch>
            <a:fillRect/>
          </a:stretch>
        </p:blipFill>
        <p:spPr>
          <a:xfrm>
            <a:off x="2602000" y="2338575"/>
            <a:ext cx="2341925" cy="1551326"/>
          </a:xfrm>
          <a:prstGeom prst="rect">
            <a:avLst/>
          </a:prstGeom>
          <a:noFill/>
          <a:ln>
            <a:noFill/>
          </a:ln>
        </p:spPr>
      </p:pic>
      <p:sp>
        <p:nvSpPr>
          <p:cNvPr id="124" name="Google Shape;124;p21"/>
          <p:cNvSpPr/>
          <p:nvPr/>
        </p:nvSpPr>
        <p:spPr>
          <a:xfrm>
            <a:off x="2171550" y="2919788"/>
            <a:ext cx="633300" cy="25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4670225" y="2971600"/>
            <a:ext cx="661200" cy="28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