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18" r:id="rId2"/>
  </p:sld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39404-5721-483F-A37E-0185E6F2DC80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84DC2-7425-4552-A6F8-7F1FCBCCC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59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logo-white-large-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8" y="5661025"/>
            <a:ext cx="343958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logo-white-large-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8" y="5661025"/>
            <a:ext cx="343958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063240"/>
            <a:ext cx="10668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1452232"/>
            <a:ext cx="10668000" cy="677108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35551" y="6315075"/>
            <a:ext cx="6167967" cy="2308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68351" y="4700589"/>
            <a:ext cx="2844800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fld id="{86057CD4-D69F-47BC-BF03-2AFC5F649009}" type="datetimeFigureOut">
              <a:rPr lang="en-US" smtClean="0"/>
              <a:t>5/1/2015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2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60960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9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912"/>
            <a:ext cx="109728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0643"/>
            <a:ext cx="36576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0328"/>
            <a:ext cx="3657600" cy="946926"/>
          </a:xfrm>
        </p:spPr>
        <p:txBody>
          <a:bodyPr/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670643"/>
            <a:ext cx="6827520" cy="1298817"/>
          </a:xfrm>
        </p:spPr>
        <p:txBody>
          <a:bodyPr/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6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0643"/>
            <a:ext cx="36576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609600" y="2430328"/>
            <a:ext cx="3657600" cy="946926"/>
          </a:xfrm>
        </p:spPr>
        <p:txBody>
          <a:bodyPr/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670643"/>
            <a:ext cx="6827520" cy="1298817"/>
          </a:xfrm>
        </p:spPr>
        <p:txBody>
          <a:bodyPr/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4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inside-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nside-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79700" y="6426200"/>
            <a:ext cx="85344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6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91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mall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6929"/>
            <a:ext cx="3657600" cy="670953"/>
          </a:xfrm>
        </p:spPr>
        <p:txBody>
          <a:bodyPr anchor="t">
            <a:sp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0" y="566929"/>
            <a:ext cx="6827520" cy="1298817"/>
          </a:xfrm>
        </p:spPr>
        <p:txBody>
          <a:bodyPr/>
          <a:lstStyle>
            <a:lvl1pPr>
              <a:defRPr sz="1800"/>
            </a:lvl1pPr>
            <a:lvl2pPr>
              <a:defRPr sz="1500" baseline="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1435608"/>
            <a:ext cx="3657600" cy="19749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1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267737"/>
            <a:ext cx="8534400" cy="282129"/>
          </a:xfrm>
        </p:spPr>
        <p:txBody>
          <a:bodyPr anchor="t">
            <a:sp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566928"/>
            <a:ext cx="8534400" cy="457200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15504"/>
            <a:ext cx="8534400" cy="197490"/>
          </a:xfrm>
        </p:spPr>
        <p:txBody>
          <a:bodyPr anchor="t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6267" y="5722939"/>
            <a:ext cx="9279467" cy="2952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RACKSPACE® HOSTING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    |     5000 WALZEM ROAD     |     SAN ANTONIO, TX  78218</a:t>
            </a:r>
          </a:p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US SALES: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1-800-961-2888     |     </a:t>
            </a: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US SUPPORT: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1-800-961-4454     |     WWW.</a:t>
            </a: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6426200"/>
            <a:ext cx="106680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</a:p>
        </p:txBody>
      </p:sp>
      <p:pic>
        <p:nvPicPr>
          <p:cNvPr id="6" name="Picture 9" descr="thankyou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4" y="2346326"/>
            <a:ext cx="687493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logo-white-large-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67" y="4708525"/>
            <a:ext cx="343746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56267" y="5722939"/>
            <a:ext cx="9279467" cy="2952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RACKSPACE® HOSTING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    |     5000 WALZEM ROAD     |     SAN ANTONIO, TX  78218</a:t>
            </a:r>
          </a:p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US SALES: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1-800-961-2888     |     </a:t>
            </a: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US SUPPORT: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1-800-961-4454     |     WWW.</a:t>
            </a: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RACKSPACE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6426200"/>
            <a:ext cx="106680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</a:p>
        </p:txBody>
      </p:sp>
      <p:pic>
        <p:nvPicPr>
          <p:cNvPr id="12" name="Picture 14" descr="thankyou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4" y="2346326"/>
            <a:ext cx="687493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logo-white-large-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67" y="4708525"/>
            <a:ext cx="343746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62000" y="3023478"/>
            <a:ext cx="10668000" cy="253916"/>
          </a:xfrm>
        </p:spPr>
        <p:txBody>
          <a:bodyPr anchor="t" anchorCtr="0"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800" b="0" i="0" kern="600" baseline="0">
                <a:solidFill>
                  <a:schemeClr val="bg2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828800" y="6327776"/>
            <a:ext cx="8534400" cy="730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04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6903" y="457201"/>
            <a:ext cx="415498" cy="5437340"/>
          </a:xfrm>
        </p:spPr>
        <p:txBody>
          <a:bodyPr vert="eaVert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32848" y="457201"/>
            <a:ext cx="1296765" cy="54373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anatiguy-bigge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fanatiguy-bigg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logo-white-large-3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8" y="5661025"/>
            <a:ext cx="343958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063240"/>
            <a:ext cx="10668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1452232"/>
            <a:ext cx="10668000" cy="677108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35551" y="6315075"/>
            <a:ext cx="6167967" cy="2308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>
          <a:xfrm>
            <a:off x="768351" y="4700589"/>
            <a:ext cx="2844800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fld id="{86057CD4-D69F-47BC-BF03-2AFC5F649009}" type="datetimeFigureOut">
              <a:rPr lang="en-US" smtClean="0"/>
              <a:t>5/1/2015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92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6933" y="0"/>
            <a:ext cx="12192000" cy="6096000"/>
          </a:xfrm>
          <a:prstGeom prst="rect">
            <a:avLst/>
          </a:prstGeom>
          <a:gradFill>
            <a:gsLst>
              <a:gs pos="0">
                <a:srgbClr val="C40022"/>
              </a:gs>
              <a:gs pos="100000">
                <a:srgbClr val="7E0000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914400" y="990601"/>
            <a:ext cx="103632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914400" y="2057400"/>
            <a:ext cx="103632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/>
            </a:lvl1pPr>
            <a:lvl2pPr marL="528638" marR="0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marR="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0" y="6095619"/>
            <a:ext cx="2946400" cy="762381"/>
          </a:xfrm>
          <a:prstGeom prst="rect">
            <a:avLst/>
          </a:prstGeom>
        </p:spPr>
      </p:pic>
      <p:pic>
        <p:nvPicPr>
          <p:cNvPr id="7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643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14400" y="1524000"/>
            <a:ext cx="103632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5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47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914401" y="1524000"/>
            <a:ext cx="50799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97601" y="1524000"/>
            <a:ext cx="50799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8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9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987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70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81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pic" idx="2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50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 rot="5400000">
            <a:off x="3886199" y="-1447800"/>
            <a:ext cx="4419599" cy="10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anatiguy-bigge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fanatiguy-bigg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563074"/>
            <a:ext cx="10668000" cy="166199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1200">
                <a:solidFill>
                  <a:schemeClr val="bg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1452232"/>
            <a:ext cx="10668000" cy="677108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68351" y="6315075"/>
            <a:ext cx="10435167" cy="23083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68351" y="3859213"/>
            <a:ext cx="2844800" cy="169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j-lt"/>
                <a:cs typeface="Helvetica"/>
              </a:defRPr>
            </a:lvl1pPr>
          </a:lstStyle>
          <a:p>
            <a:fld id="{86057CD4-D69F-47BC-BF03-2AFC5F649009}" type="datetimeFigureOut">
              <a:rPr lang="en-US" smtClean="0"/>
              <a:t>5/1/2015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88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 rot="5400000">
            <a:off x="7315199" y="1981199"/>
            <a:ext cx="5333999" cy="25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2031999" y="-508001"/>
            <a:ext cx="5333999" cy="75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8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79700" y="6426200"/>
            <a:ext cx="85344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 </a:t>
            </a:r>
          </a:p>
        </p:txBody>
      </p:sp>
      <p:pic>
        <p:nvPicPr>
          <p:cNvPr id="7" name="Picture 9" descr="inside-logo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inside-logo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798064"/>
            <a:ext cx="10668000" cy="536044"/>
          </a:xfrm>
        </p:spPr>
        <p:txBody>
          <a:bodyPr anchor="t">
            <a:spAutoFit/>
          </a:bodyPr>
          <a:lstStyle>
            <a:lvl1pPr algn="ctr">
              <a:defRPr sz="3800" b="1" cap="none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3566161"/>
            <a:ext cx="10668000" cy="310341"/>
          </a:xfrm>
        </p:spPr>
        <p:txBody>
          <a:bodyPr anchor="t" anchorCtr="0"/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mtClean="0">
                <a:solidFill>
                  <a:srgbClr val="920000"/>
                </a:solidFill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8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912"/>
            <a:ext cx="109728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84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633984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912"/>
            <a:ext cx="109728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0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1.jp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438151"/>
            <a:ext cx="109728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46239"/>
            <a:ext cx="10972800" cy="130492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4695" y="0"/>
            <a:ext cx="8814087" cy="685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8560" y="6318504"/>
            <a:ext cx="243840" cy="182880"/>
          </a:xfrm>
          <a:prstGeom prst="rect">
            <a:avLst/>
          </a:prstGeom>
          <a:solidFill>
            <a:srgbClr val="777777"/>
          </a:solidFill>
        </p:spPr>
        <p:txBody>
          <a:bodyPr vert="horz" lIns="0" tIns="0" rIns="0" bIns="0" rtlCol="0" anchor="ctr" anchorCtr="1"/>
          <a:lstStyle>
            <a:lvl1pPr algn="ctr">
              <a:defRPr sz="800" b="1" i="0" kern="800" cap="all" baseline="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2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 kern="800">
          <a:solidFill>
            <a:srgbClr val="C40022"/>
          </a:solidFill>
          <a:latin typeface="+mj-lt"/>
          <a:ea typeface="+mj-ea"/>
          <a:cs typeface="Arial"/>
        </a:defRPr>
      </a:lvl1pPr>
      <a:lvl2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2pPr>
      <a:lvl3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3pPr>
      <a:lvl4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4pPr>
      <a:lvl5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9pPr>
    </p:titleStyle>
    <p:bodyStyle>
      <a:lvl1pPr marL="163513" indent="-163513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•"/>
        <a:defRPr kern="800">
          <a:solidFill>
            <a:srgbClr val="282828"/>
          </a:solidFill>
          <a:latin typeface="+mn-lt"/>
          <a:ea typeface="+mn-ea"/>
          <a:cs typeface="Arial"/>
        </a:defRPr>
      </a:lvl1pPr>
      <a:lvl2pPr marL="382588" indent="-182563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–"/>
        <a:defRPr sz="1500" kern="800">
          <a:solidFill>
            <a:srgbClr val="282828"/>
          </a:solidFill>
          <a:latin typeface="+mn-lt"/>
          <a:ea typeface="+mn-ea"/>
          <a:cs typeface="Arial"/>
        </a:defRPr>
      </a:lvl2pPr>
      <a:lvl3pPr marL="520700" indent="-127000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•"/>
        <a:defRPr sz="1300" kern="800">
          <a:solidFill>
            <a:srgbClr val="282828"/>
          </a:solidFill>
          <a:latin typeface="+mn-lt"/>
          <a:ea typeface="+mn-ea"/>
          <a:cs typeface="Arial"/>
        </a:defRPr>
      </a:lvl3pPr>
      <a:lvl4pPr marL="657225" indent="-127000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–"/>
        <a:defRPr sz="1000" kern="800">
          <a:solidFill>
            <a:srgbClr val="282828"/>
          </a:solidFill>
          <a:latin typeface="+mn-lt"/>
          <a:ea typeface="+mn-ea"/>
          <a:cs typeface="Arial"/>
        </a:defRPr>
      </a:lvl4pPr>
      <a:lvl5pPr marL="758825" indent="-109538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»"/>
        <a:defRPr sz="800" kern="800">
          <a:solidFill>
            <a:srgbClr val="282828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14400" y="1524000"/>
            <a:ext cx="103632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marR="0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marR="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0" y="6095619"/>
            <a:ext cx="29464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947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3.jpe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1.jp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5.jpe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1.jp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1901" y="491655"/>
            <a:ext cx="7197726" cy="791812"/>
          </a:xfr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Rackspace Development Center</a:t>
            </a:r>
            <a:endParaRPr lang="en-US" sz="4000" b="1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46401"/>
              </p:ext>
            </p:extLst>
          </p:nvPr>
        </p:nvGraphicFramePr>
        <p:xfrm>
          <a:off x="2491901" y="1951630"/>
          <a:ext cx="6306980" cy="30707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08186"/>
                <a:gridCol w="3998794"/>
              </a:tblGrid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Program Name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Global Data – Core Datasets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Reported Duration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April 27</a:t>
                      </a:r>
                      <a:r>
                        <a:rPr lang="en-US" sz="1600" baseline="30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to May 1</a:t>
                      </a:r>
                      <a:r>
                        <a:rPr lang="en-US" sz="1600" baseline="30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Program Start Date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Mar 17</a:t>
                      </a:r>
                      <a:r>
                        <a:rPr lang="en-US" sz="1600" baseline="30000" dirty="0" smtClean="0">
                          <a:effectLst/>
                        </a:rPr>
                        <a:t>th</a:t>
                      </a:r>
                      <a:r>
                        <a:rPr lang="en-US" sz="1600" baseline="0" dirty="0" smtClean="0">
                          <a:effectLst/>
                        </a:rPr>
                        <a:t>, 2015</a:t>
                      </a:r>
                      <a:endParaRPr lang="en-US" sz="16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Program Owner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Nick Kolegraff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Delivery Manager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Greg Nelson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RDC Owner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Aswani Yadavilli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Overall Status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GREEN</a:t>
                      </a:r>
                      <a:endParaRPr lang="en-US" sz="16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Prior Week Status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GREEN</a:t>
                      </a: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34469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67426"/>
            <a:ext cx="10131425" cy="1009799"/>
          </a:xfrm>
        </p:spPr>
        <p:txBody>
          <a:bodyPr/>
          <a:lstStyle/>
          <a:p>
            <a:r>
              <a:rPr lang="en-US" dirty="0" smtClean="0"/>
              <a:t>Program status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204800"/>
              </p:ext>
            </p:extLst>
          </p:nvPr>
        </p:nvGraphicFramePr>
        <p:xfrm>
          <a:off x="579548" y="1675002"/>
          <a:ext cx="10367493" cy="343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715"/>
                <a:gridCol w="1089145"/>
                <a:gridCol w="1264669"/>
                <a:gridCol w="1117600"/>
                <a:gridCol w="937846"/>
                <a:gridCol w="3264518"/>
              </a:tblGrid>
              <a:tr h="70089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Budget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661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Experience – Marketing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89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Usage - Billing Events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89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Tickets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89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 Projects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1446" y="5599432"/>
            <a:ext cx="10555654" cy="70338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Additional Comments: 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SoW </a:t>
            </a:r>
            <a:r>
              <a:rPr lang="en-US" sz="1600" dirty="0">
                <a:solidFill>
                  <a:schemeClr val="dk1"/>
                </a:solidFill>
              </a:rPr>
              <a:t>yet to be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</a:rPr>
              <a:t>approved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098" name="Picture 2" descr="http://uk.queryclick.com/media/uploads/zinnia/Google_Algorithm_Updates.jp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6" y="0"/>
            <a:ext cx="1374774" cy="120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659431" y="2424879"/>
            <a:ext cx="3688318" cy="2585108"/>
            <a:chOff x="3659431" y="2382900"/>
            <a:chExt cx="3688318" cy="2585108"/>
          </a:xfrm>
        </p:grpSpPr>
        <p:grpSp>
          <p:nvGrpSpPr>
            <p:cNvPr id="5" name="Group 4"/>
            <p:cNvGrpSpPr/>
            <p:nvPr/>
          </p:nvGrpSpPr>
          <p:grpSpPr>
            <a:xfrm>
              <a:off x="3659431" y="2382900"/>
              <a:ext cx="371912" cy="2556585"/>
              <a:chOff x="3659431" y="2382900"/>
              <a:chExt cx="371912" cy="255658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659431" y="2382900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659431" y="3128021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659431" y="3891877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659431" y="4554923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792195" y="2411423"/>
              <a:ext cx="371912" cy="2556585"/>
              <a:chOff x="3659431" y="2382900"/>
              <a:chExt cx="371912" cy="2556585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59431" y="2382900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659431" y="3128021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659431" y="3891877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659431" y="4554923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952255" y="2411423"/>
              <a:ext cx="371912" cy="2556585"/>
              <a:chOff x="3659431" y="2382900"/>
              <a:chExt cx="371912" cy="255658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659431" y="2382900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659431" y="3128021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659431" y="3891877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59431" y="4554923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975837" y="2411423"/>
              <a:ext cx="371912" cy="2556585"/>
              <a:chOff x="3659431" y="2382900"/>
              <a:chExt cx="371912" cy="2556585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9431" y="2382900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659431" y="3128021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659431" y="3891877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59431" y="4554923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2678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6238"/>
            <a:ext cx="10972800" cy="465657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Marketing Acquisition Funnel </a:t>
            </a:r>
            <a:r>
              <a:rPr lang="en-US" sz="2000" dirty="0" smtClean="0"/>
              <a:t>Enhancements (Uday, Kranthi, Shaheeb):</a:t>
            </a:r>
            <a:endParaRPr lang="en-US" sz="2000" dirty="0"/>
          </a:p>
          <a:p>
            <a:pPr lvl="1"/>
            <a:r>
              <a:rPr lang="en-US" sz="1600" dirty="0" smtClean="0"/>
              <a:t>Staging database repointing to SQL Server – 100% done</a:t>
            </a:r>
          </a:p>
          <a:p>
            <a:pPr lvl="1"/>
            <a:r>
              <a:rPr lang="en-US" sz="1600" dirty="0" smtClean="0"/>
              <a:t>Staging database reconciliation – 50% done</a:t>
            </a:r>
          </a:p>
          <a:p>
            <a:r>
              <a:rPr lang="en-US" sz="2000" dirty="0" smtClean="0"/>
              <a:t>Tickets (Karteek, Prakash, Sravan, Prasanth):</a:t>
            </a:r>
            <a:endParaRPr lang="en-US" sz="2000" dirty="0"/>
          </a:p>
          <a:p>
            <a:pPr lvl="1"/>
            <a:r>
              <a:rPr lang="en-US" sz="1600" dirty="0" smtClean="0"/>
              <a:t>Modeling (Karteek) – Dim Ticket</a:t>
            </a:r>
          </a:p>
          <a:p>
            <a:pPr lvl="1"/>
            <a:r>
              <a:rPr lang="en-US" sz="1600" dirty="0" smtClean="0"/>
              <a:t>Source Data Analysis </a:t>
            </a:r>
          </a:p>
          <a:p>
            <a:pPr lvl="2"/>
            <a:r>
              <a:rPr lang="en-US" sz="1400" dirty="0" smtClean="0"/>
              <a:t>(Karteek/Sravan):  Encore – 90% done</a:t>
            </a:r>
          </a:p>
          <a:p>
            <a:pPr lvl="2"/>
            <a:r>
              <a:rPr lang="en-US" sz="1400" dirty="0" smtClean="0"/>
              <a:t>(Prakash/Prasanth): Core – 70% done</a:t>
            </a:r>
          </a:p>
          <a:p>
            <a:pPr lvl="1"/>
            <a:r>
              <a:rPr lang="en-US" sz="1600" dirty="0" smtClean="0"/>
              <a:t>Field Mapping</a:t>
            </a:r>
          </a:p>
          <a:p>
            <a:pPr lvl="2"/>
            <a:r>
              <a:rPr lang="en-US" sz="1400" dirty="0" smtClean="0"/>
              <a:t>Encore – 50% done</a:t>
            </a:r>
          </a:p>
          <a:p>
            <a:pPr lvl="2"/>
            <a:r>
              <a:rPr lang="en-US" sz="1400" dirty="0" smtClean="0"/>
              <a:t>Core – 50% done</a:t>
            </a:r>
          </a:p>
          <a:p>
            <a:r>
              <a:rPr lang="en-US" sz="2000" dirty="0" smtClean="0"/>
              <a:t>Other Projects ( Karteek, Vamsi, Prakash):</a:t>
            </a:r>
            <a:endParaRPr lang="en-US" sz="2000" dirty="0"/>
          </a:p>
          <a:p>
            <a:pPr lvl="1"/>
            <a:r>
              <a:rPr lang="en-US" sz="1600" dirty="0" smtClean="0"/>
              <a:t>Recycling Demo for entire Dev team done.</a:t>
            </a:r>
          </a:p>
          <a:p>
            <a:pPr lvl="1"/>
            <a:r>
              <a:rPr lang="en-US" sz="1600" dirty="0" smtClean="0"/>
              <a:t>Analyzing Dependencies</a:t>
            </a:r>
          </a:p>
          <a:p>
            <a:r>
              <a:rPr lang="en-US" sz="2000" dirty="0"/>
              <a:t>Usage (Billing Events):</a:t>
            </a:r>
          </a:p>
          <a:p>
            <a:pPr lvl="1"/>
            <a:r>
              <a:rPr lang="en-US" sz="1600" dirty="0"/>
              <a:t>No Major accomplishments this </a:t>
            </a:r>
            <a:r>
              <a:rPr lang="en-US" sz="1600" dirty="0" smtClean="0"/>
              <a:t>week</a:t>
            </a:r>
            <a:r>
              <a:rPr lang="en-US" sz="1600" dirty="0"/>
              <a:t>.</a:t>
            </a:r>
          </a:p>
        </p:txBody>
      </p:sp>
      <p:pic>
        <p:nvPicPr>
          <p:cNvPr id="4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http://dlccc.files.wordpress.com/2008/10/accomplishments.jp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424" y="0"/>
            <a:ext cx="1669576" cy="118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9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planned but incomplete activities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297224"/>
              </p:ext>
            </p:extLst>
          </p:nvPr>
        </p:nvGraphicFramePr>
        <p:xfrm>
          <a:off x="917617" y="1795411"/>
          <a:ext cx="10131428" cy="395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828"/>
                <a:gridCol w="953037"/>
                <a:gridCol w="1378035"/>
                <a:gridCol w="1249251"/>
                <a:gridCol w="4326277"/>
              </a:tblGrid>
              <a:tr h="61088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Activity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Owner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Planned </a:t>
                      </a:r>
                    </a:p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End Date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Projected</a:t>
                      </a:r>
                    </a:p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End</a:t>
                      </a:r>
                      <a:r>
                        <a:rPr lang="en-US" sz="1800" baseline="0" dirty="0" smtClean="0">
                          <a:solidFill>
                            <a:sysClr val="windowText" lastClr="000000"/>
                          </a:solidFill>
                        </a:rPr>
                        <a:t> Date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Reason for</a:t>
                      </a:r>
                      <a:r>
                        <a:rPr lang="en-US" sz="1800" baseline="0" dirty="0" smtClean="0">
                          <a:solidFill>
                            <a:sysClr val="windowText" lastClr="000000"/>
                          </a:solidFill>
                        </a:rPr>
                        <a:t> Delay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129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1294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0887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0887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9162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  <p:pic>
        <p:nvPicPr>
          <p:cNvPr id="3074" name="Picture 2" descr="http://downlopaz.com/wp-content/uploads/2012/03/puzzle_incomplete-1.jp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072" y="0"/>
            <a:ext cx="1669560" cy="12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153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82200" y="126208"/>
            <a:ext cx="2071688" cy="87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activities for upcoming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6239"/>
            <a:ext cx="10972800" cy="4449380"/>
          </a:xfrm>
        </p:spPr>
        <p:txBody>
          <a:bodyPr>
            <a:normAutofit/>
          </a:bodyPr>
          <a:lstStyle/>
          <a:p>
            <a:r>
              <a:rPr lang="en-US" dirty="0"/>
              <a:t>Tickets </a:t>
            </a:r>
            <a:r>
              <a:rPr lang="en-US" dirty="0" smtClean="0"/>
              <a:t>(Karteek, Prakash, Sravan, Prasanth):</a:t>
            </a:r>
          </a:p>
          <a:p>
            <a:pPr lvl="1"/>
            <a:r>
              <a:rPr lang="en-US" dirty="0" smtClean="0"/>
              <a:t>Architecture (Karteek) - Logical/Physical Modeling for Tickets Assignment</a:t>
            </a:r>
            <a:endParaRPr lang="en-US" dirty="0"/>
          </a:p>
          <a:p>
            <a:pPr lvl="1"/>
            <a:r>
              <a:rPr lang="en-US" dirty="0" smtClean="0"/>
              <a:t>SDA (All four) - Finish up on SDA </a:t>
            </a:r>
            <a:r>
              <a:rPr lang="en-US" dirty="0"/>
              <a:t>for Core and Encore </a:t>
            </a:r>
            <a:r>
              <a:rPr lang="en-US" dirty="0" smtClean="0"/>
              <a:t>for Dim Ticket Category, Dim Ticket Status, Dim Ticket Priority, Dim Ticket Severity, Dim Ticket Complexity dimensions</a:t>
            </a:r>
          </a:p>
          <a:p>
            <a:pPr lvl="1"/>
            <a:r>
              <a:rPr lang="en-US" dirty="0" smtClean="0"/>
              <a:t>Field Mapping - Finish up on Field Mapping for Dim Ticket for Core and Encore</a:t>
            </a:r>
          </a:p>
          <a:p>
            <a:pPr lvl="1"/>
            <a:r>
              <a:rPr lang="en-US" dirty="0" smtClean="0"/>
              <a:t>Informatica Mapping - Source to Staging for Dim Ticket for Core and Encore</a:t>
            </a:r>
          </a:p>
          <a:p>
            <a:r>
              <a:rPr lang="en-US" dirty="0" smtClean="0"/>
              <a:t>Marketing: (Kranthi  &amp; Shaheeb)</a:t>
            </a:r>
            <a:endParaRPr lang="en-US" dirty="0"/>
          </a:p>
          <a:p>
            <a:pPr lvl="1"/>
            <a:r>
              <a:rPr lang="en-US" dirty="0" smtClean="0"/>
              <a:t>Finish Staging repointing to SQL Server and Staging Area consolidation for Site visits.</a:t>
            </a:r>
            <a:endParaRPr lang="en-US" dirty="0"/>
          </a:p>
          <a:p>
            <a:r>
              <a:rPr lang="en-US" dirty="0" smtClean="0"/>
              <a:t>Billing Events (Uday):</a:t>
            </a:r>
            <a:endParaRPr lang="en-US" dirty="0"/>
          </a:p>
          <a:p>
            <a:pPr lvl="1"/>
            <a:r>
              <a:rPr lang="en-US" dirty="0" smtClean="0"/>
              <a:t>Finish replacing staging from PostgreSQL to SQL Server for Dim Instance and Dim Unit of Measure</a:t>
            </a:r>
          </a:p>
          <a:p>
            <a:r>
              <a:rPr lang="en-US" dirty="0" smtClean="0"/>
              <a:t>Other Projects (Vamsi, Karteek, Prakash):</a:t>
            </a:r>
          </a:p>
          <a:p>
            <a:pPr lvl="1"/>
            <a:r>
              <a:rPr lang="en-US" dirty="0" smtClean="0"/>
              <a:t>Finish modeling tables for recycling and move it to Stage Two.</a:t>
            </a:r>
          </a:p>
          <a:p>
            <a:pPr lvl="1"/>
            <a:r>
              <a:rPr lang="en-US" dirty="0" smtClean="0"/>
              <a:t>Present the modified model to Pete and Rajani for signoff.</a:t>
            </a:r>
          </a:p>
          <a:p>
            <a:pPr lvl="1"/>
            <a:r>
              <a:rPr lang="en-US" dirty="0" smtClean="0"/>
              <a:t>Finish documentation for Recycling</a:t>
            </a:r>
          </a:p>
        </p:txBody>
      </p:sp>
      <p:pic>
        <p:nvPicPr>
          <p:cNvPr id="4" name="Shape 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24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81716" y="2704464"/>
            <a:ext cx="7197726" cy="1732930"/>
          </a:xfr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For </a:t>
            </a:r>
            <a: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any questions, </a:t>
            </a:r>
            <a:b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Please contact: </a:t>
            </a:r>
            <a: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Aswani Yadavilli</a:t>
            </a:r>
            <a:b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</a:br>
            <a: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aswani.yadavilli@rackspace.com</a:t>
            </a:r>
            <a:b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</a:br>
            <a: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(+1) 210 712 2187</a:t>
            </a:r>
            <a:endParaRPr lang="en-US" sz="4000" b="1" dirty="0">
              <a:solidFill>
                <a:schemeClr val="accent3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 descr="http://www.thevancouvermovers.ca/wp-content/uploads/2010/07/Man-With-Questi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911" y="326051"/>
            <a:ext cx="4756826" cy="475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eme1">
  <a:themeElements>
    <a:clrScheme name="Rackspace-1 2">
      <a:dk1>
        <a:srgbClr val="333333"/>
      </a:dk1>
      <a:lt1>
        <a:sysClr val="window" lastClr="FFFFFF"/>
      </a:lt1>
      <a:dk2>
        <a:srgbClr val="555555"/>
      </a:dk2>
      <a:lt2>
        <a:srgbClr val="FFFFFF"/>
      </a:lt2>
      <a:accent1>
        <a:srgbClr val="C40022"/>
      </a:accent1>
      <a:accent2>
        <a:srgbClr val="920000"/>
      </a:accent2>
      <a:accent3>
        <a:srgbClr val="600000"/>
      </a:accent3>
      <a:accent4>
        <a:srgbClr val="78C846"/>
      </a:accent4>
      <a:accent5>
        <a:srgbClr val="00C8D7"/>
      </a:accent5>
      <a:accent6>
        <a:srgbClr val="FFA046"/>
      </a:accent6>
      <a:hlink>
        <a:srgbClr val="060606"/>
      </a:hlink>
      <a:folHlink>
        <a:srgbClr val="06060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>
          <a:spcAft>
            <a:spcPts val="1800"/>
          </a:spcAft>
          <a:defRPr dirty="0" err="1" smtClean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RSPowerPointRed">
  <a:themeElements>
    <a:clrScheme name="Blank Presentation 13">
      <a:dk1>
        <a:srgbClr val="222222"/>
      </a:dk1>
      <a:lt1>
        <a:srgbClr val="FFFFFF"/>
      </a:lt1>
      <a:dk2>
        <a:srgbClr val="C40022"/>
      </a:dk2>
      <a:lt2>
        <a:srgbClr val="B6B6B6"/>
      </a:lt2>
      <a:accent1>
        <a:srgbClr val="C40022"/>
      </a:accent1>
      <a:accent2>
        <a:srgbClr val="EEEEEE"/>
      </a:accent2>
      <a:accent3>
        <a:srgbClr val="FFFFFF"/>
      </a:accent3>
      <a:accent4>
        <a:srgbClr val="1B1B1B"/>
      </a:accent4>
      <a:accent5>
        <a:srgbClr val="DEAAAB"/>
      </a:accent5>
      <a:accent6>
        <a:srgbClr val="D8D8D8"/>
      </a:accent6>
      <a:hlink>
        <a:srgbClr val="555555"/>
      </a:hlink>
      <a:folHlink>
        <a:srgbClr val="8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nk Presentation 13">
    <a:dk1>
      <a:srgbClr val="222222"/>
    </a:dk1>
    <a:lt1>
      <a:srgbClr val="FFFFFF"/>
    </a:lt1>
    <a:dk2>
      <a:srgbClr val="C40022"/>
    </a:dk2>
    <a:lt2>
      <a:srgbClr val="B6B6B6"/>
    </a:lt2>
    <a:accent1>
      <a:srgbClr val="C40022"/>
    </a:accent1>
    <a:accent2>
      <a:srgbClr val="EEEEEE"/>
    </a:accent2>
    <a:accent3>
      <a:srgbClr val="FFFFFF"/>
    </a:accent3>
    <a:accent4>
      <a:srgbClr val="1B1B1B"/>
    </a:accent4>
    <a:accent5>
      <a:srgbClr val="DEAAAB"/>
    </a:accent5>
    <a:accent6>
      <a:srgbClr val="D8D8D8"/>
    </a:accent6>
    <a:hlink>
      <a:srgbClr val="555555"/>
    </a:hlink>
    <a:folHlink>
      <a:srgbClr val="880000"/>
    </a:folHlink>
  </a:clrScheme>
</a:themeOverride>
</file>

<file path=ppt/theme/themeOverride2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ppt/theme/themeOverride3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ppt/theme/themeOverride4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ppt/theme/themeOverride5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8502</TotalTime>
  <Words>368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</vt:lpstr>
      <vt:lpstr>Times New Roman</vt:lpstr>
      <vt:lpstr>Verdana</vt:lpstr>
      <vt:lpstr>1_Theme1</vt:lpstr>
      <vt:lpstr>RSPowerPointRed</vt:lpstr>
      <vt:lpstr>Rackspace Development Center</vt:lpstr>
      <vt:lpstr>Program status</vt:lpstr>
      <vt:lpstr>Major accomplishments</vt:lpstr>
      <vt:lpstr>Previously planned but incomplete activities</vt:lpstr>
      <vt:lpstr>Planned activities for upcoming period</vt:lpstr>
      <vt:lpstr>For any questions,  Please contact: Aswani Yadavilli aswani.yadavilli@rackspace.com (+1) 210 712 2187</vt:lpstr>
    </vt:vector>
  </TitlesOfParts>
  <Company>Rackspace Hosting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Rackspace development center</dc:title>
  <dc:creator>Aswani Yadavilli</dc:creator>
  <cp:lastModifiedBy>Aswani Yadavilli</cp:lastModifiedBy>
  <cp:revision>80</cp:revision>
  <dcterms:created xsi:type="dcterms:W3CDTF">2015-03-24T16:03:48Z</dcterms:created>
  <dcterms:modified xsi:type="dcterms:W3CDTF">2015-05-01T22:40:03Z</dcterms:modified>
</cp:coreProperties>
</file>