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718" r:id="rId2"/>
  </p:sld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660"/>
  </p:normalViewPr>
  <p:slideViewPr>
    <p:cSldViewPr snapToGrid="0">
      <p:cViewPr varScale="1">
        <p:scale>
          <a:sx n="70" d="100"/>
          <a:sy n="70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39404-5721-483F-A37E-0185E6F2DC80}" type="datetimeFigureOut">
              <a:rPr lang="en-US" smtClean="0"/>
              <a:t>4/14/2015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84DC2-7425-4552-A6F8-7F1FCBCCC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59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ackspace Title Slide -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7x10-dynamic_lines-3blu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7x10-dynamic_lines-3blu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logo-white-large-3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18" y="5661025"/>
            <a:ext cx="3439583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logo-white-large-3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18" y="5661025"/>
            <a:ext cx="3439583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" y="3063240"/>
            <a:ext cx="10668000" cy="338554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096" y="1452232"/>
            <a:ext cx="10668000" cy="677108"/>
          </a:xfrm>
        </p:spPr>
        <p:txBody>
          <a:bodyPr>
            <a:spAutoFit/>
          </a:bodyPr>
          <a:lstStyle>
            <a:lvl1pPr>
              <a:lnSpc>
                <a:spcPct val="88000"/>
              </a:lnSpc>
              <a:spcAft>
                <a:spcPts val="600"/>
              </a:spcAft>
              <a:defRPr sz="5000" spc="-1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035551" y="6315075"/>
            <a:ext cx="6167967" cy="2308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900" b="0" i="0" kern="600" spc="5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19063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90000"/>
              </a:lnSpc>
              <a:defRPr sz="900" b="0" i="0" smtClean="0"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>
          <a:xfrm>
            <a:off x="768351" y="4700589"/>
            <a:ext cx="2844800" cy="1682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cs typeface="Helvetica"/>
              </a:defRPr>
            </a:lvl1pPr>
          </a:lstStyle>
          <a:p>
            <a:fld id="{86057CD4-D69F-47BC-BF03-2AFC5F649009}" type="datetimeFigureOut">
              <a:rPr lang="en-US" smtClean="0"/>
              <a:t>4/14/2015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2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66929"/>
            <a:ext cx="10972800" cy="364715"/>
          </a:xfrm>
        </p:spPr>
        <p:txBody>
          <a:bodyPr anchor="t">
            <a:spAutoFit/>
          </a:bodyPr>
          <a:lstStyle>
            <a:lvl1pPr algn="l">
              <a:lnSpc>
                <a:spcPct val="79000"/>
              </a:lnSpc>
              <a:defRPr sz="3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978408"/>
            <a:ext cx="10972800" cy="243143"/>
          </a:xfrm>
        </p:spPr>
        <p:txBody>
          <a:bodyPr/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80983"/>
            <a:ext cx="5242560" cy="304699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609600" y="2430329"/>
            <a:ext cx="524256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980983"/>
            <a:ext cx="5242560" cy="304699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0329"/>
            <a:ext cx="524256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9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Unequal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8912"/>
            <a:ext cx="10972800" cy="79552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0643"/>
            <a:ext cx="3657600" cy="670953"/>
          </a:xfrm>
        </p:spPr>
        <p:txBody>
          <a:bodyPr anchor="t" anchorCtr="0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0328"/>
            <a:ext cx="3657600" cy="946926"/>
          </a:xfrm>
        </p:spPr>
        <p:txBody>
          <a:bodyPr/>
          <a:lstStyle>
            <a:lvl1pPr marL="164592" indent="-164592">
              <a:defRPr sz="1500"/>
            </a:lvl1pPr>
            <a:lvl2pPr>
              <a:defRPr sz="13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670643"/>
            <a:ext cx="6827520" cy="1298817"/>
          </a:xfrm>
        </p:spPr>
        <p:txBody>
          <a:bodyPr/>
          <a:lstStyle>
            <a:lvl1pPr marL="164592" indent="-164592"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36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Two Unequal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66929"/>
            <a:ext cx="10972800" cy="364715"/>
          </a:xfrm>
        </p:spPr>
        <p:txBody>
          <a:bodyPr anchor="t">
            <a:spAutoFit/>
          </a:bodyPr>
          <a:lstStyle>
            <a:lvl1pPr algn="l">
              <a:lnSpc>
                <a:spcPct val="79000"/>
              </a:lnSpc>
              <a:defRPr sz="3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978408"/>
            <a:ext cx="10972800" cy="243143"/>
          </a:xfrm>
        </p:spPr>
        <p:txBody>
          <a:bodyPr/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0643"/>
            <a:ext cx="3657600" cy="670953"/>
          </a:xfrm>
        </p:spPr>
        <p:txBody>
          <a:bodyPr anchor="t" anchorCtr="0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3"/>
          </p:nvPr>
        </p:nvSpPr>
        <p:spPr>
          <a:xfrm>
            <a:off x="609600" y="2430328"/>
            <a:ext cx="3657600" cy="946926"/>
          </a:xfrm>
        </p:spPr>
        <p:txBody>
          <a:bodyPr/>
          <a:lstStyle>
            <a:lvl1pPr marL="164592" indent="-164592">
              <a:defRPr sz="1500"/>
            </a:lvl1pPr>
            <a:lvl2pPr>
              <a:defRPr sz="13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670643"/>
            <a:ext cx="6827520" cy="1298817"/>
          </a:xfrm>
        </p:spPr>
        <p:txBody>
          <a:bodyPr/>
          <a:lstStyle>
            <a:lvl1pPr marL="164592" indent="-164592"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4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inside-logo-bl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226175"/>
            <a:ext cx="1390651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inside-logo-bl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226175"/>
            <a:ext cx="1390651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79700" y="6426200"/>
            <a:ext cx="8534400" cy="762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 fontAlgn="auto">
              <a:lnSpc>
                <a:spcPts val="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1" kern="100" spc="20" dirty="0">
                <a:solidFill>
                  <a:srgbClr val="777777"/>
                </a:solidFill>
                <a:latin typeface="+mn-lt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777777"/>
                </a:solidFill>
                <a:latin typeface="+mn-lt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777777"/>
                </a:solidFill>
                <a:latin typeface="+mn-lt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777777"/>
                </a:solidFill>
                <a:latin typeface="+mn-lt"/>
                <a:cs typeface="Helvetica"/>
              </a:rPr>
              <a:t>    |    </a:t>
            </a:r>
            <a:r>
              <a:rPr lang="en-US" sz="500" b="1" kern="100" spc="20" dirty="0">
                <a:solidFill>
                  <a:srgbClr val="777777"/>
                </a:solidFill>
                <a:latin typeface="+mn-lt"/>
                <a:cs typeface="Helvetica"/>
              </a:rPr>
              <a:t>WWW.RACKSPACE.COM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16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66929"/>
            <a:ext cx="10972800" cy="364715"/>
          </a:xfrm>
        </p:spPr>
        <p:txBody>
          <a:bodyPr anchor="t">
            <a:spAutoFit/>
          </a:bodyPr>
          <a:lstStyle>
            <a:lvl1pPr algn="l">
              <a:lnSpc>
                <a:spcPct val="79000"/>
              </a:lnSpc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978408"/>
            <a:ext cx="10972800" cy="243143"/>
          </a:xfrm>
        </p:spPr>
        <p:txBody>
          <a:bodyPr/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91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Just Footer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83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mall 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66929"/>
            <a:ext cx="3657600" cy="670953"/>
          </a:xfrm>
        </p:spPr>
        <p:txBody>
          <a:bodyPr anchor="t">
            <a:sp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0" y="566929"/>
            <a:ext cx="6827520" cy="1298817"/>
          </a:xfrm>
        </p:spPr>
        <p:txBody>
          <a:bodyPr/>
          <a:lstStyle>
            <a:lvl1pPr>
              <a:defRPr sz="1800"/>
            </a:lvl1pPr>
            <a:lvl2pPr>
              <a:defRPr sz="1500" baseline="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1435608"/>
            <a:ext cx="3657600" cy="19749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71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267737"/>
            <a:ext cx="8534400" cy="282129"/>
          </a:xfrm>
        </p:spPr>
        <p:txBody>
          <a:bodyPr anchor="t">
            <a:sp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566928"/>
            <a:ext cx="8534400" cy="4572000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3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615504"/>
            <a:ext cx="8534400" cy="197490"/>
          </a:xfrm>
        </p:spPr>
        <p:txBody>
          <a:bodyPr anchor="t" anchorCtr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7x10-dynamic_lines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56267" y="5722939"/>
            <a:ext cx="9279467" cy="2952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defTabSz="457200" fontAlgn="auto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/>
            </a:pPr>
            <a:r>
              <a:rPr lang="en-US" sz="800" b="1" kern="400" spc="20" dirty="0">
                <a:solidFill>
                  <a:schemeClr val="bg2"/>
                </a:solidFill>
                <a:latin typeface="+mn-lt"/>
                <a:cs typeface="Helvetica"/>
              </a:rPr>
              <a:t>RACKSPACE® HOSTING</a:t>
            </a:r>
            <a:r>
              <a:rPr lang="en-US" sz="800" kern="400" spc="20" dirty="0">
                <a:solidFill>
                  <a:schemeClr val="bg2"/>
                </a:solidFill>
                <a:latin typeface="+mn-lt"/>
                <a:cs typeface="Helvetica"/>
              </a:rPr>
              <a:t>     |     5000 WALZEM ROAD     |     SAN ANTONIO, TX  78218</a:t>
            </a:r>
          </a:p>
          <a:p>
            <a:pPr algn="ctr" defTabSz="457200" fontAlgn="auto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/>
            </a:pPr>
            <a:r>
              <a:rPr lang="en-US" sz="800" b="1" kern="400" spc="20" dirty="0">
                <a:solidFill>
                  <a:schemeClr val="bg2"/>
                </a:solidFill>
                <a:latin typeface="+mn-lt"/>
                <a:cs typeface="Helvetica"/>
              </a:rPr>
              <a:t>US SALES:</a:t>
            </a:r>
            <a:r>
              <a:rPr lang="en-US" sz="800" kern="400" spc="20" dirty="0">
                <a:solidFill>
                  <a:schemeClr val="bg2"/>
                </a:solidFill>
                <a:latin typeface="+mn-lt"/>
                <a:cs typeface="Helvetica"/>
              </a:rPr>
              <a:t> 1-800-961-2888     |     </a:t>
            </a:r>
            <a:r>
              <a:rPr lang="en-US" sz="800" b="1" kern="400" spc="20" dirty="0">
                <a:solidFill>
                  <a:schemeClr val="bg2"/>
                </a:solidFill>
                <a:latin typeface="+mn-lt"/>
                <a:cs typeface="Helvetica"/>
              </a:rPr>
              <a:t>US SUPPORT:</a:t>
            </a:r>
            <a:r>
              <a:rPr lang="en-US" sz="800" kern="400" spc="20" dirty="0">
                <a:solidFill>
                  <a:schemeClr val="bg2"/>
                </a:solidFill>
                <a:latin typeface="+mn-lt"/>
                <a:cs typeface="Helvetica"/>
              </a:rPr>
              <a:t> 1-800-961-4454     |     WWW.</a:t>
            </a:r>
            <a:r>
              <a:rPr lang="en-US" sz="800" b="1" kern="400" spc="20" dirty="0">
                <a:solidFill>
                  <a:schemeClr val="bg2"/>
                </a:solidFill>
                <a:latin typeface="+mn-lt"/>
                <a:cs typeface="Helvetica"/>
              </a:rPr>
              <a:t>RACKSPACE</a:t>
            </a:r>
            <a:r>
              <a:rPr lang="en-US" sz="800" kern="400" spc="20" dirty="0">
                <a:solidFill>
                  <a:schemeClr val="bg2"/>
                </a:solidFill>
                <a:latin typeface="+mn-lt"/>
                <a:cs typeface="Helvetica"/>
              </a:rPr>
              <a:t>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6426200"/>
            <a:ext cx="10668000" cy="762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RACKSPACE</a:t>
            </a:r>
            <a:r>
              <a:rPr lang="en-US" sz="500" kern="100" spc="20" dirty="0">
                <a:solidFill>
                  <a:schemeClr val="bg2"/>
                </a:solidFill>
                <a:latin typeface="+mn-lt"/>
                <a:cs typeface="Helvetica"/>
              </a:rPr>
              <a:t>®</a:t>
            </a: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 HOSTING</a:t>
            </a:r>
            <a:r>
              <a:rPr lang="en-US" sz="500" kern="100" spc="20" dirty="0">
                <a:solidFill>
                  <a:schemeClr val="bg2"/>
                </a:solidFill>
                <a:latin typeface="+mn-lt"/>
                <a:cs typeface="Helvetica"/>
              </a:rPr>
              <a:t>    |    © RACKSPACE US, INC.    |    RACKSPACE® AND FANATICAL SUPPORT® ARE SERVICE MARKS OF RACKSPACE US, INC. REGISTERED IN THE UNITED STATES AND OTHER COUNTRIES.    |    </a:t>
            </a: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WWW.RACKSPACE.COM</a:t>
            </a:r>
          </a:p>
        </p:txBody>
      </p:sp>
      <p:pic>
        <p:nvPicPr>
          <p:cNvPr id="6" name="Picture 9" descr="thankyou-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534" y="2346326"/>
            <a:ext cx="687493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logo-white-large-3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267" y="4708525"/>
            <a:ext cx="3437467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7x10-dynamic_lines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56267" y="5722939"/>
            <a:ext cx="9279467" cy="2952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defTabSz="457200" fontAlgn="auto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/>
            </a:pPr>
            <a:r>
              <a:rPr lang="en-US" sz="800" b="1" kern="400" spc="20" dirty="0">
                <a:solidFill>
                  <a:schemeClr val="bg2"/>
                </a:solidFill>
                <a:latin typeface="+mj-lt"/>
                <a:cs typeface="Helvetica"/>
              </a:rPr>
              <a:t>RACKSPACE® HOSTING</a:t>
            </a:r>
            <a:r>
              <a:rPr lang="en-US" sz="800" kern="400" spc="20" dirty="0">
                <a:solidFill>
                  <a:schemeClr val="bg2"/>
                </a:solidFill>
                <a:latin typeface="+mj-lt"/>
                <a:cs typeface="Helvetica"/>
              </a:rPr>
              <a:t>     |     5000 WALZEM ROAD     |     SAN ANTONIO, TX  78218</a:t>
            </a:r>
          </a:p>
          <a:p>
            <a:pPr algn="ctr" defTabSz="457200" fontAlgn="auto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/>
            </a:pPr>
            <a:r>
              <a:rPr lang="en-US" sz="800" b="1" kern="400" spc="20" dirty="0">
                <a:solidFill>
                  <a:schemeClr val="bg2"/>
                </a:solidFill>
                <a:latin typeface="+mj-lt"/>
                <a:cs typeface="Helvetica"/>
              </a:rPr>
              <a:t>US SALES:</a:t>
            </a:r>
            <a:r>
              <a:rPr lang="en-US" sz="800" kern="400" spc="20" dirty="0">
                <a:solidFill>
                  <a:schemeClr val="bg2"/>
                </a:solidFill>
                <a:latin typeface="+mj-lt"/>
                <a:cs typeface="Helvetica"/>
              </a:rPr>
              <a:t> 1-800-961-2888     |     </a:t>
            </a:r>
            <a:r>
              <a:rPr lang="en-US" sz="800" b="1" kern="400" spc="20" dirty="0">
                <a:solidFill>
                  <a:schemeClr val="bg2"/>
                </a:solidFill>
                <a:latin typeface="+mj-lt"/>
                <a:cs typeface="Helvetica"/>
              </a:rPr>
              <a:t>US SUPPORT:</a:t>
            </a:r>
            <a:r>
              <a:rPr lang="en-US" sz="800" kern="400" spc="20" dirty="0">
                <a:solidFill>
                  <a:schemeClr val="bg2"/>
                </a:solidFill>
                <a:latin typeface="+mj-lt"/>
                <a:cs typeface="Helvetica"/>
              </a:rPr>
              <a:t> 1-800-961-4454     |     WWW.</a:t>
            </a:r>
            <a:r>
              <a:rPr lang="en-US" sz="800" b="1" kern="400" spc="20" dirty="0">
                <a:solidFill>
                  <a:schemeClr val="bg2"/>
                </a:solidFill>
                <a:latin typeface="+mj-lt"/>
                <a:cs typeface="Helvetica"/>
              </a:rPr>
              <a:t>RACKSPACE</a:t>
            </a:r>
            <a:r>
              <a:rPr lang="en-US" sz="800" kern="400" spc="20" dirty="0">
                <a:solidFill>
                  <a:schemeClr val="bg2"/>
                </a:solidFill>
                <a:latin typeface="+mj-lt"/>
                <a:cs typeface="Helvetica"/>
              </a:rPr>
              <a:t>.COM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0" y="6426200"/>
            <a:ext cx="10668000" cy="762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RACKSPACE</a:t>
            </a:r>
            <a:r>
              <a:rPr lang="en-US" sz="500" kern="100" spc="20" dirty="0">
                <a:solidFill>
                  <a:schemeClr val="bg2"/>
                </a:solidFill>
                <a:latin typeface="+mn-lt"/>
                <a:cs typeface="Helvetica"/>
              </a:rPr>
              <a:t>®</a:t>
            </a: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 HOSTING</a:t>
            </a:r>
            <a:r>
              <a:rPr lang="en-US" sz="500" kern="100" spc="20" dirty="0">
                <a:solidFill>
                  <a:schemeClr val="bg2"/>
                </a:solidFill>
                <a:latin typeface="+mn-lt"/>
                <a:cs typeface="Helvetica"/>
              </a:rPr>
              <a:t>    |    © RACKSPACE US, INC.    |    RACKSPACE® AND FANATICAL SUPPORT® ARE SERVICE MARKS OF RACKSPACE US, INC. REGISTERED IN THE UNITED STATES AND OTHER COUNTRIES.    |    </a:t>
            </a: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WWW.RACKSPACE.COM</a:t>
            </a:r>
          </a:p>
        </p:txBody>
      </p:sp>
      <p:pic>
        <p:nvPicPr>
          <p:cNvPr id="12" name="Picture 14" descr="thankyou-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534" y="2346326"/>
            <a:ext cx="687493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5" descr="logo-white-large-3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267" y="4708525"/>
            <a:ext cx="3437467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62000" y="3023478"/>
            <a:ext cx="10668000" cy="253916"/>
          </a:xfrm>
        </p:spPr>
        <p:txBody>
          <a:bodyPr anchor="t" anchorCtr="0"/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1800" b="0" i="0" kern="600" baseline="0">
                <a:solidFill>
                  <a:schemeClr val="bg2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828800" y="6327776"/>
            <a:ext cx="8534400" cy="730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043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66903" y="457201"/>
            <a:ext cx="415498" cy="5437340"/>
          </a:xfrm>
        </p:spPr>
        <p:txBody>
          <a:bodyPr vert="eaVert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32848" y="457201"/>
            <a:ext cx="1296765" cy="54373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7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ackspace Title Slide - With Fanatigu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7x10-dynamic_lines-3blu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fanatiguy-bigger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7" y="0"/>
            <a:ext cx="117517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7x10-dynamic_lines-3blu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fanatiguy-bigg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7" y="0"/>
            <a:ext cx="117517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logo-white-large-3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18" y="5661025"/>
            <a:ext cx="3439583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" y="3063240"/>
            <a:ext cx="10668000" cy="338554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096" y="1452232"/>
            <a:ext cx="10668000" cy="677108"/>
          </a:xfrm>
        </p:spPr>
        <p:txBody>
          <a:bodyPr>
            <a:spAutoFit/>
          </a:bodyPr>
          <a:lstStyle>
            <a:lvl1pPr>
              <a:lnSpc>
                <a:spcPct val="88000"/>
              </a:lnSpc>
              <a:spcAft>
                <a:spcPts val="600"/>
              </a:spcAft>
              <a:defRPr sz="5000" spc="-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035551" y="6315075"/>
            <a:ext cx="6167967" cy="2308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900" b="0" i="0" kern="600" spc="5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19063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90000"/>
              </a:lnSpc>
              <a:defRPr sz="900" b="0" i="0" smtClean="0"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2"/>
          </p:nvPr>
        </p:nvSpPr>
        <p:spPr>
          <a:xfrm>
            <a:off x="768351" y="4700589"/>
            <a:ext cx="2844800" cy="1682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cs typeface="Helvetica"/>
              </a:defRPr>
            </a:lvl1pPr>
          </a:lstStyle>
          <a:p>
            <a:fld id="{86057CD4-D69F-47BC-BF03-2AFC5F649009}" type="datetimeFigureOut">
              <a:rPr lang="en-US" smtClean="0"/>
              <a:t>4/14/2015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92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16933" y="0"/>
            <a:ext cx="12192000" cy="6096000"/>
          </a:xfrm>
          <a:prstGeom prst="rect">
            <a:avLst/>
          </a:prstGeom>
          <a:gradFill>
            <a:gsLst>
              <a:gs pos="0">
                <a:srgbClr val="C40022"/>
              </a:gs>
              <a:gs pos="100000">
                <a:srgbClr val="7E0000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914400" y="990601"/>
            <a:ext cx="103632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914400" y="2057400"/>
            <a:ext cx="103632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/>
            </a:lvl1pPr>
            <a:lvl2pPr marL="528638" marR="0" indent="-96837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831850" marR="0" indent="-31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430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621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93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65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33763" marR="0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90963" marR="0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0" y="6095619"/>
            <a:ext cx="2946400" cy="762381"/>
          </a:xfrm>
          <a:prstGeom prst="rect">
            <a:avLst/>
          </a:prstGeom>
        </p:spPr>
      </p:pic>
      <p:pic>
        <p:nvPicPr>
          <p:cNvPr id="7" name="Shape 20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06062" y="6302817"/>
            <a:ext cx="1854558" cy="41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9" descr="fanatiguy-bigger.png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7" y="0"/>
            <a:ext cx="117517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643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914400" y="609601"/>
            <a:ext cx="103632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914400" y="1524000"/>
            <a:ext cx="10363200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indent="-381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528638" indent="-96837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831850" indent="-31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430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621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93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65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33763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90963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5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963083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479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914400" y="609601"/>
            <a:ext cx="103632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914401" y="1524000"/>
            <a:ext cx="5079999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97601" y="1524000"/>
            <a:ext cx="5079999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780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09601" y="1535112"/>
            <a:ext cx="5386916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609601" y="2174875"/>
            <a:ext cx="5386916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6193367" y="1535112"/>
            <a:ext cx="5389032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98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914400" y="609601"/>
            <a:ext cx="103632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987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706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09601" y="273051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814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2389718" y="4800601"/>
            <a:ext cx="73151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pic" idx="2"/>
          </p:nvPr>
        </p:nvSpPr>
        <p:spPr>
          <a:xfrm>
            <a:off x="2389718" y="612775"/>
            <a:ext cx="73151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2389718" y="5367338"/>
            <a:ext cx="73151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650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914400" y="609601"/>
            <a:ext cx="103632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 rot="5400000">
            <a:off x="3886199" y="-1447800"/>
            <a:ext cx="4419599" cy="103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indent="-381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528638" indent="-96837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831850" indent="-31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430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621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93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65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33763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90963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9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Rackspace Title Slide - With Fanatigu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7x10-dynamic_lines-3blu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fanatiguy-bigger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7" y="0"/>
            <a:ext cx="117517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7x10-dynamic_lines-3blu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fanatiguy-bigg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7" y="0"/>
            <a:ext cx="117517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" y="3563074"/>
            <a:ext cx="10668000" cy="166199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1200">
                <a:solidFill>
                  <a:schemeClr val="bg1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096" y="1452232"/>
            <a:ext cx="10668000" cy="677108"/>
          </a:xfrm>
        </p:spPr>
        <p:txBody>
          <a:bodyPr>
            <a:spAutoFit/>
          </a:bodyPr>
          <a:lstStyle>
            <a:lvl1pPr>
              <a:lnSpc>
                <a:spcPct val="88000"/>
              </a:lnSpc>
              <a:spcAft>
                <a:spcPts val="600"/>
              </a:spcAft>
              <a:defRPr sz="5000" spc="-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68351" y="6315075"/>
            <a:ext cx="10435167" cy="23083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900" b="0" i="0" kern="600" spc="5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19063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90000"/>
              </a:lnSpc>
              <a:defRPr sz="900" b="0" i="0" smtClean="0"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>
          <a:xfrm>
            <a:off x="768351" y="3859213"/>
            <a:ext cx="2844800" cy="1698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j-lt"/>
                <a:cs typeface="Helvetica"/>
              </a:defRPr>
            </a:lvl1pPr>
          </a:lstStyle>
          <a:p>
            <a:fld id="{86057CD4-D69F-47BC-BF03-2AFC5F649009}" type="datetimeFigureOut">
              <a:rPr lang="en-US" smtClean="0"/>
              <a:t>4/14/2015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883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 rot="5400000">
            <a:off x="7315199" y="1981199"/>
            <a:ext cx="5333999" cy="25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 rot="5400000">
            <a:off x="2031999" y="-508001"/>
            <a:ext cx="5333999" cy="756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indent="-381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528638" indent="-96837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831850" indent="-31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430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621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93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65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33763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90963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0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88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599" y="566929"/>
            <a:ext cx="10972800" cy="364715"/>
          </a:xfrm>
        </p:spPr>
        <p:txBody>
          <a:bodyPr anchor="t">
            <a:spAutoFit/>
          </a:bodyPr>
          <a:lstStyle>
            <a:lvl1pPr algn="l">
              <a:lnSpc>
                <a:spcPct val="79000"/>
              </a:lnSpc>
              <a:defRPr sz="3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978408"/>
            <a:ext cx="10972800" cy="243143"/>
          </a:xfrm>
        </p:spPr>
        <p:txBody>
          <a:bodyPr/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7x10-dynamic_lines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7x10-dynamic_lines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79700" y="6426200"/>
            <a:ext cx="8534400" cy="762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 fontAlgn="auto">
              <a:lnSpc>
                <a:spcPts val="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RACKSPACE</a:t>
            </a:r>
            <a:r>
              <a:rPr lang="en-US" sz="500" kern="100" spc="20" dirty="0">
                <a:solidFill>
                  <a:schemeClr val="bg2"/>
                </a:solidFill>
                <a:latin typeface="+mn-lt"/>
                <a:cs typeface="Helvetica"/>
              </a:rPr>
              <a:t>®</a:t>
            </a: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 HOSTING</a:t>
            </a:r>
            <a:r>
              <a:rPr lang="en-US" sz="500" kern="100" spc="20" dirty="0">
                <a:solidFill>
                  <a:schemeClr val="bg2"/>
                </a:solidFill>
                <a:latin typeface="+mn-lt"/>
                <a:cs typeface="Helvetica"/>
              </a:rPr>
              <a:t>    |    </a:t>
            </a: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WWW.RACKSPACE.COM </a:t>
            </a:r>
          </a:p>
        </p:txBody>
      </p:sp>
      <p:pic>
        <p:nvPicPr>
          <p:cNvPr id="7" name="Picture 9" descr="inside-logo-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226175"/>
            <a:ext cx="1390651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inside-logo-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226175"/>
            <a:ext cx="1390651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2798064"/>
            <a:ext cx="10668000" cy="536044"/>
          </a:xfrm>
        </p:spPr>
        <p:txBody>
          <a:bodyPr anchor="t">
            <a:spAutoFit/>
          </a:bodyPr>
          <a:lstStyle>
            <a:lvl1pPr algn="ctr">
              <a:defRPr sz="3800" b="1" cap="none" spc="-1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3566161"/>
            <a:ext cx="10668000" cy="310341"/>
          </a:xfrm>
        </p:spPr>
        <p:txBody>
          <a:bodyPr anchor="t" anchorCtr="0"/>
          <a:lstStyle>
            <a:lvl1pPr marL="0" indent="0" algn="ctr">
              <a:spcBef>
                <a:spcPts val="0"/>
              </a:spcBef>
              <a:buNone/>
              <a:defRPr sz="22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mtClean="0">
                <a:solidFill>
                  <a:srgbClr val="920000"/>
                </a:solidFill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8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8912"/>
            <a:ext cx="10972800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45921"/>
            <a:ext cx="524256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9840" y="1645921"/>
            <a:ext cx="524256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6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66929"/>
            <a:ext cx="10972800" cy="364715"/>
          </a:xfrm>
        </p:spPr>
        <p:txBody>
          <a:bodyPr anchor="t">
            <a:spAutoFit/>
          </a:bodyPr>
          <a:lstStyle>
            <a:lvl1pPr algn="l">
              <a:lnSpc>
                <a:spcPct val="79000"/>
              </a:lnSpc>
              <a:defRPr sz="3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978408"/>
            <a:ext cx="10972800" cy="243143"/>
          </a:xfrm>
        </p:spPr>
        <p:txBody>
          <a:bodyPr/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45921"/>
            <a:ext cx="524256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6339840" y="1645921"/>
            <a:ext cx="524256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0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le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8912"/>
            <a:ext cx="10972800" cy="79552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80983"/>
            <a:ext cx="5242560" cy="304699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0329"/>
            <a:ext cx="524256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980983"/>
            <a:ext cx="5242560" cy="304699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0329"/>
            <a:ext cx="524256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0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11.jp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438151"/>
            <a:ext cx="109728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46239"/>
            <a:ext cx="10972800" cy="130492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1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4695" y="0"/>
            <a:ext cx="8814087" cy="6857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38560" y="6318504"/>
            <a:ext cx="243840" cy="182880"/>
          </a:xfrm>
          <a:prstGeom prst="rect">
            <a:avLst/>
          </a:prstGeom>
          <a:solidFill>
            <a:srgbClr val="777777"/>
          </a:solidFill>
        </p:spPr>
        <p:txBody>
          <a:bodyPr vert="horz" lIns="0" tIns="0" rIns="0" bIns="0" rtlCol="0" anchor="ctr" anchorCtr="1"/>
          <a:lstStyle>
            <a:lvl1pPr algn="ctr">
              <a:defRPr sz="800" b="1" i="0" kern="800" cap="all" baseline="0">
                <a:solidFill>
                  <a:schemeClr val="bg1"/>
                </a:solidFill>
                <a:latin typeface="+mn-lt"/>
                <a:cs typeface="Arial"/>
              </a:defRPr>
            </a:lvl1pPr>
          </a:lstStyle>
          <a:p>
            <a:fld id="{F7B308D7-9E65-0248-B131-BDA2090177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23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</p:sldLayoutIdLst>
  <p:timing>
    <p:tnLst>
      <p:par>
        <p:cTn id="1" dur="indefinite" restart="never" nodeType="tmRoot"/>
      </p:par>
    </p:tnLst>
  </p:timing>
  <p:txStyles>
    <p:titleStyle>
      <a:lvl1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 kern="800">
          <a:solidFill>
            <a:srgbClr val="C40022"/>
          </a:solidFill>
          <a:latin typeface="+mj-lt"/>
          <a:ea typeface="+mj-ea"/>
          <a:cs typeface="Arial"/>
        </a:defRPr>
      </a:lvl1pPr>
      <a:lvl2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2pPr>
      <a:lvl3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3pPr>
      <a:lvl4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4pPr>
      <a:lvl5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5pPr>
      <a:lvl6pPr marL="4572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6pPr>
      <a:lvl7pPr marL="9144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7pPr>
      <a:lvl8pPr marL="13716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8pPr>
      <a:lvl9pPr marL="18288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9pPr>
    </p:titleStyle>
    <p:bodyStyle>
      <a:lvl1pPr marL="163513" indent="-163513" algn="l" defTabSz="457200" rtl="0" fontAlgn="base">
        <a:lnSpc>
          <a:spcPct val="90000"/>
        </a:lnSpc>
        <a:spcBef>
          <a:spcPts val="200"/>
        </a:spcBef>
        <a:spcAft>
          <a:spcPts val="600"/>
        </a:spcAft>
        <a:buFont typeface="Arial" pitchFamily="34" charset="0"/>
        <a:buChar char="•"/>
        <a:defRPr kern="800">
          <a:solidFill>
            <a:srgbClr val="282828"/>
          </a:solidFill>
          <a:latin typeface="+mn-lt"/>
          <a:ea typeface="+mn-ea"/>
          <a:cs typeface="Arial"/>
        </a:defRPr>
      </a:lvl1pPr>
      <a:lvl2pPr marL="382588" indent="-182563" algn="l" defTabSz="457200" rtl="0" fontAlgn="base">
        <a:lnSpc>
          <a:spcPct val="90000"/>
        </a:lnSpc>
        <a:spcBef>
          <a:spcPts val="200"/>
        </a:spcBef>
        <a:spcAft>
          <a:spcPts val="600"/>
        </a:spcAft>
        <a:buFont typeface="Arial" pitchFamily="34" charset="0"/>
        <a:buChar char="–"/>
        <a:defRPr sz="1500" kern="800">
          <a:solidFill>
            <a:srgbClr val="282828"/>
          </a:solidFill>
          <a:latin typeface="+mn-lt"/>
          <a:ea typeface="+mn-ea"/>
          <a:cs typeface="Arial"/>
        </a:defRPr>
      </a:lvl2pPr>
      <a:lvl3pPr marL="520700" indent="-127000" algn="l" defTabSz="457200" rtl="0" fontAlgn="base">
        <a:lnSpc>
          <a:spcPct val="90000"/>
        </a:lnSpc>
        <a:spcBef>
          <a:spcPts val="200"/>
        </a:spcBef>
        <a:spcAft>
          <a:spcPts val="600"/>
        </a:spcAft>
        <a:buFont typeface="Arial" pitchFamily="34" charset="0"/>
        <a:buChar char="•"/>
        <a:defRPr sz="1300" kern="800">
          <a:solidFill>
            <a:srgbClr val="282828"/>
          </a:solidFill>
          <a:latin typeface="+mn-lt"/>
          <a:ea typeface="+mn-ea"/>
          <a:cs typeface="Arial"/>
        </a:defRPr>
      </a:lvl3pPr>
      <a:lvl4pPr marL="657225" indent="-127000" algn="l" defTabSz="457200" rtl="0" fontAlgn="base">
        <a:lnSpc>
          <a:spcPct val="90000"/>
        </a:lnSpc>
        <a:spcBef>
          <a:spcPts val="200"/>
        </a:spcBef>
        <a:spcAft>
          <a:spcPts val="600"/>
        </a:spcAft>
        <a:buFont typeface="Arial" pitchFamily="34" charset="0"/>
        <a:buChar char="–"/>
        <a:defRPr sz="1000" kern="800">
          <a:solidFill>
            <a:srgbClr val="282828"/>
          </a:solidFill>
          <a:latin typeface="+mn-lt"/>
          <a:ea typeface="+mn-ea"/>
          <a:cs typeface="Arial"/>
        </a:defRPr>
      </a:lvl4pPr>
      <a:lvl5pPr marL="758825" indent="-109538" algn="l" defTabSz="457200" rtl="0" fontAlgn="base">
        <a:lnSpc>
          <a:spcPct val="90000"/>
        </a:lnSpc>
        <a:spcBef>
          <a:spcPts val="200"/>
        </a:spcBef>
        <a:spcAft>
          <a:spcPts val="600"/>
        </a:spcAft>
        <a:buFont typeface="Arial" pitchFamily="34" charset="0"/>
        <a:buChar char="»"/>
        <a:defRPr sz="800" kern="800">
          <a:solidFill>
            <a:srgbClr val="282828"/>
          </a:solidFill>
          <a:latin typeface="+mn-lt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914400" y="609601"/>
            <a:ext cx="103632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914400" y="1524000"/>
            <a:ext cx="10363200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indent="-381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528638" marR="0" indent="-96837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831850" marR="0" indent="-31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430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621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93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65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33763" marR="0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90963" marR="0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0" y="6095619"/>
            <a:ext cx="2946400" cy="76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947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1901" y="491655"/>
            <a:ext cx="7197726" cy="791812"/>
          </a:xfr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4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Rackspace Development Center</a:t>
            </a:r>
            <a:endParaRPr lang="en-US" sz="4000" b="1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743237"/>
              </p:ext>
            </p:extLst>
          </p:nvPr>
        </p:nvGraphicFramePr>
        <p:xfrm>
          <a:off x="2491901" y="1951630"/>
          <a:ext cx="6306980" cy="307074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308186"/>
                <a:gridCol w="3998794"/>
              </a:tblGrid>
              <a:tr h="383843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  <a:rtl val="0"/>
                        </a:rPr>
                        <a:t>Program Name</a:t>
                      </a:r>
                      <a:endParaRPr lang="en-US" sz="1600" b="1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  <a:rtl val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Global Data – Core Datasets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3843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  <a:rtl val="0"/>
                        </a:rPr>
                        <a:t>Reported Duration</a:t>
                      </a:r>
                      <a:endParaRPr lang="en-US" sz="1600" b="1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  <a:rtl val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Apr 4</a:t>
                      </a:r>
                      <a:r>
                        <a:rPr lang="en-US" sz="1600" baseline="300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to Apr 11</a:t>
                      </a:r>
                      <a:r>
                        <a:rPr lang="en-US" sz="1600" baseline="300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3843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  <a:rtl val="0"/>
                        </a:rPr>
                        <a:t>Program Start Date</a:t>
                      </a:r>
                      <a:endParaRPr lang="en-US" sz="1600" b="1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  <a:rtl val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Mar 17</a:t>
                      </a:r>
                      <a:r>
                        <a:rPr lang="en-US" sz="1600" baseline="30000" dirty="0" smtClean="0">
                          <a:effectLst/>
                        </a:rPr>
                        <a:t>th</a:t>
                      </a:r>
                      <a:r>
                        <a:rPr lang="en-US" sz="1600" baseline="0" dirty="0" smtClean="0">
                          <a:effectLst/>
                        </a:rPr>
                        <a:t>, 2015</a:t>
                      </a:r>
                      <a:endParaRPr lang="en-US" sz="1600" b="1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3843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  <a:rtl val="0"/>
                        </a:rPr>
                        <a:t>Program Sponsor</a:t>
                      </a:r>
                      <a:endParaRPr lang="en-US" sz="1600" b="1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  <a:rtl val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Nick Kolegraff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3843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  <a:rtl val="0"/>
                        </a:rPr>
                        <a:t>Rackspace Manager</a:t>
                      </a:r>
                      <a:endParaRPr lang="en-US" sz="1600" b="1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  <a:rtl val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Greg Nelson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3843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  <a:rtl val="0"/>
                        </a:rPr>
                        <a:t>RDC Owner</a:t>
                      </a:r>
                      <a:endParaRPr lang="en-US" sz="1600" b="1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  <a:rtl val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Aswani Yadavilli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3843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  <a:rtl val="0"/>
                        </a:rPr>
                        <a:t>Overall Status</a:t>
                      </a:r>
                      <a:endParaRPr lang="en-US" sz="1600" b="1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  <a:rtl val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GREEN</a:t>
                      </a:r>
                      <a:endParaRPr lang="en-US" sz="1600" b="1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3843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  <a:rtl val="0"/>
                        </a:rPr>
                        <a:t>Prior Week Status</a:t>
                      </a:r>
                      <a:endParaRPr lang="en-US" sz="1600" b="1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  <a:rtl val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GREEN</a:t>
                      </a: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34469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67426"/>
            <a:ext cx="10131425" cy="1009799"/>
          </a:xfrm>
        </p:spPr>
        <p:txBody>
          <a:bodyPr/>
          <a:lstStyle/>
          <a:p>
            <a:r>
              <a:rPr lang="en-US" dirty="0" smtClean="0"/>
              <a:t>Program status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099607"/>
              </p:ext>
            </p:extLst>
          </p:nvPr>
        </p:nvGraphicFramePr>
        <p:xfrm>
          <a:off x="579548" y="1675005"/>
          <a:ext cx="10367493" cy="3305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3715"/>
                <a:gridCol w="1089145"/>
                <a:gridCol w="1264669"/>
                <a:gridCol w="1117600"/>
                <a:gridCol w="937846"/>
                <a:gridCol w="3264518"/>
              </a:tblGrid>
              <a:tr h="661116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Project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Budget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Schedule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Quality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Issues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Comments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61116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Tools Migration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61116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Billing Events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Four Days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behind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61116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Marketing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61116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Tickets Re-architecture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" name="Shape 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062" y="6302817"/>
            <a:ext cx="1854558" cy="41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6095619"/>
            <a:ext cx="2209800" cy="7623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1446" y="5180121"/>
            <a:ext cx="10555654" cy="703385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ysClr val="windowText" lastClr="000000"/>
                </a:solidFill>
              </a:rPr>
              <a:t>Additional Comments: </a:t>
            </a:r>
          </a:p>
          <a:p>
            <a:r>
              <a:rPr lang="en-US" sz="1600" dirty="0" smtClean="0">
                <a:solidFill>
                  <a:schemeClr val="dk1"/>
                </a:solidFill>
              </a:rPr>
              <a:t>SoW </a:t>
            </a:r>
            <a:r>
              <a:rPr lang="en-US" sz="1600" dirty="0">
                <a:solidFill>
                  <a:schemeClr val="dk1"/>
                </a:solidFill>
              </a:rPr>
              <a:t>yet to be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</a:rPr>
              <a:t>approved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59431" y="2340856"/>
            <a:ext cx="3688318" cy="2585108"/>
            <a:chOff x="3659431" y="2382900"/>
            <a:chExt cx="3688318" cy="2585108"/>
          </a:xfrm>
        </p:grpSpPr>
        <p:grpSp>
          <p:nvGrpSpPr>
            <p:cNvPr id="5" name="Group 4"/>
            <p:cNvGrpSpPr/>
            <p:nvPr/>
          </p:nvGrpSpPr>
          <p:grpSpPr>
            <a:xfrm>
              <a:off x="3659431" y="2382900"/>
              <a:ext cx="371912" cy="2556585"/>
              <a:chOff x="3659431" y="2382900"/>
              <a:chExt cx="371912" cy="2556585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3659431" y="2382900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659431" y="3128021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659431" y="3891877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3659431" y="4554923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792195" y="2411423"/>
              <a:ext cx="371912" cy="2556585"/>
              <a:chOff x="3659431" y="2382900"/>
              <a:chExt cx="371912" cy="2556585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659431" y="2382900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659431" y="3128021"/>
                <a:ext cx="371912" cy="38456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659431" y="3891877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659431" y="4554923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5952255" y="2411423"/>
              <a:ext cx="371912" cy="2556585"/>
              <a:chOff x="3659431" y="2382900"/>
              <a:chExt cx="371912" cy="2556585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3659431" y="2382900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659431" y="3128021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659431" y="3891877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659431" y="4554923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975837" y="2411423"/>
              <a:ext cx="371912" cy="2556585"/>
              <a:chOff x="3659431" y="2382900"/>
              <a:chExt cx="371912" cy="2556585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9431" y="2382900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659431" y="3128021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659431" y="3891877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659431" y="4554923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2678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6238"/>
            <a:ext cx="10972800" cy="4656579"/>
          </a:xfrm>
        </p:spPr>
        <p:txBody>
          <a:bodyPr>
            <a:noAutofit/>
          </a:bodyPr>
          <a:lstStyle/>
          <a:p>
            <a:r>
              <a:rPr lang="en-US" sz="2000" dirty="0" smtClean="0"/>
              <a:t>Billing Events:</a:t>
            </a:r>
          </a:p>
          <a:p>
            <a:pPr lvl="1"/>
            <a:r>
              <a:rPr lang="en-US" sz="1600" dirty="0" smtClean="0"/>
              <a:t>QE identified some issues in the deliverables. Issues fixes are being delivered.</a:t>
            </a:r>
            <a:endParaRPr lang="en-US" sz="1600" dirty="0" smtClean="0"/>
          </a:p>
          <a:p>
            <a:r>
              <a:rPr lang="en-US" sz="2000" dirty="0" smtClean="0"/>
              <a:t>Marketing:</a:t>
            </a:r>
          </a:p>
          <a:p>
            <a:pPr lvl="1"/>
            <a:r>
              <a:rPr lang="en-US" sz="1600" dirty="0" smtClean="0"/>
              <a:t>TADS implementation is in </a:t>
            </a:r>
            <a:r>
              <a:rPr lang="en-US" sz="1600" dirty="0" smtClean="0"/>
              <a:t>progress</a:t>
            </a:r>
            <a:endParaRPr lang="en-US" sz="1600" dirty="0" smtClean="0"/>
          </a:p>
          <a:p>
            <a:r>
              <a:rPr lang="en-US" sz="2000" dirty="0" smtClean="0"/>
              <a:t>Tools Migration:</a:t>
            </a:r>
          </a:p>
          <a:p>
            <a:pPr lvl="1"/>
            <a:r>
              <a:rPr lang="en-US" sz="1600" dirty="0" smtClean="0"/>
              <a:t>Incident </a:t>
            </a:r>
            <a:r>
              <a:rPr lang="en-US" sz="1600" dirty="0" smtClean="0"/>
              <a:t>Facts TADS </a:t>
            </a:r>
            <a:r>
              <a:rPr lang="en-US" sz="1600" dirty="0" smtClean="0"/>
              <a:t>implementation completed and ready for QE.</a:t>
            </a:r>
          </a:p>
          <a:p>
            <a:r>
              <a:rPr lang="en-US" sz="2000" dirty="0" smtClean="0"/>
              <a:t>Tickets Re-architecture:</a:t>
            </a:r>
          </a:p>
          <a:p>
            <a:pPr lvl="1"/>
            <a:r>
              <a:rPr lang="en-US" sz="1600" dirty="0" smtClean="0"/>
              <a:t>Ticket Analysis finished and delivered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Logical Modeling for Tickets Created in progress</a:t>
            </a:r>
            <a:endParaRPr lang="en-US" sz="1600" dirty="0"/>
          </a:p>
        </p:txBody>
      </p:sp>
      <p:pic>
        <p:nvPicPr>
          <p:cNvPr id="4" name="Shape 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062" y="6302817"/>
            <a:ext cx="1854558" cy="41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6095619"/>
            <a:ext cx="2209800" cy="76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90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Previously planned but incomplete activities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045405"/>
              </p:ext>
            </p:extLst>
          </p:nvPr>
        </p:nvGraphicFramePr>
        <p:xfrm>
          <a:off x="917617" y="1795411"/>
          <a:ext cx="10131428" cy="3953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828"/>
                <a:gridCol w="953037"/>
                <a:gridCol w="1378035"/>
                <a:gridCol w="1249251"/>
                <a:gridCol w="4326277"/>
              </a:tblGrid>
              <a:tr h="61088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</a:rPr>
                        <a:t>Activity</a:t>
                      </a:r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</a:rPr>
                        <a:t>Owner</a:t>
                      </a:r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</a:rPr>
                        <a:t>Planned </a:t>
                      </a:r>
                    </a:p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</a:rPr>
                        <a:t>End Date</a:t>
                      </a:r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</a:rPr>
                        <a:t>Projected</a:t>
                      </a:r>
                    </a:p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</a:rPr>
                        <a:t>End</a:t>
                      </a:r>
                      <a:r>
                        <a:rPr lang="en-US" sz="1800" baseline="0" dirty="0" smtClean="0">
                          <a:solidFill>
                            <a:sysClr val="windowText" lastClr="000000"/>
                          </a:solidFill>
                        </a:rPr>
                        <a:t> Date</a:t>
                      </a:r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</a:rPr>
                        <a:t>Reason for</a:t>
                      </a:r>
                      <a:r>
                        <a:rPr lang="en-US" sz="1800" baseline="0" dirty="0" smtClean="0">
                          <a:solidFill>
                            <a:sysClr val="windowText" lastClr="000000"/>
                          </a:solidFill>
                        </a:rPr>
                        <a:t> Delay</a:t>
                      </a:r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129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Billing Events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Go-live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Entire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Team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4/10/2015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4/15/2015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Unprecedented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issues in the QE during first ever rollout of TADS implementation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1294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0887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0887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69162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Shape 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062" y="6302817"/>
            <a:ext cx="1854558" cy="41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6095619"/>
            <a:ext cx="2209800" cy="76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53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activities for upcoming period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6239"/>
            <a:ext cx="10972800" cy="4449380"/>
          </a:xfrm>
        </p:spPr>
        <p:txBody>
          <a:bodyPr>
            <a:normAutofit/>
          </a:bodyPr>
          <a:lstStyle/>
          <a:p>
            <a:r>
              <a:rPr lang="en-US" dirty="0"/>
              <a:t>Billing Events:</a:t>
            </a:r>
          </a:p>
          <a:p>
            <a:pPr lvl="1"/>
            <a:r>
              <a:rPr lang="en-US" dirty="0" smtClean="0"/>
              <a:t>To ensure Go-live by 4/15</a:t>
            </a:r>
            <a:endParaRPr lang="en-US" dirty="0"/>
          </a:p>
          <a:p>
            <a:r>
              <a:rPr lang="en-US" dirty="0"/>
              <a:t>Marketing:</a:t>
            </a:r>
          </a:p>
          <a:p>
            <a:pPr lvl="1"/>
            <a:r>
              <a:rPr lang="en-US" dirty="0" smtClean="0"/>
              <a:t>TADS implementation in Site </a:t>
            </a:r>
            <a:r>
              <a:rPr lang="en-US" dirty="0" smtClean="0"/>
              <a:t>Visits</a:t>
            </a:r>
          </a:p>
          <a:p>
            <a:r>
              <a:rPr lang="en-US" dirty="0" smtClean="0"/>
              <a:t>Tools </a:t>
            </a:r>
            <a:r>
              <a:rPr lang="en-US" dirty="0"/>
              <a:t>Migration:</a:t>
            </a:r>
          </a:p>
          <a:p>
            <a:pPr lvl="1"/>
            <a:r>
              <a:rPr lang="en-US" dirty="0" smtClean="0"/>
              <a:t>Continue TADS implementation</a:t>
            </a:r>
            <a:endParaRPr lang="en-US" dirty="0"/>
          </a:p>
          <a:p>
            <a:r>
              <a:rPr lang="en-US" dirty="0"/>
              <a:t>Tickets Re-architecture:</a:t>
            </a:r>
          </a:p>
          <a:p>
            <a:pPr lvl="1"/>
            <a:r>
              <a:rPr lang="en-US" dirty="0" smtClean="0"/>
              <a:t>Logical/Physical model for Tickets</a:t>
            </a:r>
            <a:endParaRPr lang="en-US" dirty="0"/>
          </a:p>
          <a:p>
            <a:r>
              <a:rPr lang="en-US" dirty="0"/>
              <a:t>Other </a:t>
            </a:r>
            <a:r>
              <a:rPr lang="en-US" dirty="0" smtClean="0"/>
              <a:t>planned tasks:</a:t>
            </a:r>
          </a:p>
          <a:p>
            <a:pPr lvl="1"/>
            <a:r>
              <a:rPr lang="en-US" dirty="0" smtClean="0"/>
              <a:t>Fact Recycling Proof of Concept</a:t>
            </a:r>
          </a:p>
          <a:p>
            <a:pPr lvl="1"/>
            <a:r>
              <a:rPr lang="en-US" dirty="0" smtClean="0"/>
              <a:t>Error dimension</a:t>
            </a:r>
          </a:p>
          <a:p>
            <a:pPr lvl="1"/>
            <a:r>
              <a:rPr lang="en-US" dirty="0" smtClean="0"/>
              <a:t>Work with Sruthi/Greg on standardizing naming conventions</a:t>
            </a:r>
          </a:p>
        </p:txBody>
      </p:sp>
      <p:pic>
        <p:nvPicPr>
          <p:cNvPr id="4" name="Shape 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062" y="6302817"/>
            <a:ext cx="1854558" cy="41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6095619"/>
            <a:ext cx="2209800" cy="76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24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Effort summary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3171342"/>
              </p:ext>
            </p:extLst>
          </p:nvPr>
        </p:nvGraphicFramePr>
        <p:xfrm>
          <a:off x="1720733" y="1398420"/>
          <a:ext cx="7329046" cy="429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77792"/>
                <a:gridCol w="1799075"/>
                <a:gridCol w="1094154"/>
                <a:gridCol w="1758025"/>
              </a:tblGrid>
              <a:tr h="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Person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Role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Current Week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Sum To Date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Aswani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Yadavilli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152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Naga Parna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Onsite Lead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152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Sravan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Konde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Lead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Engineer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144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Vamsi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Bala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Engineer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Uday Kumar Vommi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Engineer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144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Kranthi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Kumar Soma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Engineer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144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Somenath Chakraborty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Engineer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Shaheeb Rahman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Engineer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144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Prasanth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Malisetty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Engineer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Shape 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062" y="6302817"/>
            <a:ext cx="1854558" cy="41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6095619"/>
            <a:ext cx="2209800" cy="76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33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532844" y="1255930"/>
            <a:ext cx="7197726" cy="4790028"/>
          </a:xfr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buSzPct val="25000"/>
            </a:pPr>
            <a:r>
              <a:rPr lang="en-US" sz="4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Thank you</a:t>
            </a:r>
            <a:br>
              <a:rPr lang="en-US" sz="4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</a:br>
            <a:r>
              <a:rPr lang="en-US" sz="40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/>
            </a:r>
            <a:br>
              <a:rPr lang="en-US" sz="40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</a:br>
            <a:r>
              <a:rPr lang="en-US" sz="4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/>
            </a:r>
            <a:br>
              <a:rPr lang="en-US" sz="4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</a:br>
            <a:r>
              <a:rPr lang="en-US" sz="24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For any questions, </a:t>
            </a:r>
            <a:br>
              <a:rPr lang="en-US" sz="24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</a:br>
            <a:r>
              <a:rPr lang="en-US" sz="24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Please contact: </a:t>
            </a:r>
            <a:r>
              <a:rPr lang="en-US" sz="2400" b="1" dirty="0" smtClean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Aswani Yadavilli</a:t>
            </a:r>
            <a:br>
              <a:rPr lang="en-US" sz="2400" b="1" dirty="0" smtClean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</a:br>
            <a:r>
              <a:rPr lang="en-US" sz="2400" b="1" dirty="0" smtClean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aswani.yadavilli@rackspace.com</a:t>
            </a:r>
            <a:br>
              <a:rPr lang="en-US" sz="2400" b="1" dirty="0" smtClean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</a:br>
            <a:r>
              <a:rPr lang="en-US" sz="2400" b="1" dirty="0" smtClean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(+1) 210 712 2187</a:t>
            </a:r>
            <a:endParaRPr lang="en-US" sz="4000" b="1" dirty="0">
              <a:solidFill>
                <a:schemeClr val="accent3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058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eme1">
  <a:themeElements>
    <a:clrScheme name="Rackspace-1 2">
      <a:dk1>
        <a:srgbClr val="333333"/>
      </a:dk1>
      <a:lt1>
        <a:sysClr val="window" lastClr="FFFFFF"/>
      </a:lt1>
      <a:dk2>
        <a:srgbClr val="555555"/>
      </a:dk2>
      <a:lt2>
        <a:srgbClr val="FFFFFF"/>
      </a:lt2>
      <a:accent1>
        <a:srgbClr val="C40022"/>
      </a:accent1>
      <a:accent2>
        <a:srgbClr val="920000"/>
      </a:accent2>
      <a:accent3>
        <a:srgbClr val="600000"/>
      </a:accent3>
      <a:accent4>
        <a:srgbClr val="78C846"/>
      </a:accent4>
      <a:accent5>
        <a:srgbClr val="00C8D7"/>
      </a:accent5>
      <a:accent6>
        <a:srgbClr val="FFA046"/>
      </a:accent6>
      <a:hlink>
        <a:srgbClr val="060606"/>
      </a:hlink>
      <a:folHlink>
        <a:srgbClr val="06060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65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rtlCol="0">
        <a:spAutoFit/>
      </a:bodyPr>
      <a:lstStyle>
        <a:defPPr>
          <a:spcAft>
            <a:spcPts val="1800"/>
          </a:spcAft>
          <a:defRPr dirty="0" err="1" smtClean="0"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RSPowerPointRed">
  <a:themeElements>
    <a:clrScheme name="Blank Presentation 13">
      <a:dk1>
        <a:srgbClr val="222222"/>
      </a:dk1>
      <a:lt1>
        <a:srgbClr val="FFFFFF"/>
      </a:lt1>
      <a:dk2>
        <a:srgbClr val="C40022"/>
      </a:dk2>
      <a:lt2>
        <a:srgbClr val="B6B6B6"/>
      </a:lt2>
      <a:accent1>
        <a:srgbClr val="C40022"/>
      </a:accent1>
      <a:accent2>
        <a:srgbClr val="EEEEEE"/>
      </a:accent2>
      <a:accent3>
        <a:srgbClr val="FFFFFF"/>
      </a:accent3>
      <a:accent4>
        <a:srgbClr val="1B1B1B"/>
      </a:accent4>
      <a:accent5>
        <a:srgbClr val="DEAAAB"/>
      </a:accent5>
      <a:accent6>
        <a:srgbClr val="D8D8D8"/>
      </a:accent6>
      <a:hlink>
        <a:srgbClr val="555555"/>
      </a:hlink>
      <a:folHlink>
        <a:srgbClr val="8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ank Presentation 13">
    <a:dk1>
      <a:srgbClr val="222222"/>
    </a:dk1>
    <a:lt1>
      <a:srgbClr val="FFFFFF"/>
    </a:lt1>
    <a:dk2>
      <a:srgbClr val="C40022"/>
    </a:dk2>
    <a:lt2>
      <a:srgbClr val="B6B6B6"/>
    </a:lt2>
    <a:accent1>
      <a:srgbClr val="C40022"/>
    </a:accent1>
    <a:accent2>
      <a:srgbClr val="EEEEEE"/>
    </a:accent2>
    <a:accent3>
      <a:srgbClr val="FFFFFF"/>
    </a:accent3>
    <a:accent4>
      <a:srgbClr val="1B1B1B"/>
    </a:accent4>
    <a:accent5>
      <a:srgbClr val="DEAAAB"/>
    </a:accent5>
    <a:accent6>
      <a:srgbClr val="D8D8D8"/>
    </a:accent6>
    <a:hlink>
      <a:srgbClr val="555555"/>
    </a:hlink>
    <a:folHlink>
      <a:srgbClr val="880000"/>
    </a:folHlink>
  </a:clrScheme>
</a:themeOverride>
</file>

<file path=ppt/theme/themeOverride2.xml><?xml version="1.0" encoding="utf-8"?>
<a:themeOverride xmlns:a="http://schemas.openxmlformats.org/drawingml/2006/main">
  <a:clrScheme name="Rackspace-1 2">
    <a:dk1>
      <a:srgbClr val="333333"/>
    </a:dk1>
    <a:lt1>
      <a:sysClr val="window" lastClr="FFFFFF"/>
    </a:lt1>
    <a:dk2>
      <a:srgbClr val="555555"/>
    </a:dk2>
    <a:lt2>
      <a:srgbClr val="FFFFFF"/>
    </a:lt2>
    <a:accent1>
      <a:srgbClr val="C40022"/>
    </a:accent1>
    <a:accent2>
      <a:srgbClr val="920000"/>
    </a:accent2>
    <a:accent3>
      <a:srgbClr val="600000"/>
    </a:accent3>
    <a:accent4>
      <a:srgbClr val="78C846"/>
    </a:accent4>
    <a:accent5>
      <a:srgbClr val="00C8D7"/>
    </a:accent5>
    <a:accent6>
      <a:srgbClr val="FFA046"/>
    </a:accent6>
    <a:hlink>
      <a:srgbClr val="060606"/>
    </a:hlink>
    <a:folHlink>
      <a:srgbClr val="060606"/>
    </a:folHlink>
  </a:clrScheme>
</a:themeOverride>
</file>

<file path=ppt/theme/themeOverride3.xml><?xml version="1.0" encoding="utf-8"?>
<a:themeOverride xmlns:a="http://schemas.openxmlformats.org/drawingml/2006/main">
  <a:clrScheme name="Rackspace-1 2">
    <a:dk1>
      <a:srgbClr val="333333"/>
    </a:dk1>
    <a:lt1>
      <a:sysClr val="window" lastClr="FFFFFF"/>
    </a:lt1>
    <a:dk2>
      <a:srgbClr val="555555"/>
    </a:dk2>
    <a:lt2>
      <a:srgbClr val="FFFFFF"/>
    </a:lt2>
    <a:accent1>
      <a:srgbClr val="C40022"/>
    </a:accent1>
    <a:accent2>
      <a:srgbClr val="920000"/>
    </a:accent2>
    <a:accent3>
      <a:srgbClr val="600000"/>
    </a:accent3>
    <a:accent4>
      <a:srgbClr val="78C846"/>
    </a:accent4>
    <a:accent5>
      <a:srgbClr val="00C8D7"/>
    </a:accent5>
    <a:accent6>
      <a:srgbClr val="FFA046"/>
    </a:accent6>
    <a:hlink>
      <a:srgbClr val="060606"/>
    </a:hlink>
    <a:folHlink>
      <a:srgbClr val="060606"/>
    </a:folHlink>
  </a:clrScheme>
</a:themeOverride>
</file>

<file path=ppt/theme/themeOverride4.xml><?xml version="1.0" encoding="utf-8"?>
<a:themeOverride xmlns:a="http://schemas.openxmlformats.org/drawingml/2006/main">
  <a:clrScheme name="Rackspace-1 2">
    <a:dk1>
      <a:srgbClr val="333333"/>
    </a:dk1>
    <a:lt1>
      <a:sysClr val="window" lastClr="FFFFFF"/>
    </a:lt1>
    <a:dk2>
      <a:srgbClr val="555555"/>
    </a:dk2>
    <a:lt2>
      <a:srgbClr val="FFFFFF"/>
    </a:lt2>
    <a:accent1>
      <a:srgbClr val="C40022"/>
    </a:accent1>
    <a:accent2>
      <a:srgbClr val="920000"/>
    </a:accent2>
    <a:accent3>
      <a:srgbClr val="600000"/>
    </a:accent3>
    <a:accent4>
      <a:srgbClr val="78C846"/>
    </a:accent4>
    <a:accent5>
      <a:srgbClr val="00C8D7"/>
    </a:accent5>
    <a:accent6>
      <a:srgbClr val="FFA046"/>
    </a:accent6>
    <a:hlink>
      <a:srgbClr val="060606"/>
    </a:hlink>
    <a:folHlink>
      <a:srgbClr val="060606"/>
    </a:folHlink>
  </a:clrScheme>
</a:themeOverride>
</file>

<file path=ppt/theme/themeOverride5.xml><?xml version="1.0" encoding="utf-8"?>
<a:themeOverride xmlns:a="http://schemas.openxmlformats.org/drawingml/2006/main">
  <a:clrScheme name="Rackspace-1 2">
    <a:dk1>
      <a:srgbClr val="333333"/>
    </a:dk1>
    <a:lt1>
      <a:sysClr val="window" lastClr="FFFFFF"/>
    </a:lt1>
    <a:dk2>
      <a:srgbClr val="555555"/>
    </a:dk2>
    <a:lt2>
      <a:srgbClr val="FFFFFF"/>
    </a:lt2>
    <a:accent1>
      <a:srgbClr val="C40022"/>
    </a:accent1>
    <a:accent2>
      <a:srgbClr val="920000"/>
    </a:accent2>
    <a:accent3>
      <a:srgbClr val="600000"/>
    </a:accent3>
    <a:accent4>
      <a:srgbClr val="78C846"/>
    </a:accent4>
    <a:accent5>
      <a:srgbClr val="00C8D7"/>
    </a:accent5>
    <a:accent6>
      <a:srgbClr val="FFA046"/>
    </a:accent6>
    <a:hlink>
      <a:srgbClr val="060606"/>
    </a:hlink>
    <a:folHlink>
      <a:srgbClr val="060606"/>
    </a:folHlink>
  </a:clrScheme>
</a:themeOverride>
</file>

<file path=ppt/theme/themeOverride6.xml><?xml version="1.0" encoding="utf-8"?>
<a:themeOverride xmlns:a="http://schemas.openxmlformats.org/drawingml/2006/main">
  <a:clrScheme name="Rackspace-1 2">
    <a:dk1>
      <a:srgbClr val="333333"/>
    </a:dk1>
    <a:lt1>
      <a:sysClr val="window" lastClr="FFFFFF"/>
    </a:lt1>
    <a:dk2>
      <a:srgbClr val="555555"/>
    </a:dk2>
    <a:lt2>
      <a:srgbClr val="FFFFFF"/>
    </a:lt2>
    <a:accent1>
      <a:srgbClr val="C40022"/>
    </a:accent1>
    <a:accent2>
      <a:srgbClr val="920000"/>
    </a:accent2>
    <a:accent3>
      <a:srgbClr val="600000"/>
    </a:accent3>
    <a:accent4>
      <a:srgbClr val="78C846"/>
    </a:accent4>
    <a:accent5>
      <a:srgbClr val="00C8D7"/>
    </a:accent5>
    <a:accent6>
      <a:srgbClr val="FFA046"/>
    </a:accent6>
    <a:hlink>
      <a:srgbClr val="060606"/>
    </a:hlink>
    <a:folHlink>
      <a:srgbClr val="06060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2434</TotalTime>
  <Words>272</Words>
  <Application>Microsoft Office PowerPoint</Application>
  <PresentationFormat>Widescreen</PresentationFormat>
  <Paragraphs>105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Helvetica</vt:lpstr>
      <vt:lpstr>Times New Roman</vt:lpstr>
      <vt:lpstr>Verdana</vt:lpstr>
      <vt:lpstr>1_Theme1</vt:lpstr>
      <vt:lpstr>RSPowerPointRed</vt:lpstr>
      <vt:lpstr>Rackspace Development Center</vt:lpstr>
      <vt:lpstr>Program status</vt:lpstr>
      <vt:lpstr>Major accomplishments</vt:lpstr>
      <vt:lpstr>Previously planned but incomplete activities</vt:lpstr>
      <vt:lpstr>Planned activities for upcoming period</vt:lpstr>
      <vt:lpstr>Effort summary</vt:lpstr>
      <vt:lpstr>Thank you   For any questions,  Please contact: Aswani Yadavilli aswani.yadavilli@rackspace.com (+1) 210 712 2187</vt:lpstr>
    </vt:vector>
  </TitlesOfParts>
  <Company>Rackspace Hosting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Rackspace development center</dc:title>
  <dc:creator>Aswani Yadavilli</dc:creator>
  <cp:lastModifiedBy>Aswani Yadavilli</cp:lastModifiedBy>
  <cp:revision>70</cp:revision>
  <dcterms:created xsi:type="dcterms:W3CDTF">2015-03-24T16:03:48Z</dcterms:created>
  <dcterms:modified xsi:type="dcterms:W3CDTF">2015-04-14T14:26:33Z</dcterms:modified>
</cp:coreProperties>
</file>