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9" r:id="rId2"/>
    <p:sldId id="302" r:id="rId3"/>
    <p:sldId id="291" r:id="rId4"/>
    <p:sldId id="300" r:id="rId5"/>
    <p:sldId id="305" r:id="rId6"/>
    <p:sldId id="293" r:id="rId7"/>
    <p:sldId id="306" r:id="rId8"/>
    <p:sldId id="303" r:id="rId9"/>
    <p:sldId id="304" r:id="rId10"/>
    <p:sldId id="297" r:id="rId11"/>
    <p:sldId id="30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a Porchia" initials="MP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0" autoAdjust="0"/>
    <p:restoredTop sz="93424" autoAdjust="0"/>
  </p:normalViewPr>
  <p:slideViewPr>
    <p:cSldViewPr>
      <p:cViewPr>
        <p:scale>
          <a:sx n="139" d="100"/>
          <a:sy n="139" d="100"/>
        </p:scale>
        <p:origin x="-2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806" y="-9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950D3A1-C338-4AE4-8686-90E9E5D09238}" type="datetimeFigureOut">
              <a:rPr lang="en-US"/>
              <a:pPr>
                <a:defRPr/>
              </a:pPr>
              <a:t>3/22/15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C8693C3-05FB-4A3A-9E15-8BAB5BA30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9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693C3-05FB-4A3A-9E15-8BAB5BA302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1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3" y="6315075"/>
            <a:ext cx="4625975" cy="127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87F67CBC-D53D-4BD8-B834-A736B9576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700588"/>
            <a:ext cx="21336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>
              <a:defRPr/>
            </a:pPr>
            <a:fld id="{7E634BAE-C7C8-46FF-9AB7-186A2C4ED6FD}" type="datetimeFigureOut">
              <a:rPr lang="en-US"/>
              <a:pPr>
                <a:defRPr/>
              </a:pPr>
              <a:t>3/22/15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FA71A9F3-A235-4B5A-A376-7CEE49868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27432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644FE508-4B31-4AA9-A8A6-E04C799F8F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27432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0F43-FFDE-4FC6-8472-3431701EE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2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9775" y="6426200"/>
            <a:ext cx="64008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6039E-D26B-42A9-8A5C-6FC60186E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7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9AB9C-E6A7-423A-A41C-18D942773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8D3D-B8FA-4E6E-B283-40D639C71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3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27432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566928"/>
            <a:ext cx="512064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608"/>
            <a:ext cx="27432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8E7B-236D-4E55-8F52-DF71C9E71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67736"/>
            <a:ext cx="64008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566928"/>
            <a:ext cx="64008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615504"/>
            <a:ext cx="64008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89D5-6646-4970-9679-B55962CB4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2200" y="5722938"/>
            <a:ext cx="6959600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6426200"/>
            <a:ext cx="8001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6325"/>
            <a:ext cx="5156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8525"/>
            <a:ext cx="25781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2200" y="5722938"/>
            <a:ext cx="6959600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" y="6426200"/>
            <a:ext cx="8001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6325"/>
            <a:ext cx="5156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8525"/>
            <a:ext cx="25781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500" y="3023478"/>
            <a:ext cx="8001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71600" y="6327775"/>
            <a:ext cx="64008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5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3607" y="457201"/>
            <a:ext cx="423193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7515010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7E8A4-A4F7-416C-9045-5A943243E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3" y="6315075"/>
            <a:ext cx="4625975" cy="127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8EEB3ECD-A2A6-4601-A0BA-D22E8D8F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700588"/>
            <a:ext cx="21336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>
              <a:defRPr/>
            </a:pPr>
            <a:fld id="{58FBCB1A-E70D-4A9D-BA0A-44608175D806}" type="datetimeFigureOut">
              <a:rPr lang="en-US"/>
              <a:pPr>
                <a:defRPr/>
              </a:pPr>
              <a:t>3/22/15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563074"/>
            <a:ext cx="8001000" cy="19749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63" y="6315075"/>
            <a:ext cx="7826375" cy="12700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C6ED7A7E-1BF7-40FA-8592-853E1CDCF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3859213"/>
            <a:ext cx="21336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pPr>
              <a:defRPr/>
            </a:pPr>
            <a:fld id="{7540E8E4-47A7-4CC9-8848-0EFDF2672E58}" type="datetimeFigureOut">
              <a:rPr lang="en-US"/>
              <a:pPr>
                <a:defRPr/>
              </a:pPr>
              <a:t>3/22/15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73D7-2053-4E8C-95E0-E4EFCFFE3B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ECCA-B369-4DAD-BC9E-2FC1B62556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9775" y="6426200"/>
            <a:ext cx="64008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798064"/>
            <a:ext cx="8001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566160"/>
            <a:ext cx="8001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pPr>
              <a:defRPr/>
            </a:pPr>
            <a:fld id="{F9AAEA63-9659-4BA3-8A02-02E9277675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53920758-FEAE-4543-B4C8-8A4F4977F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75488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B8B4C5DA-9CED-43EC-8983-D7292912BE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0809679E-02D4-4D4F-BD60-30E5D67E30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82296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Dev Center - Update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68429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Weekly Leadership Report</a:t>
            </a:r>
          </a:p>
          <a:p>
            <a:r>
              <a:rPr lang="en-US" sz="1800" dirty="0" smtClean="0">
                <a:latin typeface="Calibri"/>
                <a:cs typeface="Calibri"/>
              </a:rPr>
              <a:t>Week </a:t>
            </a:r>
            <a:r>
              <a:rPr lang="en-US" sz="1800" dirty="0">
                <a:latin typeface="Calibri"/>
                <a:cs typeface="Calibri"/>
              </a:rPr>
              <a:t>E</a:t>
            </a:r>
            <a:r>
              <a:rPr lang="en-US" sz="1800" dirty="0" smtClean="0">
                <a:latin typeface="Calibri"/>
                <a:cs typeface="Calibri"/>
              </a:rPr>
              <a:t>nding Mar 20th, 2015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DC8-E09E-49A5-808F-3D4E0F0CF73D}" type="datetime4">
              <a:rPr lang="en-US" smtClean="0">
                <a:latin typeface="Calibri"/>
                <a:cs typeface="Calibri"/>
              </a:rPr>
              <a:pPr/>
              <a:t>March 22, 2015</a:t>
            </a:fld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29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Appendix A - Pre-Dev Center | Completed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08484"/>
              </p:ext>
            </p:extLst>
          </p:nvPr>
        </p:nvGraphicFramePr>
        <p:xfrm>
          <a:off x="228600" y="1108807"/>
          <a:ext cx="8206228" cy="5660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Monitoring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54k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Acceptance 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 Apr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complete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Monitoring Preferences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Team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Acceptance 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33.33%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This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is part of ACG Monitoring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project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Replatforming Rackspace.com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Drupal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T&amp;M - Staffing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34K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DEV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25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Replication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69k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UAT in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 Apr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7-Jul-2014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UAT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completed, Knowledge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Transition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Sign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off is pending.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QE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Opencafe, Python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16K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PoC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with Negative testing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scenarios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along with API test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metrics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are sent to Vara for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evaluation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 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Object Rocket API bindings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JavaScript,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PHP, Ruby, Java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35K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35K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All the four language bindings has been done and submitted. Working with Jeremy and Nikki for the next SOW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ODP Management Console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Angular JS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Fixed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price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 months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All the sprints are completed.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UAT testing is completed and received a confirmation.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Knowledge transfer documentation shared with EBI team.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1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Received Signoff from Mike LeJeune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30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Appendix A - Pre-Dev Center | Completed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28244"/>
              </p:ext>
            </p:extLst>
          </p:nvPr>
        </p:nvGraphicFramePr>
        <p:xfrm>
          <a:off x="228600" y="1108807"/>
          <a:ext cx="8206228" cy="2171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Financial Data Mart - SoW1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OCDM, OBIA, EBS, BRM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300K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In Production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June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complete.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Team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requested for additional training; discussion with finance team on March 10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to decide training format and next steps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 Platform work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Informatica, Java, Visual C++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Technical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Spikes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100%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o-RO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o-RO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Jul 14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Confirmation received from Greg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on close out of the project.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8480AFA7-D92A-49C9-A7CF-C152A417E0ED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Highlights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2362200"/>
            <a:ext cx="7924800" cy="256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QE Phase 2 moved back to green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Provisioning UI moved from Red to Amber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RDC Delivery Manager in Castle to oversee PUI March delivery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PUI – SSM candidate interviewed; waiting final approval</a:t>
            </a:r>
            <a:endParaRPr lang="en-US" sz="23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RDC Oracle 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DBA 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is in Castle to get KT and orientation 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RDC second Oracle DBA joined the team</a:t>
            </a:r>
            <a:endParaRPr lang="en-US" sz="23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Wingdings" charset="2"/>
              <a:buChar char="ü"/>
            </a:pPr>
            <a:endParaRPr lang="en-US" sz="23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1" name="Shape 232"/>
          <p:cNvGrpSpPr/>
          <p:nvPr/>
        </p:nvGrpSpPr>
        <p:grpSpPr>
          <a:xfrm>
            <a:off x="1600200" y="1219200"/>
            <a:ext cx="3429000" cy="990600"/>
            <a:chOff x="2757267" y="2945096"/>
            <a:chExt cx="1645920" cy="457200"/>
          </a:xfrm>
        </p:grpSpPr>
        <p:sp>
          <p:nvSpPr>
            <p:cNvPr id="14" name="Shape 233"/>
            <p:cNvSpPr/>
            <p:nvPr/>
          </p:nvSpPr>
          <p:spPr>
            <a:xfrm>
              <a:off x="2757267" y="2945096"/>
              <a:ext cx="1645920" cy="457200"/>
            </a:xfrm>
            <a:prstGeom prst="rect">
              <a:avLst/>
            </a:prstGeom>
            <a:noFill/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234"/>
            <p:cNvSpPr/>
            <p:nvPr/>
          </p:nvSpPr>
          <p:spPr>
            <a:xfrm>
              <a:off x="3976467" y="3021296"/>
              <a:ext cx="304799" cy="3047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0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0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235"/>
            <p:cNvSpPr/>
            <p:nvPr/>
          </p:nvSpPr>
          <p:spPr>
            <a:xfrm>
              <a:off x="3427828" y="3021296"/>
              <a:ext cx="304799" cy="3047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smtClean="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en-US" sz="4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36"/>
            <p:cNvSpPr/>
            <p:nvPr/>
          </p:nvSpPr>
          <p:spPr>
            <a:xfrm>
              <a:off x="2895600" y="3021296"/>
              <a:ext cx="304799" cy="304799"/>
            </a:xfrm>
            <a:prstGeom prst="ellipse">
              <a:avLst/>
            </a:prstGeom>
            <a:solidFill>
              <a:srgbClr val="277731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lang="en-US" sz="3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237"/>
          <p:cNvSpPr txBox="1"/>
          <p:nvPr/>
        </p:nvSpPr>
        <p:spPr>
          <a:xfrm>
            <a:off x="304800" y="1219200"/>
            <a:ext cx="1295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Status Count</a:t>
            </a:r>
            <a:endParaRPr lang="en-US" sz="2400" b="1" i="0" u="none" strike="noStrike" cap="none" baseline="0" dirty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74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625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Active Projects 	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42175"/>
              </p:ext>
            </p:extLst>
          </p:nvPr>
        </p:nvGraphicFramePr>
        <p:xfrm>
          <a:off x="76200" y="838200"/>
          <a:ext cx="8991600" cy="6023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236"/>
                <a:gridCol w="807012"/>
                <a:gridCol w="789628"/>
                <a:gridCol w="756303"/>
                <a:gridCol w="716421"/>
                <a:gridCol w="796184"/>
                <a:gridCol w="651616"/>
                <a:gridCol w="524856"/>
                <a:gridCol w="493333"/>
                <a:gridCol w="620110"/>
                <a:gridCol w="2247901"/>
              </a:tblGrid>
              <a:tr h="564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RAX Needs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Overall Health</a:t>
                      </a:r>
                      <a:b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Indicator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Resource Types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Partner Investment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Current Stage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% Complete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Date of Start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Expected Completion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endParaRPr lang="en-US" sz="900" b="1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Andy Crockett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Marketing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Acquisition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Funnel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Informatica, Qlikview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 Lead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/BA/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Data Modeler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 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25 Jul </a:t>
                      </a:r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9</a:t>
                      </a:r>
                      <a:r>
                        <a:rPr lang="fr-FR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Jun 15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Site Visit: Subject area in production</a:t>
                      </a:r>
                      <a:b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</a:b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Lead: The dependency issue on Michael Graham still exist and EBI team following up. This is a blocker for last 4 weeks and the project will turn amber if not resolved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Opportunity: Mapping specifications development in progress.</a:t>
                      </a:r>
                      <a:b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</a:b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Sign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up and Activation: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BRD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review completed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CR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: Greg confirmed CR put in </a:t>
                      </a:r>
                      <a:r>
                        <a:rPr lang="en-US" sz="9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Contrax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, not yet received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Cesar Garza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SAM/NWT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Python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92 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in progress and on track. 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NIS 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UI 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prod deployment planned</a:t>
                      </a:r>
                      <a:endParaRPr lang="en-US" sz="900" b="0" i="0" u="none" strike="noStrike" kern="1200" spc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 pitchFamily="18"/>
                        <a:ea typeface="Arial Unicode MS" pitchFamily="2"/>
                        <a:cs typeface="Calibri" pitchFamily="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Chris Brown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NGAF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.NET, 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.NET, 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Sprint 92 in progress and on track.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Sprint 90, 91 demo covering feedback items from previous demo and Trend charts (with open issues) well received.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- </a:t>
                      </a:r>
                      <a:r>
                        <a:rPr lang="en-US" sz="900" u="sng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Resourcing </a:t>
                      </a:r>
                      <a:endParaRPr lang="en-US" sz="900" u="sng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QE interview scheduled on March 25</a:t>
                      </a:r>
                      <a:r>
                        <a:rPr lang="en-US" sz="900" kern="1200" baseline="300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th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David Mills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Rapid Response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Angular JS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SM,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BA, 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</a:p>
                    <a:p>
                      <a:pPr algn="ctr" fontAlgn="t"/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24 Feb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RRT team working on 4 projects in parallel. On</a:t>
                      </a:r>
                      <a:r>
                        <a:rPr lang="en-US" sz="9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track pending minor issues</a:t>
                      </a:r>
                      <a:endParaRPr lang="en-US" sz="900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Workflow / Tools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Migration(Core Data sets)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Informatica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333333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Tech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Mgr.,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Dev,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QE,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PM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Data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12 </a:t>
                      </a:r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Jun 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fr-FR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Working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on Billing Events, Tickets CDS architecture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. 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SOW 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submitted,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not yet received</a:t>
                      </a:r>
                      <a:endParaRPr lang="en-US" sz="900" b="0" i="0" u="none" strike="noStrike" kern="1200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 pitchFamily="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Jeremy Scardino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Object Rocket extended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Angular JS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Angular JS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OR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27 Oct </a:t>
                      </a:r>
                      <a:r>
                        <a:rPr lang="ro-R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Team embedded  as part of Object Rocket Scrum team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Pradip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Dhaduk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 extended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BRM Arch, Tech Lead, BA, Developers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BRM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01</a:t>
                      </a:r>
                      <a:r>
                        <a:rPr lang="ro-RO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Jul 14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Team embedded  as part of Rackspace BRM Scrum team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Parichai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 DBA extended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 DBA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DBA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04 Mar</a:t>
                      </a:r>
                      <a:r>
                        <a:rPr lang="ro-RO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15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One team member 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in Castle for 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orientation and KT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10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09750"/>
            <a:ext cx="628650" cy="628650"/>
          </a:xfrm>
          <a:prstGeom prst="rect">
            <a:avLst/>
          </a:prstGeom>
          <a:noFill/>
        </p:spPr>
      </p:pic>
      <p:pic>
        <p:nvPicPr>
          <p:cNvPr id="13" name="Picture 12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628650" cy="628650"/>
          </a:xfrm>
          <a:prstGeom prst="rect">
            <a:avLst/>
          </a:prstGeom>
          <a:noFill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76200"/>
            <a:ext cx="2028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038600"/>
            <a:ext cx="628650" cy="628650"/>
          </a:xfrm>
          <a:prstGeom prst="rect">
            <a:avLst/>
          </a:prstGeom>
          <a:noFill/>
        </p:spPr>
      </p:pic>
      <p:pic>
        <p:nvPicPr>
          <p:cNvPr id="9" name="Picture 8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629150"/>
            <a:ext cx="628650" cy="628650"/>
          </a:xfrm>
          <a:prstGeom prst="rect">
            <a:avLst/>
          </a:prstGeom>
          <a:noFill/>
        </p:spPr>
      </p:pic>
      <p:pic>
        <p:nvPicPr>
          <p:cNvPr id="15" name="Picture 14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33750"/>
            <a:ext cx="628650" cy="628650"/>
          </a:xfrm>
          <a:prstGeom prst="rect">
            <a:avLst/>
          </a:prstGeom>
          <a:noFill/>
        </p:spPr>
      </p:pic>
      <p:pic>
        <p:nvPicPr>
          <p:cNvPr id="10" name="Picture 9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162550"/>
            <a:ext cx="628650" cy="628650"/>
          </a:xfrm>
          <a:prstGeom prst="rect">
            <a:avLst/>
          </a:prstGeom>
          <a:noFill/>
        </p:spPr>
      </p:pic>
      <p:pic>
        <p:nvPicPr>
          <p:cNvPr id="12" name="Picture 11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695950"/>
            <a:ext cx="628650" cy="628650"/>
          </a:xfrm>
          <a:prstGeom prst="rect">
            <a:avLst/>
          </a:prstGeom>
          <a:noFill/>
        </p:spPr>
      </p:pic>
      <p:pic>
        <p:nvPicPr>
          <p:cNvPr id="16" name="Picture 15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6229350"/>
            <a:ext cx="628650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718"/>
            <a:ext cx="6400800" cy="492125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Active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6559"/>
              </p:ext>
            </p:extLst>
          </p:nvPr>
        </p:nvGraphicFramePr>
        <p:xfrm>
          <a:off x="76200" y="767097"/>
          <a:ext cx="8915401" cy="5019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62000"/>
                <a:gridCol w="609600"/>
                <a:gridCol w="533400"/>
                <a:gridCol w="685800"/>
                <a:gridCol w="609600"/>
                <a:gridCol w="381000"/>
                <a:gridCol w="457200"/>
                <a:gridCol w="296477"/>
                <a:gridCol w="694123"/>
                <a:gridCol w="3276601"/>
              </a:tblGrid>
              <a:tr h="3951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RAX Needs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Overall Health</a:t>
                      </a:r>
                      <a:b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Indicator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Resource Types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Partner Investment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Current Stage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% Complete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Date of Start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Expected Completion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Comments</a:t>
                      </a:r>
                      <a:endParaRPr lang="en-US" sz="900" b="1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796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 Danes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QE Phase 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Open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Cafe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 OpenCafe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 Dev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35%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13 Jan 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June 2015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Sync processes BTUP, BUUP and CSUP completed.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Sync processes DNUP, CIUP,  CSFP development in progress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Major blocker for Dev Team: Erratic behavior of the Dev Environment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Project moved from Amber to Green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 pitchFamily="18"/>
                        <a:ea typeface="Arial Unicode MS" pitchFamily="2"/>
                        <a:cs typeface="Calibri" pitchFamily="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72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David Schrader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Provisioning 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Reengineering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UX, Business Analysis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PM, BA,  UI/UX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100k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01 Nov 2014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#3 concluded, demon completed from local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#4 in progress, goal is to port the application to staging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Test scripts development in progress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Project moved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 from Red to Amber.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 pitchFamily="18"/>
                        <a:ea typeface="Arial Unicode MS" pitchFamily="2"/>
                        <a:cs typeface="Calibri" pitchFamily="2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Reason for Amber: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Application not deployed in staging,</a:t>
                      </a: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 Test Scripts not completed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PATH TO GREEN:</a:t>
                      </a:r>
                    </a:p>
                    <a:p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etup application on staging by March end</a:t>
                      </a:r>
                    </a:p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Track and improve code quality &amp; quantity.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Venu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&amp; Chris to come up with goals and metrics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for code quality and quantity</a:t>
                      </a:r>
                      <a:endParaRPr lang="en-US" sz="900" b="0" i="0" u="none" strike="noStrike" kern="1200" spc="0" dirty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37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Clayton Scott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ARIC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.NET, Angular, MxGraph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.NET, Angular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Starting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Sprint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RDC Sprint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92 in progress.  Process quick link call out in production.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AutoCall UI Dev Done.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Communication API (for AutoCall),  Process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List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UI, module-to-process-element-connection UI in progress.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Production Defect fixes delivered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sng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Resourcing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none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Total positions:</a:t>
                      </a:r>
                      <a:r>
                        <a:rPr lang="en-US" sz="900" b="1" u="non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900" b="1" u="none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1 JS/MxGraph: Team decided to have a Angular JS resource for this position. One candidate interviewed and rejected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2 QE: One engineer selected, second QE identified, to schedule interview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Reason for Red: Insufficient staffing of resources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PATH TO GREEN: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Closely monitor and track Sprint 2. Immediate staffing of remaining Dev Center resources.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Plan is to turn the project green by end of first two sprints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http://bijoor.sitewalla.com/files/2014/06/bad.png?refresh=900&amp;resize_h=NaN&amp;resize_w=N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648200"/>
            <a:ext cx="581025" cy="581025"/>
          </a:xfrm>
          <a:prstGeom prst="rect">
            <a:avLst/>
          </a:prstGeom>
          <a:noFill/>
        </p:spPr>
      </p:pic>
      <p:pic>
        <p:nvPicPr>
          <p:cNvPr id="9" name="Picture 8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1295400"/>
            <a:ext cx="628650" cy="628650"/>
          </a:xfrm>
          <a:prstGeom prst="rect">
            <a:avLst/>
          </a:prstGeom>
          <a:noFill/>
        </p:spPr>
      </p:pic>
      <p:pic>
        <p:nvPicPr>
          <p:cNvPr id="10" name="Picture 9" descr="http://bijoor.sitewalla.com/files/2014/06/ok.png?refresh=900&amp;resize_h=NaN&amp;resize_w=N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9775" y="2514600"/>
            <a:ext cx="581025" cy="58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28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Completed Project With Refactoring Need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4049"/>
              </p:ext>
            </p:extLst>
          </p:nvPr>
        </p:nvGraphicFramePr>
        <p:xfrm>
          <a:off x="228600" y="1108807"/>
          <a:ext cx="8206228" cy="142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Financial Data Mart - SoW1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OCDM, OBIA, EBS, BRM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300K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In Production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June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 Warranty support is over on Mach 19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Awaiting on business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 users to finalize the </a:t>
                      </a:r>
                      <a:r>
                        <a:rPr lang="en-US" sz="900" b="0" i="0" u="none" strike="noStrike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Business </a:t>
                      </a:r>
                      <a:r>
                        <a:rPr lang="en-US" sz="900" b="0" i="0" u="none" strike="noStrike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user training </a:t>
                      </a:r>
                      <a:r>
                        <a:rPr lang="en-US" sz="900" b="0" i="0" u="none" strike="noStrike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dates.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4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Pipeline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88326"/>
              </p:ext>
            </p:extLst>
          </p:nvPr>
        </p:nvGraphicFramePr>
        <p:xfrm>
          <a:off x="416811" y="1143000"/>
          <a:ext cx="7888989" cy="2271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798"/>
                <a:gridCol w="919904"/>
                <a:gridCol w="843962"/>
                <a:gridCol w="939165"/>
                <a:gridCol w="657415"/>
                <a:gridCol w="845249"/>
                <a:gridCol w="2817496"/>
              </a:tblGrid>
              <a:tr h="49439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Owner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Resources </a:t>
                      </a: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Onboard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Next Steps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Pradip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Dhaduk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eVapt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Migration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(UK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Billing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ETL Developers </a:t>
                      </a:r>
                    </a:p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Scope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Definition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effectLst/>
                          <a:latin typeface="Calibri"/>
                        </a:rPr>
                        <a:t>Non commercial SOW discussion completed</a:t>
                      </a:r>
                      <a:r>
                        <a:rPr lang="en-US" sz="900" b="0" i="0" u="none" strike="noStrike" baseline="0" dirty="0" smtClean="0">
                          <a:effectLst/>
                          <a:latin typeface="Calibri"/>
                        </a:rPr>
                        <a:t>, Commercial  SOW to be submitted by week ending March </a:t>
                      </a:r>
                      <a:r>
                        <a:rPr lang="en-US" sz="900" b="0" i="0" u="none" strike="noStrike" baseline="0" dirty="0" smtClean="0">
                          <a:effectLst/>
                          <a:latin typeface="Calibri"/>
                        </a:rPr>
                        <a:t>27</a:t>
                      </a:r>
                      <a:r>
                        <a:rPr lang="en-US" sz="900" b="0" i="0" u="none" strike="noStrike" baseline="30000" dirty="0" smtClean="0">
                          <a:effectLst/>
                          <a:latin typeface="Calibri"/>
                        </a:rPr>
                        <a:t>th</a:t>
                      </a:r>
                      <a:r>
                        <a:rPr lang="en-US" sz="900" b="0" i="0" u="none" strike="noStrike" baseline="0" dirty="0" smtClean="0">
                          <a:effectLst/>
                          <a:latin typeface="Calibri"/>
                        </a:rPr>
                        <a:t> </a:t>
                      </a:r>
                      <a:endParaRPr lang="en-US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Data Mart SOW2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Submitted SOW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SOW submitted to Greg and followed up last week. Greg is awaiting confirmation from Business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ETL Developers, OBIEE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Billing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Events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LOE submitted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Existing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 per discussion with Greg, Nick and Patrick discussing next steps for this initiative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7239"/>
            <a:ext cx="1876425" cy="70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Skillsets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77580"/>
              </p:ext>
            </p:extLst>
          </p:nvPr>
        </p:nvGraphicFramePr>
        <p:xfrm>
          <a:off x="457200" y="1295400"/>
          <a:ext cx="7829550" cy="452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3" imgW="7429500" imgH="4292600" progId="Word.Document.12">
                  <p:embed/>
                </p:oleObj>
              </mc:Choice>
              <mc:Fallback>
                <p:oleObj name="Document" r:id="rId3" imgW="7429500" imgH="429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95400"/>
                        <a:ext cx="7829550" cy="452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26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Pending SOW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62096"/>
              </p:ext>
            </p:extLst>
          </p:nvPr>
        </p:nvGraphicFramePr>
        <p:xfrm>
          <a:off x="685801" y="775029"/>
          <a:ext cx="7848600" cy="5311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/>
                <a:gridCol w="3000730"/>
                <a:gridCol w="2179338"/>
                <a:gridCol w="1525533"/>
              </a:tblGrid>
              <a:tr h="521159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Owner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Description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Resources On boarded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7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- Robbie Pacheco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the system - Not received yet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SOW ending on 25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- Thomas Whitney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the system - Not received yet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Jerremy 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Rocket Language Binding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in Nov.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 Nikki, this can be invoiced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Parichai 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Oracle DBA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on 2/5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Acquisition Funnel - CR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 Submitted on 2/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 As per Greg this is in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4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 CR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 Submitted on 2/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 As per Greg,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this project may be repurposed. Repurposed last week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is no longer required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David 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Rapid Response Team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on 2/19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for Enterprise Data - CDS Team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Submitted on 3/16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2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Investments 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59319"/>
              </p:ext>
            </p:extLst>
          </p:nvPr>
        </p:nvGraphicFramePr>
        <p:xfrm>
          <a:off x="457201" y="609600"/>
          <a:ext cx="8381999" cy="6034622"/>
        </p:xfrm>
        <a:graphic>
          <a:graphicData uri="http://schemas.openxmlformats.org/drawingml/2006/table">
            <a:tbl>
              <a:tblPr firstRow="1"/>
              <a:tblGrid>
                <a:gridCol w="1174691"/>
                <a:gridCol w="1023120"/>
                <a:gridCol w="826075"/>
                <a:gridCol w="583557"/>
                <a:gridCol w="735956"/>
                <a:gridCol w="544839"/>
                <a:gridCol w="666921"/>
                <a:gridCol w="2826840"/>
              </a:tblGrid>
              <a:tr h="336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Resource/Team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Rax Owner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Investment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Recurring/ 1Time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Weeks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 Period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Investments in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Pradip Dhaduk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initial Kaizen sessions for project scoping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RJ Kemmel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Pradip Dhaduk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initial Kaizen sessions for project scoping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Rocket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Jeremy Scardino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- June'14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Language Bindings done as investment to help prove the model.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Anubha + 1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Danes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- June'14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to prove the model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Migration/ FDM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Kartheek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- July'14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for FDM and Tools Migration project scoping.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Stack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Merryl, Bhavani, 1 more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July'14 - Oct'14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 to contribute to Open Stack community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Tools Migration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David Mills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4 member PE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BA, 1 Cassandra DBA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Dev Center Resource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2 Dev Center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5 Dev Center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ODBC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ODBC Project.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Ramesh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19 - Nov 9th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discussions, Meeting with various teams, Project kick-off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Kapil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1 - Nov 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Wireframe discussions, team meetings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UI Dev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1 - Nov 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Wireframes, feedback, various screens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Mis. Projects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Jan'14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Success of FDM and multiple POC's like Billing Event and related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reqms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55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Bench, Other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Aug'14 - Sept'17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.NET hiring before Tech Change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251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 Data Mart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Stream-line FDM project when there were product and project management issues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Danes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Bench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 of team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19 - Dec 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Onboarding of 4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55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Delivery and Technology Enablement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Abhishek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Ongoing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Ongoing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Revenue Enablement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Singapore Event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Oct-14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Miscellaneous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Various Investment travel that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icludes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Ramesh,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Karteek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INVESTMENT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732976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3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2170152</TotalTime>
  <Words>2242</Words>
  <Application>Microsoft Macintosh PowerPoint</Application>
  <PresentationFormat>On-screen Show (4:3)</PresentationFormat>
  <Paragraphs>736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Theme1</vt:lpstr>
      <vt:lpstr>Document</vt:lpstr>
      <vt:lpstr>Dev Center - Update</vt:lpstr>
      <vt:lpstr>Highlights</vt:lpstr>
      <vt:lpstr>Dev Center | Active Projects  </vt:lpstr>
      <vt:lpstr>Dev Center | Active Projects</vt:lpstr>
      <vt:lpstr>Completed Project With Refactoring Need</vt:lpstr>
      <vt:lpstr>Dev Center | Pipeline Projects</vt:lpstr>
      <vt:lpstr>Dev Center | Skillsets</vt:lpstr>
      <vt:lpstr>Pending SOW</vt:lpstr>
      <vt:lpstr>Investments </vt:lpstr>
      <vt:lpstr>Appendix A - Pre-Dev Center | Completed Projects</vt:lpstr>
      <vt:lpstr>Appendix A - Pre-Dev Center | Completed Projects</vt:lpstr>
    </vt:vector>
  </TitlesOfParts>
  <Company>Rackspace Hosting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Governance 2/27</dc:title>
  <dc:creator>aaron.andrew</dc:creator>
  <cp:lastModifiedBy>Dwai Chowdhury</cp:lastModifiedBy>
  <cp:revision>998</cp:revision>
  <dcterms:created xsi:type="dcterms:W3CDTF">2013-02-21T17:48:20Z</dcterms:created>
  <dcterms:modified xsi:type="dcterms:W3CDTF">2015-03-23T23:32:07Z</dcterms:modified>
</cp:coreProperties>
</file>