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9" r:id="rId2"/>
    <p:sldId id="302" r:id="rId3"/>
    <p:sldId id="291" r:id="rId4"/>
    <p:sldId id="300" r:id="rId5"/>
    <p:sldId id="305" r:id="rId6"/>
    <p:sldId id="293" r:id="rId7"/>
    <p:sldId id="306" r:id="rId8"/>
    <p:sldId id="303" r:id="rId9"/>
    <p:sldId id="304" r:id="rId10"/>
    <p:sldId id="297" r:id="rId11"/>
    <p:sldId id="30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a Porchia" initials="MP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0" autoAdjust="0"/>
    <p:restoredTop sz="93424" autoAdjust="0"/>
  </p:normalViewPr>
  <p:slideViewPr>
    <p:cSldViewPr>
      <p:cViewPr varScale="1">
        <p:scale>
          <a:sx n="69" d="100"/>
          <a:sy n="69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1806" y="-9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950D3A1-C338-4AE4-8686-90E9E5D09238}" type="datetimeFigureOut">
              <a:rPr lang="en-US"/>
              <a:pPr>
                <a:defRPr/>
              </a:pPr>
              <a:t>3/31/2015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C8693C3-05FB-4A3A-9E15-8BAB5BA30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9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8693C3-05FB-4A3A-9E15-8BAB5BA302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1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5661025"/>
            <a:ext cx="25796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5661025"/>
            <a:ext cx="25796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76663" y="6315075"/>
            <a:ext cx="4625975" cy="1270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pPr>
              <a:defRPr/>
            </a:pPr>
            <a:fld id="{87F67CBC-D53D-4BD8-B834-A736B95768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700588"/>
            <a:ext cx="21336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pPr>
              <a:defRPr/>
            </a:pPr>
            <a:fld id="{7E634BAE-C7C8-46FF-9AB7-186A2C4ED6FD}" type="datetimeFigureOut">
              <a:rPr lang="en-US"/>
              <a:pPr>
                <a:defRPr/>
              </a:pPr>
              <a:t>3/31/2015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FA71A9F3-A235-4B5A-A376-7CEE498687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2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27432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644FE508-4B31-4AA9-A8A6-E04C799F8F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7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27432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2430328"/>
            <a:ext cx="27432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1670642"/>
            <a:ext cx="512064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90F43-FFDE-4FC6-8472-3431701EE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24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6175"/>
            <a:ext cx="1042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6175"/>
            <a:ext cx="1042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09775" y="6426200"/>
            <a:ext cx="64008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6039E-D26B-42A9-8A5C-6FC60186E8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74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9AB9C-E6A7-423A-A41C-18D942773E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5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58D3D-B8FA-4E6E-B283-40D639C718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3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928"/>
            <a:ext cx="2743200" cy="670953"/>
          </a:xfrm>
        </p:spPr>
        <p:txBody>
          <a:bodyPr anchor="t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0" y="566928"/>
            <a:ext cx="5120640" cy="1298817"/>
          </a:xfrm>
        </p:spPr>
        <p:txBody>
          <a:bodyPr/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35608"/>
            <a:ext cx="2743200" cy="1974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48E7B-236D-4E55-8F52-DF71C9E715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3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267736"/>
            <a:ext cx="6400800" cy="282129"/>
          </a:xfrm>
        </p:spPr>
        <p:txBody>
          <a:bodyPr anchor="t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566928"/>
            <a:ext cx="64008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615504"/>
            <a:ext cx="6400800" cy="197490"/>
          </a:xfrm>
        </p:spPr>
        <p:txBody>
          <a:bodyPr anchor="t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A89D5-6646-4970-9679-B55962CB4F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10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2200" y="5722938"/>
            <a:ext cx="6959600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6426200"/>
            <a:ext cx="8001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6" name="Picture 9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346325"/>
            <a:ext cx="5156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4708525"/>
            <a:ext cx="25781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92200" y="5722938"/>
            <a:ext cx="6959600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" y="6426200"/>
            <a:ext cx="8001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12" name="Picture 14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2346325"/>
            <a:ext cx="5156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4708525"/>
            <a:ext cx="25781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571500" y="3023478"/>
            <a:ext cx="8001000" cy="253916"/>
          </a:xfrm>
        </p:spPr>
        <p:txBody>
          <a:bodyPr anchor="t" anchorCtr="0"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371600" y="6327775"/>
            <a:ext cx="6400800" cy="73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95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3607" y="457201"/>
            <a:ext cx="423193" cy="5437340"/>
          </a:xfrm>
        </p:spPr>
        <p:txBody>
          <a:bodyPr vert="eaVert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7515010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7E8A4-A4F7-416C-9045-5A943243ED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4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881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881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logo-white-large-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5661025"/>
            <a:ext cx="257968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76663" y="6315075"/>
            <a:ext cx="4625975" cy="1270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pPr>
              <a:defRPr/>
            </a:pPr>
            <a:fld id="{8EEB3ECD-A2A6-4601-A0BA-D22E8D8F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4700588"/>
            <a:ext cx="21336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pPr>
              <a:defRPr/>
            </a:pPr>
            <a:fld id="{58FBCB1A-E70D-4A9D-BA0A-44608175D806}" type="datetimeFigureOut">
              <a:rPr lang="en-US"/>
              <a:pPr>
                <a:defRPr/>
              </a:pPr>
              <a:t>3/31/2015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881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0"/>
            <a:ext cx="88138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563074"/>
            <a:ext cx="8001000" cy="19749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731520"/>
            <a:ext cx="8001000" cy="1397819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6263" y="6315075"/>
            <a:ext cx="7826375" cy="12700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pPr>
              <a:defRPr/>
            </a:pPr>
            <a:fld id="{C6ED7A7E-1BF7-40FA-8592-853E1CDCFF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576263" y="3859213"/>
            <a:ext cx="21336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pPr>
              <a:defRPr/>
            </a:pPr>
            <a:fld id="{7540E8E4-47A7-4CC9-8848-0EFDF2672E58}" type="datetimeFigureOut">
              <a:rPr lang="en-US"/>
              <a:pPr>
                <a:defRPr/>
              </a:pPr>
              <a:t>3/31/2015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D73D7-2053-4E8C-95E0-E4EFCFFE3B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3ECCA-B369-4DAD-BC9E-2FC1B62556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6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9775" y="6426200"/>
            <a:ext cx="64008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 </a:t>
            </a:r>
          </a:p>
        </p:txBody>
      </p:sp>
      <p:pic>
        <p:nvPicPr>
          <p:cNvPr id="7" name="Picture 9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6175"/>
            <a:ext cx="1042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26175"/>
            <a:ext cx="10429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2798064"/>
            <a:ext cx="8001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3566160"/>
            <a:ext cx="8001000" cy="310341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rgbClr val="920000"/>
                </a:solidFill>
                <a:latin typeface="+mn-lt"/>
              </a:defRPr>
            </a:lvl1pPr>
          </a:lstStyle>
          <a:p>
            <a:pPr>
              <a:defRPr/>
            </a:pPr>
            <a:fld id="{F9AAEA63-9659-4BA3-8A02-02E9277675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645920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53920758-FEAE-4543-B4C8-8A4F4977F0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6928"/>
            <a:ext cx="8229600" cy="380873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978408"/>
            <a:ext cx="8229600" cy="253916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4754880" y="1645920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B8B4C5DA-9CED-43EC-8983-D7292912BE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1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4763"/>
            <a:ext cx="8461375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912"/>
            <a:ext cx="82296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032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0642"/>
            <a:ext cx="3931920" cy="615040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0328"/>
            <a:ext cx="393192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011363" y="6327775"/>
            <a:ext cx="64008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04238" y="6318250"/>
            <a:ext cx="182562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pPr>
              <a:defRPr/>
            </a:pPr>
            <a:fld id="{0809679E-02D4-4D4F-BD60-30E5D67E30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38150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6238"/>
            <a:ext cx="8229600" cy="1304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rgbClr val="C40022"/>
          </a:solidFill>
          <a:latin typeface="+mj-lt"/>
          <a:ea typeface="+mj-ea"/>
          <a:cs typeface="Arial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9pPr>
    </p:titleStyle>
    <p:bodyStyle>
      <a:lvl1pPr marL="163513" indent="-16351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kern="800">
          <a:solidFill>
            <a:srgbClr val="282828"/>
          </a:solidFill>
          <a:latin typeface="+mn-lt"/>
          <a:ea typeface="+mn-ea"/>
          <a:cs typeface="Arial"/>
        </a:defRPr>
      </a:lvl1pPr>
      <a:lvl2pPr marL="382588" indent="-18256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500" kern="800">
          <a:solidFill>
            <a:srgbClr val="282828"/>
          </a:solidFill>
          <a:latin typeface="+mn-lt"/>
          <a:ea typeface="+mn-ea"/>
          <a:cs typeface="Arial"/>
        </a:defRPr>
      </a:lvl2pPr>
      <a:lvl3pPr marL="520700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sz="1300" kern="800">
          <a:solidFill>
            <a:srgbClr val="282828"/>
          </a:solidFill>
          <a:latin typeface="+mn-lt"/>
          <a:ea typeface="+mn-ea"/>
          <a:cs typeface="Arial"/>
        </a:defRPr>
      </a:lvl3pPr>
      <a:lvl4pPr marL="657225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000" kern="800">
          <a:solidFill>
            <a:srgbClr val="282828"/>
          </a:solidFill>
          <a:latin typeface="+mn-lt"/>
          <a:ea typeface="+mn-ea"/>
          <a:cs typeface="Arial"/>
        </a:defRPr>
      </a:lvl4pPr>
      <a:lvl5pPr marL="758825" indent="-109538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»"/>
        <a:defRPr sz="800" kern="80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alibri"/>
                <a:cs typeface="Calibri"/>
              </a:rPr>
              <a:t>Dev Center - Update</a:t>
            </a: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3063240"/>
            <a:ext cx="8001000" cy="684290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Weekly Leadership Report</a:t>
            </a:r>
          </a:p>
          <a:p>
            <a:r>
              <a:rPr lang="en-US" sz="1800" dirty="0" smtClean="0">
                <a:latin typeface="Calibri"/>
                <a:cs typeface="Calibri"/>
              </a:rPr>
              <a:t>Week </a:t>
            </a:r>
            <a:r>
              <a:rPr lang="en-US" sz="1800" dirty="0">
                <a:latin typeface="Calibri"/>
                <a:cs typeface="Calibri"/>
              </a:rPr>
              <a:t>E</a:t>
            </a:r>
            <a:r>
              <a:rPr lang="en-US" sz="1800" dirty="0" smtClean="0">
                <a:latin typeface="Calibri"/>
                <a:cs typeface="Calibri"/>
              </a:rPr>
              <a:t>nding Mar 27th, 2015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DC8-E09E-49A5-808F-3D4E0F0CF73D}" type="datetime4">
              <a:rPr lang="en-US" smtClean="0">
                <a:latin typeface="Calibri"/>
                <a:cs typeface="Calibri"/>
              </a:rPr>
              <a:pPr/>
              <a:t>March 31, 2015</a:t>
            </a:fld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2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Appendix A - Pre-Dev Center | Completed Projects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08484"/>
              </p:ext>
            </p:extLst>
          </p:nvPr>
        </p:nvGraphicFramePr>
        <p:xfrm>
          <a:off x="228600" y="1108807"/>
          <a:ext cx="8206228" cy="5660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627"/>
                <a:gridCol w="565768"/>
                <a:gridCol w="424832"/>
                <a:gridCol w="457200"/>
                <a:gridCol w="533400"/>
                <a:gridCol w="533400"/>
                <a:gridCol w="687823"/>
                <a:gridCol w="607577"/>
                <a:gridCol w="555653"/>
                <a:gridCol w="511147"/>
                <a:gridCol w="457200"/>
                <a:gridCol w="609600"/>
                <a:gridCol w="1524001"/>
              </a:tblGrid>
              <a:tr h="453356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RAX Needs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Platform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 Needed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($)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Partner  Investment</a:t>
                      </a:r>
                      <a:endParaRPr lang="en-US" sz="9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Current Stage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Effort Consumed</a:t>
                      </a:r>
                      <a:b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</a:br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Projected Effort Variance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Date of 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ACG Monitoring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AngularJS, Spring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WebServices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, MySQL, PostgreSQL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54k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Acceptance Pending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 Apr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 Jun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Project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handed over with all documentation. Sign-off complete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ACG Monitoring Preferences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AngularJS, Spring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WebServices,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MySQL, PostgreSQL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ACG Team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Acceptance Pending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33.33%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 May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 Jun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This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is part of ACG Monitoring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project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1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Replatforming Rackspace.com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Drupal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T&amp;M - Staffing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34K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DEV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 May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25 Jun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ACG Replication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AngularJS, Spring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WebServices,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MySQL, PostgreSQL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69k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UAT in 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62.50%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 Apr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7-Jul-2014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UAT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completed, Knowledge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Transition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Sign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off is pending.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QE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Opencafe, Python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16K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5 May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6 Jun 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PoC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with Negative testing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scenarios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along with API test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metrics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are sent to Vara for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evaluation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. Accepted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Object Rocket API bindings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JavaScript,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PHP, Ruby, Java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Weeks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35K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35K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All the four language bindings has been done and submitted. Working with Jeremy and Nikki for the next SOW</a:t>
                      </a:r>
                    </a:p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51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ODP Management Console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Angular JS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Fixed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price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 months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Accepted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10%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Jul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2014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All the sprints are completed.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UAT testing is completed and received a confirmation.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Knowledge transfer documentation shared with EBI team.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900" b="1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Received Signoff from Mike LeJeune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3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Appendix A - Pre-Dev Center | Completed Projects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28244"/>
              </p:ext>
            </p:extLst>
          </p:nvPr>
        </p:nvGraphicFramePr>
        <p:xfrm>
          <a:off x="228600" y="1108807"/>
          <a:ext cx="8206228" cy="21717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627"/>
                <a:gridCol w="565768"/>
                <a:gridCol w="424832"/>
                <a:gridCol w="457200"/>
                <a:gridCol w="533400"/>
                <a:gridCol w="533400"/>
                <a:gridCol w="687823"/>
                <a:gridCol w="607577"/>
                <a:gridCol w="555653"/>
                <a:gridCol w="511147"/>
                <a:gridCol w="457200"/>
                <a:gridCol w="609600"/>
                <a:gridCol w="1524001"/>
              </a:tblGrid>
              <a:tr h="453356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RAX Needs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Platform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 Needed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($)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Partner  Investment</a:t>
                      </a:r>
                      <a:endParaRPr lang="en-US" sz="9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Current Stage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Effort Consumed</a:t>
                      </a:r>
                      <a:b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</a:br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Projected Effort Variance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Date of 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Financial Data Mart - SoW1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OCDM, OBIA, EBS, BRM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300K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In Production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June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Jan 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Project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handed over with all documentation. Sign-off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complete.</a:t>
                      </a:r>
                    </a:p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Team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requested for additional training; discussion with finance team on March 10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to decide training format and next steps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Data Platform work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Informatica, Java, Visual C++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150K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Technical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 Spikes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100%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ro-RO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o-RO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Jul 14</a:t>
                      </a:r>
                    </a:p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900" kern="120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Jan 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Confirmation received from Greg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 on close out of the project.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9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8480AFA7-D92A-49C9-A7CF-C152A417E0ED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8229600" cy="457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Highlights</a:t>
            </a:r>
            <a:endParaRPr lang="en-US" sz="2800" dirty="0"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2362200"/>
            <a:ext cx="7924800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PUI – SSM selected. Waiting for </a:t>
            </a:r>
            <a:r>
              <a:rPr lang="en-US" sz="2300" dirty="0" err="1" smtClean="0">
                <a:solidFill>
                  <a:srgbClr val="000000"/>
                </a:solidFill>
                <a:latin typeface="Calibri"/>
                <a:cs typeface="Calibri"/>
              </a:rPr>
              <a:t>Req</a:t>
            </a:r>
            <a:r>
              <a:rPr lang="en-US" sz="23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approval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Marketing Acquisition funnel moved to amber as source data dependency is not resolved fro 5 weeks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Demo from staging for PUI is postponed as process to move code to staging has been changed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RDC QE Lead is traveling to Castle to discuss current project and discuss </a:t>
            </a:r>
            <a:r>
              <a:rPr lang="en-US" sz="2300" dirty="0" err="1" smtClean="0">
                <a:solidFill>
                  <a:srgbClr val="000000"/>
                </a:solidFill>
                <a:latin typeface="Calibri"/>
                <a:cs typeface="Calibri"/>
              </a:rPr>
              <a:t>Pinata</a:t>
            </a: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 to </a:t>
            </a:r>
            <a:r>
              <a:rPr lang="en-US" sz="2300" dirty="0" err="1" smtClean="0">
                <a:solidFill>
                  <a:srgbClr val="000000"/>
                </a:solidFill>
                <a:latin typeface="Calibri"/>
                <a:cs typeface="Calibri"/>
              </a:rPr>
              <a:t>OpenCafe</a:t>
            </a: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 migration project</a:t>
            </a:r>
          </a:p>
          <a:p>
            <a:pPr marL="342900" indent="-342900">
              <a:buFont typeface="Wingdings" charset="2"/>
              <a:buChar char="ü"/>
            </a:pPr>
            <a:r>
              <a:rPr lang="en-US" sz="2300" dirty="0">
                <a:solidFill>
                  <a:srgbClr val="000000"/>
                </a:solidFill>
                <a:latin typeface="Calibri"/>
                <a:cs typeface="Calibri"/>
              </a:rPr>
              <a:t>Access received for second Oracle </a:t>
            </a:r>
            <a:r>
              <a:rPr lang="en-US" sz="2300" dirty="0" smtClean="0">
                <a:solidFill>
                  <a:srgbClr val="000000"/>
                </a:solidFill>
                <a:latin typeface="Calibri"/>
                <a:cs typeface="Calibri"/>
              </a:rPr>
              <a:t>DBA at RDC</a:t>
            </a:r>
            <a:endParaRPr lang="en-US" sz="23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11" name="Shape 232"/>
          <p:cNvGrpSpPr/>
          <p:nvPr/>
        </p:nvGrpSpPr>
        <p:grpSpPr>
          <a:xfrm>
            <a:off x="1600200" y="1219200"/>
            <a:ext cx="3429000" cy="990600"/>
            <a:chOff x="2757267" y="2945096"/>
            <a:chExt cx="1645920" cy="457200"/>
          </a:xfrm>
        </p:grpSpPr>
        <p:sp>
          <p:nvSpPr>
            <p:cNvPr id="14" name="Shape 233"/>
            <p:cNvSpPr/>
            <p:nvPr/>
          </p:nvSpPr>
          <p:spPr>
            <a:xfrm>
              <a:off x="2757267" y="2945096"/>
              <a:ext cx="1645920" cy="457200"/>
            </a:xfrm>
            <a:prstGeom prst="rect">
              <a:avLst/>
            </a:prstGeom>
            <a:noFill/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234"/>
            <p:cNvSpPr/>
            <p:nvPr/>
          </p:nvSpPr>
          <p:spPr>
            <a:xfrm>
              <a:off x="3976467" y="3021296"/>
              <a:ext cx="304799" cy="30479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b="0" i="0" u="none" strike="noStrike" cap="none" baseline="0" dirty="0" smtClean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4000" b="0" i="0" u="none" strike="noStrike" cap="none" baseline="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235"/>
            <p:cNvSpPr/>
            <p:nvPr/>
          </p:nvSpPr>
          <p:spPr>
            <a:xfrm>
              <a:off x="3427828" y="3021296"/>
              <a:ext cx="304799" cy="30479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 smtClean="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lang="en-US" sz="4000" dirty="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236"/>
            <p:cNvSpPr/>
            <p:nvPr/>
          </p:nvSpPr>
          <p:spPr>
            <a:xfrm>
              <a:off x="2895600" y="3021296"/>
              <a:ext cx="304799" cy="304799"/>
            </a:xfrm>
            <a:prstGeom prst="ellipse">
              <a:avLst/>
            </a:prstGeom>
            <a:solidFill>
              <a:srgbClr val="277731"/>
            </a:solidFill>
            <a:ln w="25400" cap="flat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 smtClean="0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lang="en-US" sz="3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237"/>
          <p:cNvSpPr txBox="1"/>
          <p:nvPr/>
        </p:nvSpPr>
        <p:spPr>
          <a:xfrm>
            <a:off x="304800" y="1219200"/>
            <a:ext cx="12954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 baseline="0" dirty="0" smtClean="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Status Count</a:t>
            </a:r>
            <a:endParaRPr lang="en-US" sz="2400" b="1" i="0" u="none" strike="noStrike" cap="none" baseline="0" dirty="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7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7625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Dev Center | Active Projects 	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27939"/>
              </p:ext>
            </p:extLst>
          </p:nvPr>
        </p:nvGraphicFramePr>
        <p:xfrm>
          <a:off x="76200" y="838200"/>
          <a:ext cx="8991600" cy="5265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236"/>
                <a:gridCol w="807012"/>
                <a:gridCol w="789628"/>
                <a:gridCol w="756303"/>
                <a:gridCol w="716421"/>
                <a:gridCol w="796184"/>
                <a:gridCol w="651616"/>
                <a:gridCol w="524856"/>
                <a:gridCol w="493333"/>
                <a:gridCol w="620110"/>
                <a:gridCol w="2247901"/>
              </a:tblGrid>
              <a:tr h="5643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Owner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RAX Needs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Overall Health</a:t>
                      </a:r>
                      <a:b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Indicator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Resource Types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Partner Investment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Current Stage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% Complete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Date of Start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Expected Completion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Comment</a:t>
                      </a:r>
                      <a:endParaRPr lang="en-US" sz="900" b="1" i="0" u="none" strike="noStrike" kern="1200" dirty="0">
                        <a:solidFill>
                          <a:srgbClr val="0070C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Cesar Garza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SAM/NWT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Python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PM, BA, PE, Python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 weeks onsite</a:t>
                      </a:r>
                    </a:p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 weeks Dev Center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Sprint in progress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16 Sep 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spc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Sprint 92 in progress and on track. NIS API changes waiting for Prod switch. NIS UI prod deployment planned; once dependencies with DCX team resolved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Chris Brown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NGAF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.NET, Angular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PM, BA, PE, .NET, Angular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 weeks onsite</a:t>
                      </a:r>
                    </a:p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 weeks Dev Center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Sprint in progress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16 Sep 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Sprint 92 in progress and on track.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Ops Panel UAT planned. Working on Trend Chart issues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- </a:t>
                      </a:r>
                      <a:r>
                        <a:rPr lang="en-US" sz="900" u="sng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Resourcing </a:t>
                      </a:r>
                    </a:p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Last QE interview candidate not selected. RDC to send more resumes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David Mills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Rapid Response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Angular JS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rgbClr val="000000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SM,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BA, Dev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Sprint in progress</a:t>
                      </a:r>
                    </a:p>
                    <a:p>
                      <a:pPr algn="ctr" fontAlgn="t"/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24 Feb 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RRT team working on 4 projects in parallel. On</a:t>
                      </a:r>
                      <a:r>
                        <a:rPr lang="en-US" sz="900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track pending minor issues</a:t>
                      </a:r>
                      <a:endParaRPr lang="en-US" sz="900" kern="1200" dirty="0" smtClean="0">
                        <a:solidFill>
                          <a:srgbClr val="00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Greg Nelson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Workflow / Tools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Migration(Core Data sets)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Informatica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333333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Tech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Mgr.,</a:t>
                      </a:r>
                      <a:r>
                        <a:rPr lang="en-US" sz="900" b="0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Dev,</a:t>
                      </a:r>
                      <a:r>
                        <a:rPr lang="en-US" sz="900" b="0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QE,</a:t>
                      </a:r>
                      <a:r>
                        <a:rPr lang="en-US" sz="900" b="0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PM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 working as extended Data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12 </a:t>
                      </a:r>
                      <a:r>
                        <a:rPr lang="en-US" sz="900" b="0" i="0" u="none" strike="noStrike" dirty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Jun 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fr-FR" sz="900" b="0" i="0" u="none" strike="noStrike" dirty="0">
                        <a:solidFill>
                          <a:srgbClr val="333333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Working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 on Billing Events, Tickets CDS architecture</a:t>
                      </a: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. Tools Migration: TADS Implementation in progress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SOW submitted,</a:t>
                      </a:r>
                      <a:r>
                        <a:rPr lang="en-US" sz="900" b="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 not yet received</a:t>
                      </a:r>
                      <a:endParaRPr lang="en-US" sz="900" b="0" i="0" u="none" strike="noStrike" kern="1200" spc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 pitchFamily="2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 Danes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QE Phase 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Open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Cafe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Python, OpenCafe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 Dev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50%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13 Jan 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June 2015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Sync processes DNUP, SLUP finished 80%.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CIUP, CSFP development work in progress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Major blocker for Dev Team: Erratic behavior of the Dev Environment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Jeremy Scardino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Object Rocket extended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Python,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Angular JS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Python,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Angular JS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 working as extended OR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27 Oct </a:t>
                      </a:r>
                      <a:r>
                        <a:rPr lang="ro-R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Team embedded  as part of Object Rocket Scrum team</a:t>
                      </a:r>
                      <a:endParaRPr lang="en-US" sz="900" b="0" i="0" u="none" strike="noStrike" kern="1200" spc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/>
                        <a:ea typeface="Arial Unicode MS" pitchFamily="2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Pradip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Dhaduk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BRM extended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BRM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BRM Arch, Tech Lead, BA, Developers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 working as extended BRM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01</a:t>
                      </a:r>
                      <a:r>
                        <a:rPr lang="ro-RO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Jul 14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Team embedded  as part of Rackspace BRM Scrum team</a:t>
                      </a:r>
                      <a:endParaRPr lang="en-US" sz="900" b="0" i="0" u="none" strike="noStrike" kern="1200" spc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/>
                        <a:ea typeface="Arial Unicode MS" pitchFamily="2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7146"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Parichai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Oracle DBA extended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Oracle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Oracle DBA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Team working as extended DBA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N/A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04 Mar</a:t>
                      </a:r>
                      <a:r>
                        <a:rPr lang="ro-RO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15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KT for on-off Oracle DBA on track; Access received for second Oracle DBA</a:t>
                      </a:r>
                      <a:endParaRPr lang="en-US" sz="900" b="0" i="0" u="none" strike="noStrike" kern="1200" spc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/>
                        <a:ea typeface="Arial Unicode MS" pitchFamily="2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" name="Picture 10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038350"/>
            <a:ext cx="628650" cy="628650"/>
          </a:xfrm>
          <a:prstGeom prst="rect">
            <a:avLst/>
          </a:prstGeom>
          <a:noFill/>
        </p:spPr>
      </p:pic>
      <p:pic>
        <p:nvPicPr>
          <p:cNvPr id="13" name="Picture 12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628650" cy="628650"/>
          </a:xfrm>
          <a:prstGeom prst="rect">
            <a:avLst/>
          </a:prstGeom>
          <a:noFill/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76200"/>
            <a:ext cx="2028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810000"/>
            <a:ext cx="628650" cy="628650"/>
          </a:xfrm>
          <a:prstGeom prst="rect">
            <a:avLst/>
          </a:prstGeom>
          <a:noFill/>
        </p:spPr>
      </p:pic>
      <p:pic>
        <p:nvPicPr>
          <p:cNvPr id="9" name="Picture 8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343400"/>
            <a:ext cx="628650" cy="628650"/>
          </a:xfrm>
          <a:prstGeom prst="rect">
            <a:avLst/>
          </a:prstGeom>
          <a:noFill/>
        </p:spPr>
      </p:pic>
      <p:pic>
        <p:nvPicPr>
          <p:cNvPr id="15" name="Picture 14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276600"/>
            <a:ext cx="628650" cy="628650"/>
          </a:xfrm>
          <a:prstGeom prst="rect">
            <a:avLst/>
          </a:prstGeom>
          <a:noFill/>
        </p:spPr>
      </p:pic>
      <p:pic>
        <p:nvPicPr>
          <p:cNvPr id="10" name="Picture 9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933950"/>
            <a:ext cx="628650" cy="628650"/>
          </a:xfrm>
          <a:prstGeom prst="rect">
            <a:avLst/>
          </a:prstGeom>
          <a:noFill/>
        </p:spPr>
      </p:pic>
      <p:pic>
        <p:nvPicPr>
          <p:cNvPr id="12" name="Picture 11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486400"/>
            <a:ext cx="628650" cy="628650"/>
          </a:xfrm>
          <a:prstGeom prst="rect">
            <a:avLst/>
          </a:prstGeom>
          <a:noFill/>
        </p:spPr>
      </p:pic>
      <p:pic>
        <p:nvPicPr>
          <p:cNvPr id="14" name="Picture 13" descr="http://bijoor.sitewalla.com/files/2014/06/good.png?refresh=900&amp;resize_h=NaN&amp;resize_w=N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628650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718"/>
            <a:ext cx="6400800" cy="492125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Dev Center | Active Projects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74143"/>
              </p:ext>
            </p:extLst>
          </p:nvPr>
        </p:nvGraphicFramePr>
        <p:xfrm>
          <a:off x="76200" y="767097"/>
          <a:ext cx="8915401" cy="579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762000"/>
                <a:gridCol w="609600"/>
                <a:gridCol w="533400"/>
                <a:gridCol w="685800"/>
                <a:gridCol w="609600"/>
                <a:gridCol w="381000"/>
                <a:gridCol w="457200"/>
                <a:gridCol w="296477"/>
                <a:gridCol w="694123"/>
                <a:gridCol w="3276601"/>
              </a:tblGrid>
              <a:tr h="3951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Owner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RAX Needs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Overall Health</a:t>
                      </a:r>
                      <a:b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</a:br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Indicator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Resource Types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Partner Investment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Current Stage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% Complete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Date of Start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Expected Completion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Comments</a:t>
                      </a:r>
                      <a:endParaRPr lang="en-US" sz="900" b="1" i="0" u="none" strike="noStrike" kern="1200" dirty="0">
                        <a:solidFill>
                          <a:srgbClr val="0070C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9372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Andy Crockett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Marketing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Acquisition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Funnel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Informatica, Qlikview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Informatica Lead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/BA/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Data Modeler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 Dev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47%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25 Jul </a:t>
                      </a:r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14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9</a:t>
                      </a:r>
                      <a:r>
                        <a:rPr lang="fr-FR" sz="900" b="0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Calibri"/>
                          <a:cs typeface="Calibri"/>
                        </a:rPr>
                        <a:t> Jun 15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Site Visit: Subject area in production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Lead: The dependency issue on source  data still exist and EBI team following up. This is a blocker for last 5 weeks ;project turned to Amber due to this.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Lead &amp; Opportunity: Mapping specifications development in progress. Unit testing &amp; System testing pending due to dependent source data issue.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Sign up and Activation: Waiting on BRD approval from Andy, Data modeling in progress.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CR: Greg confirmed CR put in </a:t>
                      </a:r>
                      <a:r>
                        <a:rPr lang="en-US" sz="9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Contrax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, not yet received.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72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David Schrader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Provisioning 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Reengineering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UX, Business Analysis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PM, BA,  UI/UX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100k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Sprint in progress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01 Nov 2014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Sprint #4 will be concluded on 31st Mar’15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Sprint #5 planning scheduled for Wednesday 1st Apr’15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Peer review by Rackers and address the comments by  3rd Apr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Sr. Scrum master selected. 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Discussion with Rackers planned to set goals for metrics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Reason for Amber :Missed the milestone of demonstrating the application from staging due to additional process steps added for sign offs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900" b="1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PATH TO GREEN: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900" b="0" i="0" u="none" strike="noStrike" kern="1200" spc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latin typeface="Calibri" pitchFamily="18"/>
                          <a:ea typeface="Arial Unicode MS" pitchFamily="2"/>
                          <a:cs typeface="Calibri" pitchFamily="2"/>
                        </a:rPr>
                        <a:t>Demo the app from local; reviews to continue along with Sprint #5 For long term, define and publish the process to port Encore UI applications to staging and beyond. Need to assign Rackers for reviewing UI Dev, UI/UX &amp; QE </a:t>
                      </a:r>
                      <a:endParaRPr lang="en-US" sz="900" b="0" i="0" u="none" strike="noStrike" kern="1200" spc="0" dirty="0">
                        <a:ln>
                          <a:noFill/>
                        </a:ln>
                        <a:solidFill>
                          <a:srgbClr val="333333"/>
                        </a:solidFill>
                        <a:latin typeface="Calibri"/>
                        <a:ea typeface="Arial Unicode MS" pitchFamily="2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237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Clayton Scott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ARIC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.NET, Angular, MxGraph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PM, BA, PE, .NET, Angular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 weeks onsite</a:t>
                      </a:r>
                    </a:p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 weeks Dev Center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Starting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Sprint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16 Sep 14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RDC Sprint 92 completed successfully.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Communication API (for AutoCall), Process List UI, module-to-process-element-connection UI, Action Naming UI updates in progress.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Production Defect fixes delivered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Resourcing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Total positions: 8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1 JS/</a:t>
                      </a:r>
                      <a:r>
                        <a:rPr lang="en-US" sz="900" kern="1200" baseline="0" dirty="0" err="1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MxGraph</a:t>
                      </a: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: Team decided to have a Angular JS resource for this position. One candidate interviewed and rejected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2 QE: One engineer selected, second QE identified, to schedule interview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Reason for Red: Insufficient staffing of resources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PATH TO GREEN: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Closely monitor and track Sprint 3. Immediate staffing of remaining Dev Center resources.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Plan is to turn the project green by end of next sprint</a:t>
                      </a:r>
                      <a:endParaRPr lang="en-US" sz="900" kern="1200" dirty="0" smtClean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"/>
            <a:ext cx="1800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http://bijoor.sitewalla.com/files/2014/06/bad.png?refresh=900&amp;resize_h=NaN&amp;resize_w=Na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648200"/>
            <a:ext cx="581025" cy="581025"/>
          </a:xfrm>
          <a:prstGeom prst="rect">
            <a:avLst/>
          </a:prstGeom>
          <a:noFill/>
        </p:spPr>
      </p:pic>
      <p:pic>
        <p:nvPicPr>
          <p:cNvPr id="10" name="Picture 9" descr="http://bijoor.sitewalla.com/files/2014/06/ok.png?refresh=900&amp;resize_h=NaN&amp;resize_w=N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9775" y="3152775"/>
            <a:ext cx="581025" cy="581025"/>
          </a:xfrm>
          <a:prstGeom prst="rect">
            <a:avLst/>
          </a:prstGeom>
          <a:noFill/>
        </p:spPr>
      </p:pic>
      <p:pic>
        <p:nvPicPr>
          <p:cNvPr id="11" name="Picture 10" descr="http://bijoor.sitewalla.com/files/2014/06/ok.png?refresh=900&amp;resize_h=NaN&amp;resize_w=N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9775" y="1600200"/>
            <a:ext cx="581025" cy="58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22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Completed Project With Refactoring Need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00237"/>
              </p:ext>
            </p:extLst>
          </p:nvPr>
        </p:nvGraphicFramePr>
        <p:xfrm>
          <a:off x="228600" y="1108807"/>
          <a:ext cx="8206228" cy="15601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627"/>
                <a:gridCol w="565768"/>
                <a:gridCol w="424832"/>
                <a:gridCol w="457200"/>
                <a:gridCol w="533400"/>
                <a:gridCol w="533400"/>
                <a:gridCol w="687823"/>
                <a:gridCol w="607577"/>
                <a:gridCol w="555653"/>
                <a:gridCol w="511147"/>
                <a:gridCol w="457200"/>
                <a:gridCol w="609600"/>
                <a:gridCol w="1524001"/>
              </a:tblGrid>
              <a:tr h="453356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RAX Needs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Platform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 Needed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Size ($)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Partner  Investment</a:t>
                      </a:r>
                      <a:endParaRPr lang="en-US" sz="9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Current Stage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Effort Consumed</a:t>
                      </a:r>
                      <a:b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</a:br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(pd)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Projected Effort Variance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Date of 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Expected Completion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487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Financial Data Mart - SoW1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OCDM, OBIA, EBS, BRM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Fixed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300K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In Production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June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Jan 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- Project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handed over with all documentation. Sign-off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complete. Warranty support is over on Mach 19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th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Business users have proposed April 6th as the training date. The training artefacts are being prepared and reviewed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FF"/>
                          </a:solidFill>
                          <a:latin typeface="Calibri" pitchFamily="34" charset="0"/>
                          <a:cs typeface="Calibri" pitchFamily="34" charset="0"/>
                        </a:rPr>
                        <a:t> jointly</a:t>
                      </a:r>
                      <a:endParaRPr lang="en-US" sz="900" b="0" i="0" u="none" strike="noStrike" dirty="0">
                        <a:solidFill>
                          <a:srgbClr val="0000FF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Dev Center | Pipeline Projects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71224"/>
              </p:ext>
            </p:extLst>
          </p:nvPr>
        </p:nvGraphicFramePr>
        <p:xfrm>
          <a:off x="416811" y="1143000"/>
          <a:ext cx="7888989" cy="2914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798"/>
                <a:gridCol w="919904"/>
                <a:gridCol w="843962"/>
                <a:gridCol w="939165"/>
                <a:gridCol w="657415"/>
                <a:gridCol w="845249"/>
                <a:gridCol w="2817496"/>
              </a:tblGrid>
              <a:tr h="494396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Owner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RAX Needs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Stage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Resources </a:t>
                      </a:r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Onboard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Expected 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9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Next Steps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Pradip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Dhaduk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eVapt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Migration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(UK 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Billing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ETL Developers </a:t>
                      </a:r>
                    </a:p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BRM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Scope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Definition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 smtClean="0">
                          <a:effectLst/>
                          <a:latin typeface="Calibri"/>
                        </a:rPr>
                        <a:t>Commercial  SOW Version 2 to be submitted by week ending March 31st</a:t>
                      </a:r>
                      <a:endParaRPr lang="en-US" sz="900" b="0" i="0" u="none" strike="noStrike" dirty="0"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3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Mike Smith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BU Onboarding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BRM Dev, Service Layer Dev, QE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Request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received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Resourcing, SOW Creation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3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Greg Nelson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Fin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Data Mart SOW2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Informatica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Submitted SOW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SOW submitted to Greg and followed up last week. Greg is awaiting confirmation from Business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32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Greg Nelson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ETL Developers, OBIEE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Billing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Events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LOE submitted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Existing Team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TBD</a:t>
                      </a:r>
                      <a:endParaRPr lang="ro-RO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As per discussion with Greg, Nick and Patrick discussing next steps for this initiative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7239"/>
            <a:ext cx="1876425" cy="70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Dev Center | Skillsets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77580"/>
              </p:ext>
            </p:extLst>
          </p:nvPr>
        </p:nvGraphicFramePr>
        <p:xfrm>
          <a:off x="457200" y="1295400"/>
          <a:ext cx="7829550" cy="452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Document" r:id="rId3" imgW="7429500" imgH="4292600" progId="Word.Document.12">
                  <p:embed/>
                </p:oleObj>
              </mc:Choice>
              <mc:Fallback>
                <p:oleObj name="Document" r:id="rId3" imgW="7429500" imgH="429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295400"/>
                        <a:ext cx="7829550" cy="452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2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Pending SOW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07881"/>
              </p:ext>
            </p:extLst>
          </p:nvPr>
        </p:nvGraphicFramePr>
        <p:xfrm>
          <a:off x="685801" y="775029"/>
          <a:ext cx="7848600" cy="4307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999"/>
                <a:gridCol w="3000730"/>
                <a:gridCol w="2179338"/>
                <a:gridCol w="1525533"/>
              </a:tblGrid>
              <a:tr h="521159"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400" b="1" u="none" strike="noStrike" kern="1200" dirty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Owner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4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Description</a:t>
                      </a:r>
                      <a:endParaRPr lang="en-US" sz="14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4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Comments</a:t>
                      </a:r>
                      <a:endParaRPr lang="en-US" sz="14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t" latinLnBrk="0" hangingPunct="1"/>
                      <a:r>
                        <a:rPr lang="en-US" sz="1400" b="1" u="none" strike="noStrike" kern="1200" dirty="0" smtClean="0">
                          <a:solidFill>
                            <a:srgbClr val="0070C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Resources On boarded</a:t>
                      </a:r>
                      <a:endParaRPr lang="en-US" sz="1400" b="1" u="none" strike="noStrike" kern="1200" dirty="0">
                        <a:solidFill>
                          <a:srgbClr val="0070C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Jeremy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Rocket Language Binding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submitted in Nov.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per Nikki, this can be invoiced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Parichai K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Oracle DBA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submitted on 2/5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74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Greg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Marketing Acquisition Funnel - CR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 Submitted on 2/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 As per Greg this is in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David 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Rapid Response Team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submitted on 2/19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Greg 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for Enterprise Data - CDS Team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Submitted on 3/16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Danes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RTB QE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Submitted on 3/25</a:t>
                      </a: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Selection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progress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1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 for PUI SOW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Submitted on 3/24</a:t>
                      </a:r>
                    </a:p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Candidate selected. To onboard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0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57200"/>
          </a:xfrm>
        </p:spPr>
        <p:txBody>
          <a:bodyPr/>
          <a:lstStyle/>
          <a:p>
            <a:r>
              <a:rPr lang="en-US" sz="2800" dirty="0" smtClean="0">
                <a:latin typeface="Calibri"/>
                <a:cs typeface="Calibri"/>
              </a:rPr>
              <a:t>Investments </a:t>
            </a:r>
            <a:endParaRPr lang="en-US" sz="2800" dirty="0">
              <a:latin typeface="Calibri"/>
              <a:cs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59319"/>
              </p:ext>
            </p:extLst>
          </p:nvPr>
        </p:nvGraphicFramePr>
        <p:xfrm>
          <a:off x="457201" y="609600"/>
          <a:ext cx="8381999" cy="6152630"/>
        </p:xfrm>
        <a:graphic>
          <a:graphicData uri="http://schemas.openxmlformats.org/drawingml/2006/table">
            <a:tbl>
              <a:tblPr firstRow="1"/>
              <a:tblGrid>
                <a:gridCol w="1174691"/>
                <a:gridCol w="1023120"/>
                <a:gridCol w="826075"/>
                <a:gridCol w="583557"/>
                <a:gridCol w="735956"/>
                <a:gridCol w="544839"/>
                <a:gridCol w="666921"/>
                <a:gridCol w="2826840"/>
              </a:tblGrid>
              <a:tr h="336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Resource/Team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Rax Owner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Investment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Recurring/ 1Time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Weeks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Time Period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Comments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810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Investments in 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Pradip Dhaduk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in initial Kaizen sessions for project scoping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RJ Kemmel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Pradip Dhaduk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in initial Kaizen sessions for project scoping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Rocket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member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Jeremy Scardino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April - June'14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Language Bindings done as investment to help prove the model.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Anubha + 1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Danes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- June'14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to prove the model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Tools Migration/ FDM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Kartheek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Ryan Hawk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- July'14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for FDM and Tools Migration project scoping.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 Stack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Merryl, Bhavani, 1 more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July'14 - Oct'14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Working to contribute to Open Stack community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Tools Migration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Tools Migration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Ryan Hawk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in Tools Migration project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PE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Onsite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David Mills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Oct'14 - Dec'14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4 member PE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ARIC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Onsite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Clayton Scott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1 BA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NGAF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Onsite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Brown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1 BA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Onsite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Cesar Garza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Oct'14 - 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1 BA, 1 Cassandra DBA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ARIC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Clayton Scott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1 Dev Center Resource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NGAF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Brown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2 Dev Center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Cesar Garza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Oct'14 - 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5 Dev Center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ODBC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Satyen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Ryan Hawk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Investment in ODBC Project.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Ramesh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LeClair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19 - Nov 9th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discussions, Meeting with various teams, Project kick-off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Kapil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LeClair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 1 - Nov 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Wireframe discussions, team meetings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UI Dev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LeClair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 1 - Nov 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Wireframes, feedback, various screens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Mis. Projects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Karteek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Sept'14 - Jan'14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Success of FDM and multiple POC's like Billing Event and related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reqms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551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Bench, Other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ARIC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Clayton Scott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Sept'14 - 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Hiring at 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NGAF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Brown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Sept'14 - Dec'14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Hiring at 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 - 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Cesar Garza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52992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Sept'14 - Nov'14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Early Hiring at 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Automation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 Center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Aug'14 - Sept'17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.NET hiring before Tech Change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25166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 Data Mart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Ryan Hawk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Stream-line FDM project when there were product and project management issues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 member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Danes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Nov'14 - Dec'14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Bench 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Provisioning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 of team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Chris LeClair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 19 - Dec 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Onboarding of 4 member team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551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Delivery and Technology Enablement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Abhishek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Ongoing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Ongoing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Engagement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Anoop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Engagement Management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38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Revenue Enablement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Singapore Event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One-Time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One Time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Oct-14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5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Miscellaneous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DD5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Travel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Various Investment travel that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icludes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Ramesh,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Rajan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Karteek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583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DA"/>
                    </a:solidFill>
                  </a:tcPr>
                </a:tc>
              </a:tr>
              <a:tr h="12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INVESTMENT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732976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6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2171938</TotalTime>
  <Words>2214</Words>
  <Application>Microsoft Office PowerPoint</Application>
  <PresentationFormat>On-screen Show (4:3)</PresentationFormat>
  <Paragraphs>734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Calibri</vt:lpstr>
      <vt:lpstr>Helvetica</vt:lpstr>
      <vt:lpstr>Wingdings</vt:lpstr>
      <vt:lpstr>Theme1</vt:lpstr>
      <vt:lpstr>Document</vt:lpstr>
      <vt:lpstr>Dev Center - Update</vt:lpstr>
      <vt:lpstr>Highlights</vt:lpstr>
      <vt:lpstr>Dev Center | Active Projects  </vt:lpstr>
      <vt:lpstr>Dev Center | Active Projects</vt:lpstr>
      <vt:lpstr>Completed Project With Refactoring Need</vt:lpstr>
      <vt:lpstr>Dev Center | Pipeline Projects</vt:lpstr>
      <vt:lpstr>Dev Center | Skillsets</vt:lpstr>
      <vt:lpstr>Pending SOW</vt:lpstr>
      <vt:lpstr>Investments </vt:lpstr>
      <vt:lpstr>Appendix A - Pre-Dev Center | Completed Projects</vt:lpstr>
      <vt:lpstr>Appendix A - Pre-Dev Center | Completed Projects</vt:lpstr>
    </vt:vector>
  </TitlesOfParts>
  <Company>Rackspace Hosting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Governance 2/27</dc:title>
  <dc:creator>aaron.andrew</dc:creator>
  <cp:lastModifiedBy>Aswani Yadavilli</cp:lastModifiedBy>
  <cp:revision>1018</cp:revision>
  <dcterms:created xsi:type="dcterms:W3CDTF">2013-02-21T17:48:20Z</dcterms:created>
  <dcterms:modified xsi:type="dcterms:W3CDTF">2015-04-01T14:08:48Z</dcterms:modified>
</cp:coreProperties>
</file>