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2.xml" ContentType="application/vnd.openxmlformats-officedocument.presentationml.slide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71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8" /><Relationship Type="http://schemas.openxmlformats.org/officeDocument/2006/relationships/slide" Target="/ppt/slides/slide12.xml" Id="rId13" /><Relationship Type="http://schemas.openxmlformats.org/officeDocument/2006/relationships/viewProps" Target="/ppt/viewProps.xml" Id="rId18" /><Relationship Type="http://schemas.openxmlformats.org/officeDocument/2006/relationships/slide" Target="/ppt/slides/slide2.xml" Id="rId3" /><Relationship Type="http://schemas.openxmlformats.org/officeDocument/2006/relationships/slide" Target="/ppt/slides/slide6.xml" Id="rId7" /><Relationship Type="http://schemas.openxmlformats.org/officeDocument/2006/relationships/slide" Target="/ppt/slides/slide11.xml" Id="rId12" /><Relationship Type="http://schemas.openxmlformats.org/officeDocument/2006/relationships/presProps" Target="/ppt/presProps.xml" Id="rId17" /><Relationship Type="http://schemas.openxmlformats.org/officeDocument/2006/relationships/slide" Target="/ppt/slides/slide1.xml" Id="rId2" /><Relationship Type="http://schemas.openxmlformats.org/officeDocument/2006/relationships/slide" Target="/ppt/slides/slide15.xml" Id="rId16" /><Relationship Type="http://schemas.openxmlformats.org/officeDocument/2006/relationships/tableStyles" Target="/ppt/tableStyles.xml" Id="rId20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slide" Target="/ppt/slides/slide10.xml" Id="rId11" /><Relationship Type="http://schemas.openxmlformats.org/officeDocument/2006/relationships/slide" Target="/ppt/slides/slide4.xml" Id="rId5" /><Relationship Type="http://schemas.openxmlformats.org/officeDocument/2006/relationships/slide" Target="/ppt/slides/slide14.xml" Id="rId15" /><Relationship Type="http://schemas.openxmlformats.org/officeDocument/2006/relationships/slide" Target="/ppt/slides/slide9.xml" Id="rId10" /><Relationship Type="http://schemas.openxmlformats.org/officeDocument/2006/relationships/theme" Target="/ppt/theme/theme1.xml" Id="rId19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slide" Target="/ppt/slides/slide13.xml" Id="rId14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291F-199B-EBA5-C29E-6AA5EC44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3534-36F9-0265-35BC-0C985A20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1DAB-A441-915D-AD41-FCDE7101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FD6A-1B16-76EC-D8FA-2035C85D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144D0-D246-A3CB-0C9E-1E6AFEA8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781941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8F1AC9-0751-773B-7132-7D370BF1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F4784-34B5-EF3C-96BF-0669058E9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620CE-67B4-13C5-6585-E9B19AA2E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04269-71E5-4F34-A6E3-980F4F586EB4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91EF-9511-3873-0820-857957DA7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CD02E-371C-BA29-28D0-212BA6A15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2CB9-3001-4959-BBAE-1D5934B6DB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5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image" Target="/ppt/media/image3.png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4.png" Id="rId5" /><Relationship Type="http://schemas.openxmlformats.org/officeDocument/2006/relationships/image" Target="/ppt/media/image2.png" Id="rId4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5" /><Relationship Type="http://schemas.openxmlformats.org/officeDocument/2006/relationships/image" Target="/ppt/media/image5.png" Id="rId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image" Target="/ppt/media/image2.png" Id="rId2" /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image" Target="/ppt/media/image2.png" Id="rId2" /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1.png" Id="rId3" /><Relationship Type="http://schemas.openxmlformats.org/officeDocument/2006/relationships/image" Target="/ppt/media/image2.png" Id="rId2" /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0814D-5E57-034E-6756-BE1A6E6C3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IN" sz="2800" b="1" i="0" u="none" strike="noStrike" kern="1200" cap="all" spc="0" normalizeH="0" baseline="0" noProof="0" dirty="0">
                <a:ln>
                  <a:noFill/>
                </a:ln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title:- </a:t>
            </a:r>
            <a:r>
              <a:rPr kumimoji="0" lang="en-IN" sz="2800" i="0" u="none" strike="noStrike" kern="1200" cap="all" spc="0" normalizeH="0" baseline="0" noProof="0" dirty="0">
                <a:ln>
                  <a:noFill/>
                </a:ln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uLnTx/>
                <a:uFillTx/>
                <a:latin typeface="Bookman Old Style" panose="02050604050505020204"/>
                <a:ea typeface="+mj-ea"/>
                <a:cs typeface="+mj-cs"/>
              </a:rPr>
              <a:t>BLOCKCHAIN BASICS </a:t>
            </a:r>
          </a:p>
          <a:p>
            <a:pPr marL="0" indent="0">
              <a:buNone/>
            </a:pPr>
            <a:endParaRPr lang="en-IN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IN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TOOL NAME:- </a:t>
            </a:r>
            <a:r>
              <a:rPr lang="en-IN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Bookman Old Style" panose="02050604050505020204"/>
                <a:ea typeface="+mj-ea"/>
                <a:cs typeface="+mj-cs"/>
              </a:rPr>
              <a:t>BLOCK CHAIN SPECIALIZATION BY UNIVERSITY AT BAFFALO</a:t>
            </a:r>
            <a:endParaRPr lang="en-IN" sz="2800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Bookman Old Style" panose="02050604050505020204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A860D4-257A-0744-914E-606BEAF0E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D16D6-6D21-184B-CA52-C1E8D7C67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9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5EE98-1397-FF94-6BCF-05FCAFDA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9366B-8EF4-908B-FD1A-9D5BD1157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9145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better understand the flow of transactions, a bar chart is generated, displaying the transaction amounts recorded in each block. This visualization provides insights into how transactions are distributed and processed within the blockchain.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0D44E5-F927-23E7-8D27-F2E64D788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96CD06-05ED-ECF7-B043-8546D759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58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6EE4A-5801-D312-10D2-4E1F111A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Network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1594-67D3-6A15-E32C-5FA7E26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blockchain network consists of multiple nodes that communicate to validate transactions and maintain the ledger. In this project, we register multiple nodes and generate a simulated network graph using </a:t>
            </a:r>
            <a:r>
              <a:rPr lang="en-US" dirty="0" err="1"/>
              <a:t>NetworkX</a:t>
            </a:r>
            <a:r>
              <a:rPr lang="en-US" dirty="0"/>
              <a:t>. This helps illustrate how a decentralized system operates and how nodes interact within the network.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2F9CB0-9717-562E-FB86-0E234C597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9A8FE-D4F2-2249-D1B8-2C7AD099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41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ED053-9E89-1570-45A9-66E0CBA3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CEAB-2BFC-8C60-5B52-623559640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blockchain with linked blocks.</a:t>
            </a:r>
          </a:p>
          <a:p>
            <a:r>
              <a:rPr lang="en-US" dirty="0"/>
              <a:t>Processed transactions and stored them in blocks.</a:t>
            </a:r>
          </a:p>
          <a:p>
            <a:r>
              <a:rPr lang="en-US" dirty="0"/>
              <a:t>Mined blocks using a proof-of-work mechanism.</a:t>
            </a:r>
          </a:p>
          <a:p>
            <a:r>
              <a:rPr lang="en-US" dirty="0"/>
              <a:t>Visualized the blockchain structure and transactions.</a:t>
            </a:r>
          </a:p>
          <a:p>
            <a:r>
              <a:rPr lang="en-US" dirty="0"/>
              <a:t>Simulated a decentralized network of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66F99C-62E2-E5D5-D58A-793BE78B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1F02D2-AB96-1FC1-2173-ED06942D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2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1298-80D4-D938-B44F-CD10EB1C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801B06-1DAF-9FA5-6027-C11873E78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1" y="1427457"/>
            <a:ext cx="4859676" cy="20015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B83CFC-F3DB-B6E9-541F-79533995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5F8BCB-08CD-910F-2F98-B95163C83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96834C-3422-155C-E8D7-42C5D06552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014" y="3704831"/>
            <a:ext cx="5435029" cy="20015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98F892-CD47-C363-7066-2415128A19DD}"/>
              </a:ext>
            </a:extLst>
          </p:cNvPr>
          <p:cNvSpPr txBox="1"/>
          <p:nvPr/>
        </p:nvSpPr>
        <p:spPr>
          <a:xfrm>
            <a:off x="5059393" y="2127213"/>
            <a:ext cx="6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1460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1: Install VMware and Configure Virtual Machines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3A3046-113D-5F60-A15B-43F6ABBDF82E}"/>
              </a:ext>
            </a:extLst>
          </p:cNvPr>
          <p:cNvSpPr txBox="1"/>
          <p:nvPr/>
        </p:nvSpPr>
        <p:spPr>
          <a:xfrm>
            <a:off x="267419" y="4568488"/>
            <a:ext cx="483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28575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2: Setting up Ethereum Environment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867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90B7-972C-8BEA-6E78-EFE1FFC9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&amp; Result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9733-B3E0-9B91-A354-451D0FCB9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C93BA2-63AA-A89D-CBCD-1E190B56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33CDD5-F6AD-DAFF-B849-B5AF7313F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1388853"/>
            <a:ext cx="4931779" cy="2372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C4D78-130A-45FB-B034-CC6140EF5B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322" y="3519576"/>
            <a:ext cx="5006712" cy="2442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D0ACBD-8F08-E087-1285-EDFFF85A9435}"/>
              </a:ext>
            </a:extLst>
          </p:cNvPr>
          <p:cNvSpPr txBox="1"/>
          <p:nvPr/>
        </p:nvSpPr>
        <p:spPr>
          <a:xfrm>
            <a:off x="5765322" y="2230731"/>
            <a:ext cx="6426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800" dirty="0">
                <a:effectLst/>
                <a:latin typeface="Times New Roman" panose="02020603050405020304" pitchFamily="18" charset="0"/>
              </a:rPr>
              <a:t>Fig 3: Set Up VMware Networking for Node Communication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F7E53-0279-9C40-DF18-F497FEBE2AAC}"/>
              </a:ext>
            </a:extLst>
          </p:cNvPr>
          <p:cNvSpPr txBox="1"/>
          <p:nvPr/>
        </p:nvSpPr>
        <p:spPr>
          <a:xfrm>
            <a:off x="258792" y="4594368"/>
            <a:ext cx="5934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tabLst>
                <a:tab pos="481838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Fig 4: Deployment and Testing Transactions</a:t>
            </a:r>
            <a:endParaRPr lang="en-US" sz="1600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913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0080-BCBE-4E30-520A-9BD1DD3D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D76E-223A-BA7D-644E-9DAD12770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technology is transforming the digital world by ensuring security, transparency, and decentralization. This project successfully demonstrates the fundamental concepts of blockchain, including mining, transactions, and network visualization. It provides a strong foundation for further blockchain development and research.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046B25-5715-9AE9-8415-EAA950272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22A5BB-9335-14AB-5451-EF8509F5F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1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F649-B30F-E867-A14E-077D5665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98DAD-6598-2331-32EF-072283CB7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technology is a decentralized and distributed ledger system that provides transparency, security, and immutability. This project implements a basic blockchain system in Python, showcasing fundamental blockchain operations, including mining, transactions, and network visualization. It aims to help understand the working principles of blockchain and its potential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D27E3-419F-6260-0190-01DB90FA7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B78085-5FE3-32E9-B01C-E6CC207B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8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060C-718A-436F-12E5-3373DED7B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3DE8F-DA9B-A065-2EC6-C14C000A9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is a decentralized, distributed ledger technology that ensures transparency and security by storing data in blocks that are linked cryptographically. Each block contains transactions, a timestamp, and a cryptographic hash of the previous block, making it tamper-proof and reliable for various applications, including cryptocurrencies, supply chain management, and digital identity.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8EBA1B-BBC6-848E-B72C-A93CD8B6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59B6DE-B164-FDA0-10A4-36563AF0D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7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5FA7-149D-2B6D-A4D1-DE4EEBC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0B62C-44BF-2C4B-C626-DCD3A39C1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Traditional transaction systems are centralized, leading to inefficiencies, high costs, and security risks. Blockchain addresses these challenges by providing a decentralized, secure, and immutable record of transactions. This project aims to implement a simple blockchain prototype that demonstrates block creation, proof-of-work, and transaction validation.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BAB09-D2A1-FFBB-0170-1A276B28E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E58D5-C6D4-B2E7-9135-3486194F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6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781E-D6A6-983F-3CE0-32E0D1B3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64BCB-A2DB-E415-174B-8ED77444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basic blockchain structure with blocks containing transactions.</a:t>
            </a:r>
          </a:p>
          <a:p>
            <a:r>
              <a:rPr lang="en-US" dirty="0"/>
              <a:t>Implement proof-of-work for block validation.</a:t>
            </a:r>
          </a:p>
          <a:p>
            <a:r>
              <a:rPr lang="en-US" dirty="0"/>
              <a:t>Allow transactions to be added before mining.</a:t>
            </a:r>
          </a:p>
          <a:p>
            <a:r>
              <a:rPr lang="en-US" dirty="0"/>
              <a:t>Visualize the blockchain network and transactions using graphs.</a:t>
            </a:r>
          </a:p>
          <a:p>
            <a:r>
              <a:rPr lang="en-US" dirty="0"/>
              <a:t>Simulate a decentralized network with multiple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CF88E-CCA5-40A5-DC8B-2AB4587B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CE148E-7804-77F7-88B5-306FCF33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4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9F5B-846C-5738-7AEF-1C66C32A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75AA9-8FB5-0798-CEE5-FCC333B4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Flask </a:t>
            </a:r>
            <a:r>
              <a:rPr lang="en-US" dirty="0"/>
              <a:t>: To create a RESTful API for blockchain interaction.</a:t>
            </a:r>
          </a:p>
          <a:p>
            <a:r>
              <a:rPr lang="en-IN" dirty="0" err="1"/>
              <a:t>Hashlib</a:t>
            </a:r>
            <a:r>
              <a:rPr lang="en-IN" dirty="0"/>
              <a:t> : For cryptographic hashing. </a:t>
            </a:r>
          </a:p>
          <a:p>
            <a:r>
              <a:rPr lang="en-IN" dirty="0"/>
              <a:t>Matplotlib &amp; </a:t>
            </a:r>
            <a:r>
              <a:rPr lang="en-IN" dirty="0" err="1"/>
              <a:t>NetworkX</a:t>
            </a:r>
            <a:r>
              <a:rPr lang="en-IN" dirty="0"/>
              <a:t> : For blockchain visualization.</a:t>
            </a:r>
          </a:p>
          <a:p>
            <a:r>
              <a:rPr lang="en-IN" dirty="0"/>
              <a:t>Proof-of-Work : To ensure mining security.</a:t>
            </a:r>
          </a:p>
          <a:p>
            <a:r>
              <a:rPr lang="en-IN" dirty="0"/>
              <a:t>A Simple Node System : To simulate decentralization.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3807C-AE2A-7C9D-AA18-78C6523A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2DD1AE-12D5-2B51-3457-525B1F045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E71-4078-3DE9-2863-496B3B72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08633-B8A3-A685-412C-50ECE859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Advantages: </a:t>
            </a:r>
          </a:p>
          <a:p>
            <a:r>
              <a:rPr lang="en-US" dirty="0"/>
              <a:t>- Decentralization ensures no single point of failure.</a:t>
            </a:r>
          </a:p>
          <a:p>
            <a:r>
              <a:rPr lang="en-US" dirty="0"/>
              <a:t>- High security due to cryptographic hashing.</a:t>
            </a:r>
          </a:p>
          <a:p>
            <a:r>
              <a:rPr lang="en-US" dirty="0"/>
              <a:t>- Transparency and immutability.</a:t>
            </a:r>
          </a:p>
          <a:p>
            <a:r>
              <a:rPr lang="en-IN" dirty="0"/>
              <a:t>Disadvantages:</a:t>
            </a:r>
            <a:r>
              <a:rPr lang="en-US" dirty="0"/>
              <a:t> </a:t>
            </a:r>
          </a:p>
          <a:p>
            <a:r>
              <a:rPr lang="en-US" dirty="0"/>
              <a:t>- High computational power required for mining.</a:t>
            </a:r>
          </a:p>
          <a:p>
            <a:r>
              <a:rPr lang="en-US" dirty="0"/>
              <a:t>- Scalability issues with large transactions.</a:t>
            </a:r>
          </a:p>
          <a:p>
            <a:r>
              <a:rPr lang="en-US" dirty="0"/>
              <a:t>- Complexity in implementation.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659E1-F813-AC2E-20D0-0C99D794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89D884-1D23-BD96-4F3B-5627CE9DA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22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08D78-2AFC-CB18-4D11-3AD787263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 &amp;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E834E-DD41-DDE3-5FE5-91CA4E940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follows these steps:</a:t>
            </a:r>
          </a:p>
          <a:p>
            <a:r>
              <a:rPr lang="en-IN" dirty="0"/>
              <a:t>Transaction Creation : Users initiate transactions.</a:t>
            </a:r>
          </a:p>
          <a:p>
            <a:r>
              <a:rPr lang="en-US" dirty="0"/>
              <a:t>Block Mining : Proof-of-work is performed to validate transactions.</a:t>
            </a:r>
          </a:p>
          <a:p>
            <a:r>
              <a:rPr lang="en-US" dirty="0"/>
              <a:t>Block Addition : Successfully mined blocks are added to the chain.</a:t>
            </a:r>
          </a:p>
          <a:p>
            <a:r>
              <a:rPr lang="en-US" dirty="0"/>
              <a:t>Blockchain Visualization : Graphs display the structure and transactions.</a:t>
            </a:r>
          </a:p>
          <a:p>
            <a:r>
              <a:rPr lang="en-US" dirty="0"/>
              <a:t>Node Communication : Nodes share updated chain data.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C655EE-D515-EDB0-CAC5-8304E347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4E5E9-8431-4E09-1F8B-2F42BE0B9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0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5B50-DDF4-E038-4382-71A933C4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Blockchain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50689-2545-6A90-D9DF-0A8881E0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visualization helps in understanding the structure and connections between blocks. Each block is linked to its previous block through a cryptographic hash. In this project, we use </a:t>
            </a:r>
            <a:r>
              <a:rPr lang="en-US" dirty="0" err="1"/>
              <a:t>NetworkX</a:t>
            </a:r>
            <a:r>
              <a:rPr lang="en-US" dirty="0"/>
              <a:t> to create a directed graph, where each node represents a block and edges represent the chain linking them together.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1B73A2-5ACD-6230-3D10-D370296BF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622"/>
            <a:ext cx="12192000" cy="857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F1D150-DC5A-9897-F42E-9C6E7199D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120" y="0"/>
            <a:ext cx="3156112" cy="158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75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654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Times New Roman</vt:lpstr>
      <vt:lpstr>Office Theme</vt:lpstr>
      <vt:lpstr>PowerPoint Presentation</vt:lpstr>
      <vt:lpstr>Abstract</vt:lpstr>
      <vt:lpstr>Introduction</vt:lpstr>
      <vt:lpstr>Problem Statement</vt:lpstr>
      <vt:lpstr>Proposed Methodology</vt:lpstr>
      <vt:lpstr>Implementation</vt:lpstr>
      <vt:lpstr>Advantages &amp; Disadvantages</vt:lpstr>
      <vt:lpstr>System Design &amp; Algorithm</vt:lpstr>
      <vt:lpstr>Blockchain Visualization</vt:lpstr>
      <vt:lpstr>Transaction Visualization</vt:lpstr>
      <vt:lpstr>Network Visualization</vt:lpstr>
      <vt:lpstr>Output &amp; Result </vt:lpstr>
      <vt:lpstr>Output &amp; Result</vt:lpstr>
      <vt:lpstr>Output &amp; Result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shanmukh sai</dc:creator>
  <cp:lastModifiedBy>K HARI KRISHNA</cp:lastModifiedBy>
  <cp:revision>2</cp:revision>
  <dcterms:created xsi:type="dcterms:W3CDTF">2025-03-15T10:14:34Z</dcterms:created>
  <dcterms:modified xsi:type="dcterms:W3CDTF">2025-03-17T21:10:00Z</dcterms:modified>
</cp:coreProperties>
</file>