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competitions/restaurant-revenue-predic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941534" y="1590807"/>
            <a:ext cx="8624204" cy="4045906"/>
          </a:xfrm>
        </p:spPr>
        <p:txBody>
          <a:bodyPr>
            <a:normAutofit fontScale="90000"/>
          </a:bodyPr>
          <a:lstStyle/>
          <a:p>
            <a:r>
              <a:rPr lang="en-IN" b="1" dirty="0" smtClean="0"/>
              <a:t/>
            </a:r>
            <a:br>
              <a:rPr lang="en-IN" b="1" dirty="0" smtClean="0"/>
            </a:br>
            <a:r>
              <a:rPr lang="en-IN" b="1" dirty="0" smtClean="0"/>
              <a:t/>
            </a:r>
            <a:br>
              <a:rPr lang="en-IN" b="1" dirty="0" smtClean="0"/>
            </a:br>
            <a:r>
              <a:rPr lang="en-IN" b="1" dirty="0"/>
              <a:t>Restaurant Revenue Prediction</a:t>
            </a:r>
            <a:br>
              <a:rPr lang="en-IN" b="1" dirty="0"/>
            </a:br>
            <a:r>
              <a:rPr lang="en-IN" b="1" smtClean="0">
                <a:solidFill>
                  <a:schemeClr val="accent6">
                    <a:lumMod val="20000"/>
                    <a:lumOff val="80000"/>
                  </a:schemeClr>
                </a:solidFill>
              </a:rPr>
              <a:t>PRESENTED BY;</a:t>
            </a:r>
            <a:r>
              <a:rPr lang="en-IN" b="1" dirty="0" smtClean="0">
                <a:solidFill>
                  <a:schemeClr val="accent6">
                    <a:lumMod val="20000"/>
                    <a:lumOff val="80000"/>
                  </a:schemeClr>
                </a:solidFill>
              </a:rPr>
              <a:t/>
            </a:r>
            <a:br>
              <a:rPr lang="en-IN" b="1" dirty="0" smtClean="0">
                <a:solidFill>
                  <a:schemeClr val="accent6">
                    <a:lumMod val="20000"/>
                    <a:lumOff val="80000"/>
                  </a:schemeClr>
                </a:solidFill>
              </a:rPr>
            </a:br>
            <a:r>
              <a:rPr lang="en-IN" b="1" dirty="0" smtClean="0">
                <a:solidFill>
                  <a:schemeClr val="accent6">
                    <a:lumMod val="20000"/>
                    <a:lumOff val="80000"/>
                  </a:schemeClr>
                </a:solidFill>
              </a:rPr>
              <a:t>K.NAGENDRAN</a:t>
            </a:r>
            <a:br>
              <a:rPr lang="en-IN" b="1" dirty="0" smtClean="0">
                <a:solidFill>
                  <a:schemeClr val="accent6">
                    <a:lumMod val="20000"/>
                    <a:lumOff val="80000"/>
                  </a:schemeClr>
                </a:solidFill>
              </a:rPr>
            </a:br>
            <a:r>
              <a:rPr lang="en-IN" b="1" dirty="0" smtClean="0">
                <a:solidFill>
                  <a:schemeClr val="accent6">
                    <a:lumMod val="20000"/>
                    <a:lumOff val="80000"/>
                  </a:schemeClr>
                </a:solidFill>
              </a:rPr>
              <a:t>MECHANICAL ENGINEERING</a:t>
            </a:r>
            <a:br>
              <a:rPr lang="en-IN" b="1" dirty="0" smtClean="0">
                <a:solidFill>
                  <a:schemeClr val="accent6">
                    <a:lumMod val="20000"/>
                    <a:lumOff val="80000"/>
                  </a:schemeClr>
                </a:solidFill>
              </a:rPr>
            </a:br>
            <a:r>
              <a:rPr lang="en-IN" b="1" dirty="0" smtClean="0">
                <a:solidFill>
                  <a:schemeClr val="accent6">
                    <a:lumMod val="20000"/>
                    <a:lumOff val="80000"/>
                  </a:schemeClr>
                </a:solidFill>
              </a:rPr>
              <a:t>BHARATH NIKETAN ENGINEERING COLLEGE</a:t>
            </a:r>
            <a:r>
              <a:rPr lang="en-IN" b="1" dirty="0" smtClean="0"/>
              <a:t/>
            </a:r>
            <a:br>
              <a:rPr lang="en-IN" b="1" dirty="0" smtClean="0"/>
            </a:br>
            <a:endParaRPr lang="en-US" b="1"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85000" lnSpcReduction="10000"/>
          </a:bodyPr>
          <a:lstStyle/>
          <a:p>
            <a:pPr marL="305435" indent="-305435"/>
            <a:r>
              <a:rPr lang="en-US" sz="2400" dirty="0"/>
              <a:t>The establishment of new restaurant outlets incurs substantial time and capital expenditures. When the news outlet fails to break even, the site closes within a short time after operating losses are incurred [2]. Finding an algorithmic model to increase the return on investments in new restaurant sites would facilitate businesses to direct their investments in other critical business areas, like innovation and training for new employees. We propose an automated method for determining the task environment for a new restaurant by using concepts of Support Vector Machines, Gaussian Naive Bayes, and Random Forest. Predicting the annual revenue of a restaurant will help food chains determine the feasibility of opening a new outlet. By utilizing Machine Learning to predict the annual revenue of restaurants, restaurants can make better decisions about opening new outlets [4]. The proposal aims to find an algorithmic model that will help increase the efficiency of investments in new restaurant sites. The proposal seeks to predict the revenue of new outlets of existing restaurant chains as one of its main features. Analytical prediction of data has proven more effective than human judgment. More importantly, it is capable of </a:t>
            </a:r>
            <a:r>
              <a:rPr lang="en-US" sz="2400" dirty="0" err="1"/>
              <a:t>analysing</a:t>
            </a:r>
            <a:r>
              <a:rPr lang="en-US" sz="2400" dirty="0"/>
              <a:t> and comparing multiple new sites. The procedure eliminates human errors and allows operations more rapidly than before</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dirty="0"/>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fontScale="85000" lnSpcReduction="10000"/>
          </a:bodyPr>
          <a:lstStyle/>
          <a:p>
            <a:pPr marL="305435" indent="-305435"/>
            <a:r>
              <a:rPr lang="en-US" dirty="0"/>
              <a:t>New restaurant outlets incur huge time and capital investments to establish. When the new outlet fails to break even,</a:t>
            </a:r>
          </a:p>
          <a:p>
            <a:pPr marL="305435" indent="-305435"/>
            <a:r>
              <a:rPr lang="en-US" dirty="0"/>
              <a:t>the site closes within a short time and operating losses are incurred. Finding an algorithmic model to increase the</a:t>
            </a:r>
          </a:p>
          <a:p>
            <a:pPr marL="305435" indent="-305435"/>
            <a:r>
              <a:rPr lang="en-US" dirty="0"/>
              <a:t>return on investments in new restaurant sites would facilitate businesses to direct their investments in other</a:t>
            </a:r>
          </a:p>
          <a:p>
            <a:pPr marL="305435" indent="-305435"/>
            <a:r>
              <a:rPr lang="en-US" dirty="0"/>
              <a:t>important business areas, like innovation, and training for new employees. The problem can be defined as: design an</a:t>
            </a:r>
          </a:p>
          <a:p>
            <a:pPr marL="305435" indent="-305435"/>
            <a:r>
              <a:rPr lang="en-US" dirty="0"/>
              <a:t>automated approach to decide the task environment for new restaurant by applying concepts of Support Vector</a:t>
            </a:r>
          </a:p>
          <a:p>
            <a:pPr marL="305435" indent="-305435"/>
            <a:r>
              <a:rPr lang="en-US" dirty="0"/>
              <a:t>Machines, Gaussian Naive Bayes and Random Forest on certain parameters, it will predict the annual revenue of a</a:t>
            </a:r>
          </a:p>
          <a:p>
            <a:pPr marL="305435" indent="-305435"/>
            <a:r>
              <a:rPr lang="en-US" dirty="0"/>
              <a:t>new restaurant outlet which would help food chains to determine its feasibility. The primary objective of Restaurant</a:t>
            </a:r>
          </a:p>
          <a:p>
            <a:pPr marL="305435" indent="-305435"/>
            <a:r>
              <a:rPr lang="en-US" dirty="0"/>
              <a:t>Revenue Prediction using Machine Learning is to help restaurants make a more informed and optimal decision about</a:t>
            </a:r>
          </a:p>
          <a:p>
            <a:pPr marL="305435" indent="-305435"/>
            <a:r>
              <a:rPr lang="en-US" dirty="0"/>
              <a:t>opening new outlets. It aims to find an algorithmic model to increase the effectiveness of investments in new</a:t>
            </a:r>
          </a:p>
          <a:p>
            <a:pPr marL="305435" indent="-305435"/>
            <a:r>
              <a:rPr lang="en-US" dirty="0"/>
              <a:t>restaurant sites. One of the biggest features of the proposed application is that it aims to predict the revenue of new</a:t>
            </a:r>
          </a:p>
          <a:p>
            <a:pPr marL="305435" indent="-305435"/>
            <a:r>
              <a:rPr lang="en-US" dirty="0"/>
              <a:t>outlets of existing restaurant chains. Analytical prediction of data has proven more effective than by human</a:t>
            </a:r>
          </a:p>
          <a:p>
            <a:pPr marL="305435" indent="-305435"/>
            <a:r>
              <a:rPr lang="en-US" dirty="0" smtClean="0"/>
              <a:t> </a:t>
            </a:r>
            <a:r>
              <a:rPr lang="en-US" dirty="0"/>
              <a:t>Further, it can allow analysis and comparison of multiple new sites. Thus human errors can be avoided</a:t>
            </a:r>
          </a:p>
          <a:p>
            <a:pPr marL="305435" indent="-305435"/>
            <a:r>
              <a:rPr lang="en-US" dirty="0"/>
              <a:t>and operations can be performed faster than previous methods. Given a dataset with 37 obfuscated parameters, the</a:t>
            </a:r>
          </a:p>
          <a:p>
            <a:pPr marL="305435" indent="-305435"/>
            <a:r>
              <a:rPr lang="en-US" dirty="0"/>
              <a:t>algorithm will be trained on these parameters and no more.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706453" y="179192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dirty="0"/>
              <a:t>Personal judgment and experience will influence the location and release date of a restaurant. It can be challenging to extrapolate subjective data across cultures and geographical areas. A supervised learning algorithm can construct complicated representations of complex variables using simple inputs such as the opening date, city and type of the restaurant (Food Court, Inline, Drive-Thru, Mobile), Demographic data (population in any given area, age, and gender distribution, development scales), Real estate data (front facade of the location, car park availability), and points of interest including schools, banks. Machine learning concepts such as </a:t>
            </a:r>
            <a:r>
              <a:rPr lang="en-US" dirty="0" err="1"/>
              <a:t>catboost</a:t>
            </a:r>
            <a:r>
              <a:rPr lang="en-US" dirty="0"/>
              <a:t> and random forests can enable food chains to predict the annual revenue of a new restaurant, which can help them determine the viability of a news outlet.</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284731" y="1764863"/>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US" sz="1800" dirty="0"/>
              <a:t>Revenue management (RM) helps predict customer demand to optimize inventory availability and price so that revenue growth can be maximized. The main aim of revenue management is to sell the right product at the right time and for the right price to the right consumer. Over the past two decades, revenue management techniques for restaurant industries have started to appear in the literature. This paper aims to thoroughly review this literature and identify emerging issues. The paper is mainly structured around strategic levers of restaurant revenue management, barriers to the implementation of revenue management strategies in restaurants, and emerging themes in restaurant revenue management. The paper concludes with a summary of key findings and carefully identified directions for future research.</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r>
              <a:rPr lang="en-US" dirty="0"/>
              <a:t>With over 1,200 quick-service restaurants across the globe, TFI is the company where it owns several well-known restaurants across different parts of Europe and Asia. They employ over 20,000 people in Europe and Asia and make significant daily investments in developing new restaurant sites. We have been encountered four different types of restaurants. They are inline, mobile, drive-thru, and food court. So deciding to open a new restaurant is challenging with these emerging quick-service restaurants.</a:t>
            </a:r>
          </a:p>
          <a:p>
            <a:r>
              <a:rPr lang="en-US" dirty="0"/>
              <a:t>In recent days, even restaurant sites also include a large investment of time and capital. Geographical locations and cultures also impact the long-time survival of the firm. With the subjective data, it is difficult to extrapolate the place where to open a new restaurant. So TF1 needs a model such that they can effectively invest in new restaurant sites. This competition is to predict the annual restaurant sales of 100,000 regional locations.</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92500"/>
          </a:bodyPr>
          <a:lstStyle/>
          <a:p>
            <a:r>
              <a:rPr lang="en-US" sz="2400" dirty="0"/>
              <a:t>This </a:t>
            </a:r>
            <a:r>
              <a:rPr lang="en-US" sz="2400" u="sng" dirty="0">
                <a:hlinkClick r:id="rId2"/>
              </a:rPr>
              <a:t>dataset</a:t>
            </a:r>
            <a:r>
              <a:rPr lang="en-US" sz="2400" dirty="0"/>
              <a:t> is from a </a:t>
            </a:r>
            <a:r>
              <a:rPr lang="en-US" sz="2400" dirty="0" smtClean="0"/>
              <a:t> </a:t>
            </a:r>
            <a:r>
              <a:rPr lang="en-US" sz="2400" dirty="0"/>
              <a:t>competition and has 137 restaurants in the training set, and a test set of 100000 restaurants. The data columns include the open date, location, city type, and three categories of obfuscated data: Demographic data, Real estate data, and Commercial data. The revenue column indicates a (transformed) revenue of the restaurant in a given year and is the target of predictive analysis.</a:t>
            </a:r>
          </a:p>
          <a:p>
            <a:r>
              <a:rPr lang="en-US" sz="2400" dirty="0"/>
              <a:t>In this project, I first download and explore the dataset. Then I prepare the dataset for training by splitting the data into training and validation sets. After that, I trained and evaluate hard-coded and baseline models. Then, I do feature engineering and then train and evaluate different models(Ridge regression, Random Forest, Gradient Boosting). Then, I tune </a:t>
            </a:r>
            <a:r>
              <a:rPr lang="en-US" sz="2400" dirty="0" err="1"/>
              <a:t>hyperparameters</a:t>
            </a:r>
            <a:r>
              <a:rPr lang="en-US" sz="2400" dirty="0"/>
              <a:t>. Finally, I submit the predictions made from the above models </a:t>
            </a:r>
            <a:r>
              <a:rPr lang="en-US" sz="2400" dirty="0" smtClean="0"/>
              <a:t>to and </a:t>
            </a:r>
            <a:r>
              <a:rPr lang="en-US" sz="2400" dirty="0"/>
              <a:t>see where our score lands on </a:t>
            </a:r>
            <a:r>
              <a:rPr lang="en-US" sz="2400" dirty="0" smtClean="0"/>
              <a:t>the </a:t>
            </a:r>
            <a:r>
              <a:rPr lang="en-US" sz="2400" dirty="0"/>
              <a:t>leaderboard.</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lnSpcReduction="10000"/>
          </a:bodyPr>
          <a:lstStyle/>
          <a:p>
            <a:pPr marL="305435" indent="-305435"/>
            <a:r>
              <a:rPr lang="en-US" sz="2000" dirty="0"/>
              <a:t>For prediction, we also considered tree-based methods. They are often the simplest models and useful for interpretation of the data. Tree-based methods involve stratifying or segmenting the predictor space into several simple regions. For a regression tree, to predict a given observation, we typically use the mean of the training observations in the region to which it belongs. However, a tree without encountering any restriction may grow very complex which may produce good predictions on the training set but is likely to </a:t>
            </a:r>
            <a:r>
              <a:rPr lang="en-US" sz="2000" dirty="0" err="1"/>
              <a:t>overfit</a:t>
            </a:r>
            <a:r>
              <a:rPr lang="en-US" sz="2000" dirty="0"/>
              <a:t> the data, leading to poor test set performance. In this case, pruning the tree may lead to lower variance and better interpretation. Through the cross-validation approach, we can easily find the best tree that will minimize the test error rate. Unfortunately, trees generally do not have the same level of predictive accuracy as some of the other regression approaches mentioned above. However, by aggregating many decision trees, using methods like bagging, random forests, and boosting, the predictive performance of trees can be substantially improved. Bagging (Bootstrap aggregating) reduces the variance and increases the prediction accuracy by taking many training sets from the population, then building a separate prediction model using each training set and averaging the resulting</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413684" y="1318465"/>
            <a:ext cx="11298152" cy="4673324"/>
          </a:xfrm>
        </p:spPr>
        <p:txBody>
          <a:bodyPr/>
          <a:lstStyle/>
          <a:p>
            <a:pPr marL="0" indent="0">
              <a:buNone/>
            </a:pPr>
            <a:endParaRPr lang="en-US" sz="2000" b="1" dirty="0"/>
          </a:p>
          <a:p>
            <a:pPr marL="305435" indent="-305435"/>
            <a:r>
              <a:rPr lang="en-US" dirty="0"/>
              <a:t>Here we use Machine Learning algorithms to predict the revenue of the restaurants. The algorithms used are </a:t>
            </a:r>
            <a:r>
              <a:rPr lang="en-US" dirty="0" err="1"/>
              <a:t>catboost</a:t>
            </a:r>
            <a:r>
              <a:rPr lang="en-US" dirty="0"/>
              <a:t> and random forest. The process flow of this project is represented in Fig 3.3. Initially the data is collected and studied. Secondly the raw data is structured and divided into train data and test data. Now the data is provided to the algorithms and allowed to train the data. First it is checked that the data is valid or not. If data is valid then the algorithms get trained separately. Here we are implementing this project using two algorithms because to know which algorithm is predicting with least mean absolute error and least root mean square error. So, the two algorithms are trained accordingly for different parameters of input. Then next it comes to the test data where the data is provided to predict the revenue of the restaurants based on the parameters provided. This data is compared with data used for training algorithm and then the errors are calculated. The less the error is the good the efficiency and accurate the prediction. </a:t>
            </a:r>
            <a:r>
              <a:rPr lang="en-US" dirty="0" err="1"/>
              <a:t>So,the</a:t>
            </a:r>
            <a:r>
              <a:rPr lang="en-US" dirty="0"/>
              <a:t> restaurants revenue is predicted based on the trained data or the historic data. </a:t>
            </a: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615638" y="844659"/>
            <a:ext cx="13220432"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400" b="1" dirty="0">
              <a:solidFill>
                <a:schemeClr val="accent1"/>
              </a:solidFill>
              <a:latin typeface="Arial"/>
              <a:cs typeface="Arial"/>
            </a:endParaRPr>
          </a:p>
        </p:txBody>
      </p:sp>
      <p:sp>
        <p:nvSpPr>
          <p:cNvPr id="6" name="Content Placeholder 2">
            <a:extLst>
              <a:ext uri="{FF2B5EF4-FFF2-40B4-BE49-F238E27FC236}">
                <a16:creationId xmlns:a16="http://schemas.microsoft.com/office/drawing/2014/main" xmlns="" id="{A6638FD1-D00E-E75B-705C-564F06D93D7B}"/>
              </a:ext>
            </a:extLst>
          </p:cNvPr>
          <p:cNvSpPr txBox="1">
            <a:spLocks/>
          </p:cNvSpPr>
          <p:nvPr/>
        </p:nvSpPr>
        <p:spPr>
          <a:xfrm>
            <a:off x="45523" y="1302026"/>
            <a:ext cx="13220430"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US" sz="2000" b="1" smtClean="0"/>
          </a:p>
          <a:p>
            <a:pPr marL="305435" indent="-305435"/>
            <a:endParaRPr lang="en-US" dirty="0"/>
          </a:p>
        </p:txBody>
      </p:sp>
      <p:sp>
        <p:nvSpPr>
          <p:cNvPr id="7" name="Title 4">
            <a:extLst>
              <a:ext uri="{FF2B5EF4-FFF2-40B4-BE49-F238E27FC236}">
                <a16:creationId xmlns:a16="http://schemas.microsoft.com/office/drawing/2014/main" xmlns="" id="{3F968F13-9AC4-7120-7ACD-9F752C767D5D}"/>
              </a:ext>
            </a:extLst>
          </p:cNvPr>
          <p:cNvSpPr txBox="1">
            <a:spLocks/>
          </p:cNvSpPr>
          <p:nvPr/>
        </p:nvSpPr>
        <p:spPr>
          <a:xfrm>
            <a:off x="0" y="844659"/>
            <a:ext cx="13220432"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400" b="1" dirty="0">
              <a:solidFill>
                <a:schemeClr val="accent1"/>
              </a:solidFill>
              <a:latin typeface="Arial"/>
              <a:cs typeface="Arial"/>
            </a:endParaRPr>
          </a:p>
        </p:txBody>
      </p:sp>
      <p:sp>
        <p:nvSpPr>
          <p:cNvPr id="4" name="Rectangle 3"/>
          <p:cNvSpPr/>
          <p:nvPr/>
        </p:nvSpPr>
        <p:spPr>
          <a:xfrm>
            <a:off x="4891881" y="659993"/>
            <a:ext cx="1406154" cy="369332"/>
          </a:xfrm>
          <a:prstGeom prst="rect">
            <a:avLst/>
          </a:prstGeom>
        </p:spPr>
        <p:txBody>
          <a:bodyPr wrap="none">
            <a:spAutoFit/>
          </a:bodyPr>
          <a:lstStyle/>
          <a:p>
            <a:r>
              <a:rPr lang="en-IN" dirty="0"/>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c0fa2617-96bd-425d-8578-e93563fe37c5"/>
    <ds:schemaRef ds:uri="http://schemas.microsoft.com/office/2006/metadata/properties"/>
    <ds:schemaRef ds:uri="http://purl.org/dc/elements/1.1/"/>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9162bd5b-4ed9-4da3-b376-05204580ba3f"/>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80</TotalTime>
  <Words>1371</Words>
  <Application>Microsoft Office PowerPoint</Application>
  <PresentationFormat>Custom</PresentationFormat>
  <Paragraphs>44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  Restaurant Revenue Prediction PRESENTED BY; K.NAGENDRAN MECHANICAL ENGINEERING BHARATH NIKETAN ENGINEERING COLLEGE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STUDENTS</cp:lastModifiedBy>
  <cp:revision>29</cp:revision>
  <dcterms:created xsi:type="dcterms:W3CDTF">2021-05-26T16:50:10Z</dcterms:created>
  <dcterms:modified xsi:type="dcterms:W3CDTF">2024-04-05T06:33:53Z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