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p:scale>
          <a:sx n="64" d="100"/>
          <a:sy n="64" d="100"/>
        </p:scale>
        <p:origin x="-168"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227902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496283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944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2280264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464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1931561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3601832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29398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219158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301F6-8DBB-4D0E-9F8F-EB76DFF1586A}"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312057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301F6-8DBB-4D0E-9F8F-EB76DFF1586A}" type="datetimeFigureOut">
              <a:rPr lang="en-IN" smtClean="0"/>
              <a:t>25-09-2025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2514016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301F6-8DBB-4D0E-9F8F-EB76DFF1586A}" type="datetimeFigureOut">
              <a:rPr lang="en-IN" smtClean="0"/>
              <a:t>25-09-2025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73012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301F6-8DBB-4D0E-9F8F-EB76DFF1586A}" type="datetimeFigureOut">
              <a:rPr lang="en-IN" smtClean="0"/>
              <a:t>25-09-2025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58195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301F6-8DBB-4D0E-9F8F-EB76DFF1586A}" type="datetimeFigureOut">
              <a:rPr lang="en-IN" smtClean="0"/>
              <a:t>25-09-2025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236640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2301F6-8DBB-4D0E-9F8F-EB76DFF1586A}" type="datetimeFigureOut">
              <a:rPr lang="en-IN" smtClean="0"/>
              <a:t>25-09-2025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108351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2301F6-8DBB-4D0E-9F8F-EB76DFF1586A}" type="datetimeFigureOut">
              <a:rPr lang="en-IN" smtClean="0"/>
              <a:t>25-09-2025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43530-0D8D-4D6F-81FA-C29EFA52D7B1}" type="slidenum">
              <a:rPr lang="en-IN" smtClean="0"/>
              <a:t>‹#›</a:t>
            </a:fld>
            <a:endParaRPr lang="en-IN"/>
          </a:p>
        </p:txBody>
      </p:sp>
    </p:spTree>
    <p:extLst>
      <p:ext uri="{BB962C8B-B14F-4D97-AF65-F5344CB8AC3E}">
        <p14:creationId xmlns:p14="http://schemas.microsoft.com/office/powerpoint/2010/main" val="384736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2301F6-8DBB-4D0E-9F8F-EB76DFF1586A}" type="datetimeFigureOut">
              <a:rPr lang="en-IN" smtClean="0"/>
              <a:t>25-09-2025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343530-0D8D-4D6F-81FA-C29EFA52D7B1}" type="slidenum">
              <a:rPr lang="en-IN" smtClean="0"/>
              <a:t>‹#›</a:t>
            </a:fld>
            <a:endParaRPr lang="en-IN"/>
          </a:p>
        </p:txBody>
      </p:sp>
    </p:spTree>
    <p:extLst>
      <p:ext uri="{BB962C8B-B14F-4D97-AF65-F5344CB8AC3E}">
        <p14:creationId xmlns:p14="http://schemas.microsoft.com/office/powerpoint/2010/main" val="14611218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A827-4C0E-C8EA-8E2C-1A740F7D542E}"/>
              </a:ext>
            </a:extLst>
          </p:cNvPr>
          <p:cNvSpPr>
            <a:spLocks noGrp="1"/>
          </p:cNvSpPr>
          <p:nvPr>
            <p:ph type="ctrTitle"/>
          </p:nvPr>
        </p:nvSpPr>
        <p:spPr/>
        <p:txBody>
          <a:bodyPr>
            <a:normAutofit fontScale="90000"/>
          </a:bodyPr>
          <a:lstStyle/>
          <a:p>
            <a:r>
              <a:rPr lang="en-US" dirty="0"/>
              <a:t>AI-Enhanced Gesture Recognition in AR/MR System HIGH FID DESIGN</a:t>
            </a:r>
            <a:endParaRPr lang="en-IN" dirty="0"/>
          </a:p>
        </p:txBody>
      </p:sp>
      <p:sp>
        <p:nvSpPr>
          <p:cNvPr id="3" name="Subtitle 2">
            <a:extLst>
              <a:ext uri="{FF2B5EF4-FFF2-40B4-BE49-F238E27FC236}">
                <a16:creationId xmlns:a16="http://schemas.microsoft.com/office/drawing/2014/main" id="{B13E8FD2-CDBF-B285-2CFA-56394AE7A403}"/>
              </a:ext>
            </a:extLst>
          </p:cNvPr>
          <p:cNvSpPr>
            <a:spLocks noGrp="1"/>
          </p:cNvSpPr>
          <p:nvPr>
            <p:ph type="subTitle" idx="1"/>
          </p:nvPr>
        </p:nvSpPr>
        <p:spPr/>
        <p:txBody>
          <a:bodyPr/>
          <a:lstStyle/>
          <a:p>
            <a:r>
              <a:rPr lang="en-IN" dirty="0"/>
              <a:t>A Next-Gen Interaction Approach</a:t>
            </a:r>
          </a:p>
        </p:txBody>
      </p:sp>
    </p:spTree>
    <p:extLst>
      <p:ext uri="{BB962C8B-B14F-4D97-AF65-F5344CB8AC3E}">
        <p14:creationId xmlns:p14="http://schemas.microsoft.com/office/powerpoint/2010/main" val="243075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E1FA-5C3D-C808-0329-02302B828E70}"/>
              </a:ext>
            </a:extLst>
          </p:cNvPr>
          <p:cNvSpPr>
            <a:spLocks noGrp="1"/>
          </p:cNvSpPr>
          <p:nvPr>
            <p:ph type="title"/>
          </p:nvPr>
        </p:nvSpPr>
        <p:spPr>
          <a:xfrm>
            <a:off x="947451" y="870332"/>
            <a:ext cx="10311788" cy="820355"/>
          </a:xfrm>
        </p:spPr>
        <p:txBody>
          <a:bodyPr>
            <a:normAutofit fontScale="90000"/>
          </a:bodyPr>
          <a:lstStyle/>
          <a:p>
            <a:r>
              <a:rPr lang="en-IN" dirty="0"/>
              <a:t>MODULE 1:System Overview</a:t>
            </a:r>
            <a:br>
              <a:rPr lang="en-IN" dirty="0"/>
            </a:br>
            <a:br>
              <a:rPr lang="en-IN" dirty="0"/>
            </a:br>
            <a:endParaRPr lang="en-IN" dirty="0"/>
          </a:p>
        </p:txBody>
      </p:sp>
      <p:sp>
        <p:nvSpPr>
          <p:cNvPr id="4" name="TextBox 3">
            <a:extLst>
              <a:ext uri="{FF2B5EF4-FFF2-40B4-BE49-F238E27FC236}">
                <a16:creationId xmlns:a16="http://schemas.microsoft.com/office/drawing/2014/main" id="{13942286-62E0-F41D-CABB-6CC417C2ABEC}"/>
              </a:ext>
            </a:extLst>
          </p:cNvPr>
          <p:cNvSpPr txBox="1"/>
          <p:nvPr/>
        </p:nvSpPr>
        <p:spPr>
          <a:xfrm>
            <a:off x="2831335" y="1927952"/>
            <a:ext cx="6315419" cy="3539430"/>
          </a:xfrm>
          <a:prstGeom prst="rect">
            <a:avLst/>
          </a:prstGeom>
          <a:noFill/>
        </p:spPr>
        <p:txBody>
          <a:bodyPr wrap="square">
            <a:spAutoFit/>
          </a:bodyPr>
          <a:lstStyle/>
          <a:p>
            <a:r>
              <a:rPr lang="en-IN" sz="3200" b="1" dirty="0">
                <a:latin typeface="Arial" panose="020B0604020202020204" pitchFamily="34" charset="0"/>
                <a:cs typeface="Arial" panose="020B0604020202020204" pitchFamily="34" charset="0"/>
              </a:rPr>
              <a:t>Visual </a:t>
            </a:r>
            <a:r>
              <a:rPr lang="en-IN" sz="3200" b="1" dirty="0" err="1">
                <a:latin typeface="Arial" panose="020B0604020202020204" pitchFamily="34" charset="0"/>
                <a:cs typeface="Arial" panose="020B0604020202020204" pitchFamily="34" charset="0"/>
              </a:rPr>
              <a:t>mockup</a:t>
            </a:r>
            <a:r>
              <a:rPr lang="en-IN" sz="3200" b="1" dirty="0">
                <a:latin typeface="Arial" panose="020B0604020202020204" pitchFamily="34" charset="0"/>
                <a:cs typeface="Arial" panose="020B0604020202020204" pitchFamily="34" charset="0"/>
              </a:rPr>
              <a:t> of a user in AR headset interacting with 3D objects.</a:t>
            </a:r>
          </a:p>
          <a:p>
            <a:endParaRPr lang="en-IN" sz="3200" b="1" dirty="0">
              <a:latin typeface="Arial" panose="020B0604020202020204" pitchFamily="34" charset="0"/>
              <a:cs typeface="Arial" panose="020B0604020202020204" pitchFamily="34" charset="0"/>
            </a:endParaRPr>
          </a:p>
          <a:p>
            <a:r>
              <a:rPr lang="en-IN" sz="3200" b="1" dirty="0">
                <a:latin typeface="Arial" panose="020B0604020202020204" pitchFamily="34" charset="0"/>
                <a:cs typeface="Arial" panose="020B0604020202020204" pitchFamily="34" charset="0"/>
              </a:rPr>
              <a:t>Clean diagram: Camera → AI Model → Gesture Recognition → AR Object Response.</a:t>
            </a:r>
          </a:p>
        </p:txBody>
      </p:sp>
    </p:spTree>
    <p:extLst>
      <p:ext uri="{BB962C8B-B14F-4D97-AF65-F5344CB8AC3E}">
        <p14:creationId xmlns:p14="http://schemas.microsoft.com/office/powerpoint/2010/main" val="387113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0ACC-807E-B856-8089-78A55FB8D7F4}"/>
              </a:ext>
            </a:extLst>
          </p:cNvPr>
          <p:cNvSpPr>
            <a:spLocks noGrp="1"/>
          </p:cNvSpPr>
          <p:nvPr>
            <p:ph type="title"/>
          </p:nvPr>
        </p:nvSpPr>
        <p:spPr/>
        <p:txBody>
          <a:bodyPr/>
          <a:lstStyle/>
          <a:p>
            <a:r>
              <a:rPr lang="en-IN" dirty="0"/>
              <a:t>MODULE 2:High-Fidelity Design (UI </a:t>
            </a:r>
            <a:r>
              <a:rPr lang="en-IN" dirty="0" err="1"/>
              <a:t>Mockup</a:t>
            </a:r>
            <a:r>
              <a:rPr lang="en-IN" dirty="0"/>
              <a:t>)</a:t>
            </a:r>
          </a:p>
        </p:txBody>
      </p:sp>
      <p:sp>
        <p:nvSpPr>
          <p:cNvPr id="4" name="TextBox 3">
            <a:extLst>
              <a:ext uri="{FF2B5EF4-FFF2-40B4-BE49-F238E27FC236}">
                <a16:creationId xmlns:a16="http://schemas.microsoft.com/office/drawing/2014/main" id="{1836883B-34D5-7FE6-10D4-46EEE1A7A62A}"/>
              </a:ext>
            </a:extLst>
          </p:cNvPr>
          <p:cNvSpPr txBox="1"/>
          <p:nvPr/>
        </p:nvSpPr>
        <p:spPr>
          <a:xfrm>
            <a:off x="3048918" y="2277592"/>
            <a:ext cx="6097836" cy="4524315"/>
          </a:xfrm>
          <a:prstGeom prst="rect">
            <a:avLst/>
          </a:prstGeom>
          <a:noFill/>
        </p:spPr>
        <p:txBody>
          <a:bodyPr wrap="square">
            <a:spAutoFit/>
          </a:bodyPr>
          <a:lstStyle/>
          <a:p>
            <a:r>
              <a:rPr lang="en-US" sz="2400" b="1" dirty="0">
                <a:latin typeface="Arial Black" panose="020B0A04020102020204" pitchFamily="34" charset="0"/>
              </a:rPr>
              <a:t>Live camera feed with hand skeleton overlay.</a:t>
            </a:r>
          </a:p>
          <a:p>
            <a:endParaRPr lang="en-US" sz="2400" b="1" dirty="0">
              <a:latin typeface="Arial Black" panose="020B0A04020102020204" pitchFamily="34" charset="0"/>
            </a:endParaRPr>
          </a:p>
          <a:p>
            <a:r>
              <a:rPr lang="en-US" sz="2400" b="1" dirty="0">
                <a:latin typeface="Arial Black" panose="020B0A04020102020204" pitchFamily="34" charset="0"/>
              </a:rPr>
              <a:t>AR object (cube, model, or hologram) glowing when recognized.</a:t>
            </a:r>
          </a:p>
          <a:p>
            <a:endParaRPr lang="en-US" sz="2400" b="1" dirty="0">
              <a:latin typeface="Arial Black" panose="020B0A04020102020204" pitchFamily="34" charset="0"/>
            </a:endParaRPr>
          </a:p>
          <a:p>
            <a:r>
              <a:rPr lang="en-US" sz="2400" b="1" dirty="0">
                <a:latin typeface="Arial Black" panose="020B0A04020102020204" pitchFamily="34" charset="0"/>
              </a:rPr>
              <a:t>HUD overlay with gesture labels &amp; confidence percentage.</a:t>
            </a:r>
          </a:p>
          <a:p>
            <a:endParaRPr lang="en-US" sz="2400" b="1" dirty="0">
              <a:latin typeface="Arial Black" panose="020B0A04020102020204" pitchFamily="34" charset="0"/>
            </a:endParaRPr>
          </a:p>
          <a:p>
            <a:r>
              <a:rPr lang="en-US" sz="2400" b="1" dirty="0">
                <a:latin typeface="Arial Black" panose="020B0A04020102020204" pitchFamily="34" charset="0"/>
              </a:rPr>
              <a:t>Control panel (right side) with toggles/settings.</a:t>
            </a:r>
          </a:p>
        </p:txBody>
      </p:sp>
    </p:spTree>
    <p:extLst>
      <p:ext uri="{BB962C8B-B14F-4D97-AF65-F5344CB8AC3E}">
        <p14:creationId xmlns:p14="http://schemas.microsoft.com/office/powerpoint/2010/main" val="39554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A97D-78A8-7EF6-112C-CDAE8B216E0B}"/>
              </a:ext>
            </a:extLst>
          </p:cNvPr>
          <p:cNvSpPr>
            <a:spLocks noGrp="1"/>
          </p:cNvSpPr>
          <p:nvPr>
            <p:ph type="title"/>
          </p:nvPr>
        </p:nvSpPr>
        <p:spPr/>
        <p:txBody>
          <a:bodyPr>
            <a:normAutofit fontScale="90000"/>
          </a:bodyPr>
          <a:lstStyle/>
          <a:p>
            <a:r>
              <a:rPr lang="en-IN" dirty="0"/>
              <a:t>MODULE 3: Features</a:t>
            </a:r>
            <a:br>
              <a:rPr lang="en-IN" dirty="0"/>
            </a:br>
            <a:br>
              <a:rPr lang="en-IN" dirty="0"/>
            </a:br>
            <a:endParaRPr lang="en-IN" dirty="0"/>
          </a:p>
        </p:txBody>
      </p:sp>
      <p:sp>
        <p:nvSpPr>
          <p:cNvPr id="4" name="TextBox 3">
            <a:extLst>
              <a:ext uri="{FF2B5EF4-FFF2-40B4-BE49-F238E27FC236}">
                <a16:creationId xmlns:a16="http://schemas.microsoft.com/office/drawing/2014/main" id="{4B2B6193-48CD-30A4-E760-45019D58B4FB}"/>
              </a:ext>
            </a:extLst>
          </p:cNvPr>
          <p:cNvSpPr txBox="1"/>
          <p:nvPr/>
        </p:nvSpPr>
        <p:spPr>
          <a:xfrm>
            <a:off x="3048918" y="1574078"/>
            <a:ext cx="6097836" cy="5262979"/>
          </a:xfrm>
          <a:prstGeom prst="rect">
            <a:avLst/>
          </a:prstGeom>
          <a:noFill/>
        </p:spPr>
        <p:txBody>
          <a:bodyPr wrap="square">
            <a:spAutoFit/>
          </a:bodyPr>
          <a:lstStyle/>
          <a:p>
            <a:r>
              <a:rPr lang="en-US" sz="2400" b="1" dirty="0">
                <a:latin typeface="Arial Black" panose="020B0A04020102020204" pitchFamily="34" charset="0"/>
              </a:rPr>
              <a:t>Polished icons + text for each key feature:</a:t>
            </a:r>
          </a:p>
          <a:p>
            <a:endParaRPr lang="en-US" sz="2400" b="1" dirty="0">
              <a:latin typeface="Arial Black" panose="020B0A04020102020204" pitchFamily="34" charset="0"/>
            </a:endParaRPr>
          </a:p>
          <a:p>
            <a:r>
              <a:rPr lang="en-US" sz="2400" b="1" dirty="0">
                <a:latin typeface="Arial Black" panose="020B0A04020102020204" pitchFamily="34" charset="0"/>
              </a:rPr>
              <a:t>Real-time gesture tracking</a:t>
            </a:r>
          </a:p>
          <a:p>
            <a:endParaRPr lang="en-US" sz="2400" b="1" dirty="0">
              <a:latin typeface="Arial Black" panose="020B0A04020102020204" pitchFamily="34" charset="0"/>
            </a:endParaRPr>
          </a:p>
          <a:p>
            <a:r>
              <a:rPr lang="en-US" sz="2400" b="1" dirty="0">
                <a:latin typeface="Arial Black" panose="020B0A04020102020204" pitchFamily="34" charset="0"/>
              </a:rPr>
              <a:t>Multi-gesture support</a:t>
            </a:r>
          </a:p>
          <a:p>
            <a:endParaRPr lang="en-US" sz="2400" b="1" dirty="0">
              <a:latin typeface="Arial Black" panose="020B0A04020102020204" pitchFamily="34" charset="0"/>
            </a:endParaRPr>
          </a:p>
          <a:p>
            <a:r>
              <a:rPr lang="en-US" sz="2400" b="1" dirty="0">
                <a:latin typeface="Arial Black" panose="020B0A04020102020204" pitchFamily="34" charset="0"/>
              </a:rPr>
              <a:t>3D object manipulation</a:t>
            </a:r>
          </a:p>
          <a:p>
            <a:endParaRPr lang="en-US" sz="2400" b="1" dirty="0">
              <a:latin typeface="Arial Black" panose="020B0A04020102020204" pitchFamily="34" charset="0"/>
            </a:endParaRPr>
          </a:p>
          <a:p>
            <a:r>
              <a:rPr lang="en-US" sz="2400" b="1" dirty="0">
                <a:latin typeface="Arial Black" panose="020B0A04020102020204" pitchFamily="34" charset="0"/>
              </a:rPr>
              <a:t>AI-powered accuracy</a:t>
            </a:r>
          </a:p>
          <a:p>
            <a:endParaRPr lang="en-US" sz="2400" b="1" dirty="0">
              <a:latin typeface="Arial Black" panose="020B0A04020102020204" pitchFamily="34" charset="0"/>
            </a:endParaRPr>
          </a:p>
          <a:p>
            <a:r>
              <a:rPr lang="en-US" sz="2400" b="1" dirty="0">
                <a:latin typeface="Arial Black" panose="020B0A04020102020204" pitchFamily="34" charset="0"/>
              </a:rPr>
              <a:t>Context-aware interaction</a:t>
            </a:r>
          </a:p>
          <a:p>
            <a:endParaRPr lang="en-US" sz="2400" b="1" dirty="0">
              <a:latin typeface="Arial Black" panose="020B0A04020102020204" pitchFamily="34" charset="0"/>
            </a:endParaRPr>
          </a:p>
          <a:p>
            <a:r>
              <a:rPr lang="en-US" sz="2400" b="1" dirty="0">
                <a:latin typeface="Arial Black" panose="020B0A04020102020204" pitchFamily="34" charset="0"/>
              </a:rPr>
              <a:t>Cross-device compatibility</a:t>
            </a:r>
          </a:p>
        </p:txBody>
      </p:sp>
    </p:spTree>
    <p:extLst>
      <p:ext uri="{BB962C8B-B14F-4D97-AF65-F5344CB8AC3E}">
        <p14:creationId xmlns:p14="http://schemas.microsoft.com/office/powerpoint/2010/main" val="403361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4D95D-8262-FB50-2295-5477687BA0DD}"/>
              </a:ext>
            </a:extLst>
          </p:cNvPr>
          <p:cNvSpPr>
            <a:spLocks noGrp="1"/>
          </p:cNvSpPr>
          <p:nvPr>
            <p:ph type="title"/>
          </p:nvPr>
        </p:nvSpPr>
        <p:spPr/>
        <p:txBody>
          <a:bodyPr/>
          <a:lstStyle/>
          <a:p>
            <a:r>
              <a:rPr lang="en-IN" dirty="0"/>
              <a:t>MODULE 4:FLOWDIAGRAM</a:t>
            </a:r>
          </a:p>
        </p:txBody>
      </p:sp>
      <p:pic>
        <p:nvPicPr>
          <p:cNvPr id="4" name="Picture 3">
            <a:extLst>
              <a:ext uri="{FF2B5EF4-FFF2-40B4-BE49-F238E27FC236}">
                <a16:creationId xmlns:a16="http://schemas.microsoft.com/office/drawing/2014/main" id="{62108BD6-9DA5-8F22-5684-24A9468E39B2}"/>
              </a:ext>
            </a:extLst>
          </p:cNvPr>
          <p:cNvPicPr>
            <a:picLocks noChangeAspect="1"/>
          </p:cNvPicPr>
          <p:nvPr/>
        </p:nvPicPr>
        <p:blipFill>
          <a:blip r:embed="rId2"/>
          <a:stretch>
            <a:fillRect/>
          </a:stretch>
        </p:blipFill>
        <p:spPr>
          <a:xfrm>
            <a:off x="3810000" y="1344058"/>
            <a:ext cx="4572000" cy="5513942"/>
          </a:xfrm>
          <a:prstGeom prst="rect">
            <a:avLst/>
          </a:prstGeom>
        </p:spPr>
      </p:pic>
    </p:spTree>
    <p:extLst>
      <p:ext uri="{BB962C8B-B14F-4D97-AF65-F5344CB8AC3E}">
        <p14:creationId xmlns:p14="http://schemas.microsoft.com/office/powerpoint/2010/main" val="60411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1C25-CBD4-4EAC-E4B4-6EE74D707111}"/>
              </a:ext>
            </a:extLst>
          </p:cNvPr>
          <p:cNvSpPr>
            <a:spLocks noGrp="1"/>
          </p:cNvSpPr>
          <p:nvPr>
            <p:ph type="title"/>
          </p:nvPr>
        </p:nvSpPr>
        <p:spPr/>
        <p:txBody>
          <a:bodyPr/>
          <a:lstStyle/>
          <a:p>
            <a:r>
              <a:rPr lang="en-IN" dirty="0"/>
              <a:t>MODULE 5:Interaction Flow (High-Fid)</a:t>
            </a:r>
          </a:p>
        </p:txBody>
      </p:sp>
      <p:sp>
        <p:nvSpPr>
          <p:cNvPr id="4" name="TextBox 3">
            <a:extLst>
              <a:ext uri="{FF2B5EF4-FFF2-40B4-BE49-F238E27FC236}">
                <a16:creationId xmlns:a16="http://schemas.microsoft.com/office/drawing/2014/main" id="{684BEC6D-98A5-9A52-155A-44FFD7F4CE21}"/>
              </a:ext>
            </a:extLst>
          </p:cNvPr>
          <p:cNvSpPr txBox="1"/>
          <p:nvPr/>
        </p:nvSpPr>
        <p:spPr>
          <a:xfrm>
            <a:off x="3048918" y="1862094"/>
            <a:ext cx="6097836" cy="4832092"/>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Animated-style diagram:</a:t>
            </a:r>
          </a:p>
          <a:p>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User gesture →</a:t>
            </a:r>
          </a:p>
          <a:p>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Camera captures hand →</a:t>
            </a:r>
          </a:p>
          <a:p>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AI recognizes →</a:t>
            </a:r>
          </a:p>
          <a:p>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AR object responds →</a:t>
            </a:r>
          </a:p>
          <a:p>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Visual feedback shown</a:t>
            </a:r>
          </a:p>
        </p:txBody>
      </p:sp>
    </p:spTree>
    <p:extLst>
      <p:ext uri="{BB962C8B-B14F-4D97-AF65-F5344CB8AC3E}">
        <p14:creationId xmlns:p14="http://schemas.microsoft.com/office/powerpoint/2010/main" val="314559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70FB-04DC-24D2-AFFC-C53298F6FB7C}"/>
              </a:ext>
            </a:extLst>
          </p:cNvPr>
          <p:cNvSpPr>
            <a:spLocks noGrp="1"/>
          </p:cNvSpPr>
          <p:nvPr>
            <p:ph type="title"/>
          </p:nvPr>
        </p:nvSpPr>
        <p:spPr/>
        <p:txBody>
          <a:bodyPr/>
          <a:lstStyle/>
          <a:p>
            <a:r>
              <a:rPr lang="en-IN" dirty="0"/>
              <a:t>MODULE 6:Use Cases</a:t>
            </a:r>
            <a:br>
              <a:rPr lang="en-IN" dirty="0"/>
            </a:br>
            <a:endParaRPr lang="en-IN" dirty="0"/>
          </a:p>
        </p:txBody>
      </p:sp>
      <p:sp>
        <p:nvSpPr>
          <p:cNvPr id="4" name="TextBox 3">
            <a:extLst>
              <a:ext uri="{FF2B5EF4-FFF2-40B4-BE49-F238E27FC236}">
                <a16:creationId xmlns:a16="http://schemas.microsoft.com/office/drawing/2014/main" id="{099801C9-8FAF-9F71-CD5E-B68D879AD3F1}"/>
              </a:ext>
            </a:extLst>
          </p:cNvPr>
          <p:cNvSpPr txBox="1"/>
          <p:nvPr/>
        </p:nvSpPr>
        <p:spPr>
          <a:xfrm>
            <a:off x="2387906" y="1777114"/>
            <a:ext cx="6097836" cy="4832092"/>
          </a:xfrm>
          <a:prstGeom prst="rect">
            <a:avLst/>
          </a:prstGeom>
          <a:noFill/>
        </p:spPr>
        <p:txBody>
          <a:bodyPr wrap="square">
            <a:spAutoFit/>
          </a:bodyPr>
          <a:lstStyle/>
          <a:p>
            <a:r>
              <a:rPr lang="en-US" sz="2800" b="1" dirty="0">
                <a:latin typeface="Arial Black" panose="020B0A04020102020204" pitchFamily="34" charset="0"/>
              </a:rPr>
              <a:t>Gaming (AR/VR interaction)</a:t>
            </a:r>
          </a:p>
          <a:p>
            <a:endParaRPr lang="en-US" sz="2800" b="1" dirty="0">
              <a:latin typeface="Arial Black" panose="020B0A04020102020204" pitchFamily="34" charset="0"/>
            </a:endParaRPr>
          </a:p>
          <a:p>
            <a:r>
              <a:rPr lang="en-US" sz="2800" b="1" dirty="0">
                <a:latin typeface="Arial Black" panose="020B0A04020102020204" pitchFamily="34" charset="0"/>
              </a:rPr>
              <a:t>Education (virtual labs, AR classrooms)</a:t>
            </a:r>
          </a:p>
          <a:p>
            <a:endParaRPr lang="en-US" sz="2800" b="1" dirty="0">
              <a:latin typeface="Arial Black" panose="020B0A04020102020204" pitchFamily="34" charset="0"/>
            </a:endParaRPr>
          </a:p>
          <a:p>
            <a:r>
              <a:rPr lang="en-US" sz="2800" b="1" dirty="0">
                <a:latin typeface="Arial Black" panose="020B0A04020102020204" pitchFamily="34" charset="0"/>
              </a:rPr>
              <a:t>Healthcare (AR-assisted surgery/training)</a:t>
            </a:r>
          </a:p>
          <a:p>
            <a:endParaRPr lang="en-US" sz="2800" b="1" dirty="0">
              <a:latin typeface="Arial Black" panose="020B0A04020102020204" pitchFamily="34" charset="0"/>
            </a:endParaRPr>
          </a:p>
          <a:p>
            <a:r>
              <a:rPr lang="en-US" sz="2800" b="1" dirty="0">
                <a:latin typeface="Arial Black" panose="020B0A04020102020204" pitchFamily="34" charset="0"/>
              </a:rPr>
              <a:t>Industry (remote collaboration, training modules</a:t>
            </a:r>
            <a:r>
              <a:rPr lang="en-US" dirty="0"/>
              <a:t>)</a:t>
            </a:r>
            <a:endParaRPr lang="en-IN" dirty="0"/>
          </a:p>
        </p:txBody>
      </p:sp>
    </p:spTree>
    <p:extLst>
      <p:ext uri="{BB962C8B-B14F-4D97-AF65-F5344CB8AC3E}">
        <p14:creationId xmlns:p14="http://schemas.microsoft.com/office/powerpoint/2010/main" val="9259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F450-8E02-F30A-C78C-60E6C6648F2B}"/>
              </a:ext>
            </a:extLst>
          </p:cNvPr>
          <p:cNvSpPr>
            <a:spLocks noGrp="1"/>
          </p:cNvSpPr>
          <p:nvPr>
            <p:ph type="title"/>
          </p:nvPr>
        </p:nvSpPr>
        <p:spPr/>
        <p:txBody>
          <a:bodyPr/>
          <a:lstStyle/>
          <a:p>
            <a:r>
              <a:rPr lang="en-IN" dirty="0"/>
              <a:t>MODULE 7:Future Enhancements</a:t>
            </a:r>
            <a:br>
              <a:rPr lang="en-IN" dirty="0"/>
            </a:br>
            <a:endParaRPr lang="en-IN" dirty="0"/>
          </a:p>
        </p:txBody>
      </p:sp>
      <p:sp>
        <p:nvSpPr>
          <p:cNvPr id="6" name="TextBox 5">
            <a:extLst>
              <a:ext uri="{FF2B5EF4-FFF2-40B4-BE49-F238E27FC236}">
                <a16:creationId xmlns:a16="http://schemas.microsoft.com/office/drawing/2014/main" id="{04A87829-FEE6-3C4D-D26C-B70BAD91018A}"/>
              </a:ext>
            </a:extLst>
          </p:cNvPr>
          <p:cNvSpPr txBox="1"/>
          <p:nvPr/>
        </p:nvSpPr>
        <p:spPr>
          <a:xfrm>
            <a:off x="3047082" y="1225689"/>
            <a:ext cx="6097836" cy="5632311"/>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Adaptive Gesture Learning</a:t>
            </a:r>
          </a:p>
          <a:p>
            <a:r>
              <a:rPr lang="en-IN" b="1" dirty="0">
                <a:latin typeface="Arial" panose="020B0604020202020204" pitchFamily="34" charset="0"/>
                <a:cs typeface="Arial" panose="020B0604020202020204" pitchFamily="34" charset="0"/>
              </a:rPr>
              <a:t>System learns and customizes gestures based on individual users.</a:t>
            </a:r>
          </a:p>
          <a:p>
            <a:r>
              <a:rPr lang="en-IN" b="1" dirty="0">
                <a:latin typeface="Arial" panose="020B0604020202020204" pitchFamily="34" charset="0"/>
                <a:cs typeface="Arial" panose="020B0604020202020204" pitchFamily="34" charset="0"/>
              </a:rPr>
              <a:t>Personalized interaction profiles.</a:t>
            </a:r>
          </a:p>
          <a:p>
            <a:r>
              <a:rPr lang="en-IN" b="1" dirty="0">
                <a:latin typeface="Arial" panose="020B0604020202020204" pitchFamily="34" charset="0"/>
                <a:cs typeface="Arial" panose="020B0604020202020204" pitchFamily="34" charset="0"/>
              </a:rPr>
              <a:t>Integration with Haptic Feedback Devices</a:t>
            </a:r>
          </a:p>
          <a:p>
            <a:r>
              <a:rPr lang="en-IN" b="1" dirty="0">
                <a:latin typeface="Arial" panose="020B0604020202020204" pitchFamily="34" charset="0"/>
                <a:cs typeface="Arial" panose="020B0604020202020204" pitchFamily="34" charset="0"/>
              </a:rPr>
              <a:t>Gloves, wearables, or wristbands for realistic touch sensations.</a:t>
            </a:r>
          </a:p>
          <a:p>
            <a:r>
              <a:rPr lang="en-IN" b="1" dirty="0">
                <a:latin typeface="Arial" panose="020B0604020202020204" pitchFamily="34" charset="0"/>
                <a:cs typeface="Arial" panose="020B0604020202020204" pitchFamily="34" charset="0"/>
              </a:rPr>
              <a:t>Enhances immersion in AR/MR environments.</a:t>
            </a:r>
          </a:p>
          <a:p>
            <a:r>
              <a:rPr lang="en-IN" b="1" dirty="0">
                <a:latin typeface="Arial" panose="020B0604020202020204" pitchFamily="34" charset="0"/>
                <a:cs typeface="Arial" panose="020B0604020202020204" pitchFamily="34" charset="0"/>
              </a:rPr>
              <a:t>Multi-User Collaboration</a:t>
            </a:r>
          </a:p>
          <a:p>
            <a:r>
              <a:rPr lang="en-IN" b="1" dirty="0">
                <a:latin typeface="Arial" panose="020B0604020202020204" pitchFamily="34" charset="0"/>
                <a:cs typeface="Arial" panose="020B0604020202020204" pitchFamily="34" charset="0"/>
              </a:rPr>
              <a:t>Recognize and track gestures from multiple users simultaneously.</a:t>
            </a:r>
          </a:p>
          <a:p>
            <a:r>
              <a:rPr lang="en-IN" b="1" dirty="0">
                <a:latin typeface="Arial" panose="020B0604020202020204" pitchFamily="34" charset="0"/>
                <a:cs typeface="Arial" panose="020B0604020202020204" pitchFamily="34" charset="0"/>
              </a:rPr>
              <a:t>Enables shared AR/MR experiences for teamwork, gaming, and training.</a:t>
            </a:r>
          </a:p>
          <a:p>
            <a:r>
              <a:rPr lang="en-IN" b="1" dirty="0">
                <a:latin typeface="Arial" panose="020B0604020202020204" pitchFamily="34" charset="0"/>
                <a:cs typeface="Arial" panose="020B0604020202020204" pitchFamily="34" charset="0"/>
              </a:rPr>
              <a:t>Advanced Environmental Adaptation</a:t>
            </a:r>
          </a:p>
          <a:p>
            <a:r>
              <a:rPr lang="en-IN" b="1" dirty="0">
                <a:latin typeface="Arial" panose="020B0604020202020204" pitchFamily="34" charset="0"/>
                <a:cs typeface="Arial" panose="020B0604020202020204" pitchFamily="34" charset="0"/>
              </a:rPr>
              <a:t>Robust performance in low-light, outdoor, or cluttered environments.</a:t>
            </a:r>
          </a:p>
          <a:p>
            <a:r>
              <a:rPr lang="en-IN" b="1" dirty="0">
                <a:latin typeface="Arial" panose="020B0604020202020204" pitchFamily="34" charset="0"/>
                <a:cs typeface="Arial" panose="020B0604020202020204" pitchFamily="34" charset="0"/>
              </a:rPr>
              <a:t>Dynamic calibration to reduce noise and background interference.</a:t>
            </a:r>
          </a:p>
          <a:p>
            <a:r>
              <a:rPr lang="en-IN" b="1" dirty="0">
                <a:latin typeface="Arial" panose="020B0604020202020204" pitchFamily="34" charset="0"/>
                <a:cs typeface="Arial" panose="020B0604020202020204" pitchFamily="34" charset="0"/>
              </a:rPr>
              <a:t>Gesture + Voice Hybrid </a:t>
            </a:r>
            <a:r>
              <a:rPr lang="en-IN" b="1" dirty="0" err="1">
                <a:latin typeface="Arial" panose="020B0604020202020204" pitchFamily="34" charset="0"/>
                <a:cs typeface="Arial" panose="020B0604020202020204" pitchFamily="34" charset="0"/>
              </a:rPr>
              <a:t>InteractionCombines</a:t>
            </a:r>
            <a:r>
              <a:rPr lang="en-IN" b="1" dirty="0">
                <a:latin typeface="Arial" panose="020B0604020202020204" pitchFamily="34" charset="0"/>
                <a:cs typeface="Arial" panose="020B0604020202020204" pitchFamily="34" charset="0"/>
              </a:rPr>
              <a:t> speech recognition with gestures for more intuitive control.</a:t>
            </a:r>
          </a:p>
        </p:txBody>
      </p:sp>
    </p:spTree>
    <p:extLst>
      <p:ext uri="{BB962C8B-B14F-4D97-AF65-F5344CB8AC3E}">
        <p14:creationId xmlns:p14="http://schemas.microsoft.com/office/powerpoint/2010/main" val="179202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35BD-2864-5EA1-9895-BFC0F0ACDBA5}"/>
              </a:ext>
            </a:extLst>
          </p:cNvPr>
          <p:cNvSpPr>
            <a:spLocks noGrp="1"/>
          </p:cNvSpPr>
          <p:nvPr>
            <p:ph type="title"/>
          </p:nvPr>
        </p:nvSpPr>
        <p:spPr/>
        <p:txBody>
          <a:bodyPr/>
          <a:lstStyle/>
          <a:p>
            <a:r>
              <a:rPr lang="en-IN" dirty="0"/>
              <a:t>MODULE 8:CONCLUSION</a:t>
            </a:r>
          </a:p>
        </p:txBody>
      </p:sp>
      <p:sp>
        <p:nvSpPr>
          <p:cNvPr id="4" name="TextBox 3">
            <a:extLst>
              <a:ext uri="{FF2B5EF4-FFF2-40B4-BE49-F238E27FC236}">
                <a16:creationId xmlns:a16="http://schemas.microsoft.com/office/drawing/2014/main" id="{0DB3CD74-6507-C919-474B-ABB017690C3B}"/>
              </a:ext>
            </a:extLst>
          </p:cNvPr>
          <p:cNvSpPr txBox="1"/>
          <p:nvPr/>
        </p:nvSpPr>
        <p:spPr>
          <a:xfrm>
            <a:off x="3048828" y="1520687"/>
            <a:ext cx="5975902" cy="535531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The development of AI-Enhanced Gesture Recognition in AR/MR Systems marks a transformative step in redefining human-computer interaction. By eliminating the need for controllers or complex hardware, it enables natural, intuitive, and immersive experiences where the human body itself becomes the interface. This seamless interaction between the physical and digital worlds enhances not only usability but also accessibility, empowering diverse users across </a:t>
            </a:r>
            <a:r>
              <a:rPr lang="en-US" b="1" dirty="0" err="1">
                <a:latin typeface="Arial" panose="020B0604020202020204" pitchFamily="34" charset="0"/>
                <a:cs typeface="Arial" panose="020B0604020202020204" pitchFamily="34" charset="0"/>
              </a:rPr>
              <a:t>industries.The</a:t>
            </a:r>
            <a:r>
              <a:rPr lang="en-US" b="1" dirty="0">
                <a:latin typeface="Arial" panose="020B0604020202020204" pitchFamily="34" charset="0"/>
                <a:cs typeface="Arial" panose="020B0604020202020204" pitchFamily="34" charset="0"/>
              </a:rPr>
              <a:t> system’s potential applications extend from gaming, education, and healthcare to remote collaboration, industrial training, and smart environments, making it a versatile technology for the future. While current challenges include accuracy under varied conditions, processing latency, and environmental adaptability, continuous advancements in AI models, sensor fusion, and multimodal inputs will ensure greater reliability and scalability.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3414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449</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Trebuchet MS</vt:lpstr>
      <vt:lpstr>Wingdings 3</vt:lpstr>
      <vt:lpstr>Facet</vt:lpstr>
      <vt:lpstr>AI-Enhanced Gesture Recognition in AR/MR System HIGH FID DESIGN</vt:lpstr>
      <vt:lpstr>MODULE 1:System Overview  </vt:lpstr>
      <vt:lpstr>MODULE 2:High-Fidelity Design (UI Mockup)</vt:lpstr>
      <vt:lpstr>MODULE 3: Features  </vt:lpstr>
      <vt:lpstr>MODULE 4:FLOWDIAGRAM</vt:lpstr>
      <vt:lpstr>MODULE 5:Interaction Flow (High-Fid)</vt:lpstr>
      <vt:lpstr>MODULE 6:Use Cases </vt:lpstr>
      <vt:lpstr>MODULE 7:Future Enhancements </vt:lpstr>
      <vt:lpstr>MODULE 8:CONCLUSION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bala vardhini</dc:creator>
  <cp:lastModifiedBy>Naga bala vardhini</cp:lastModifiedBy>
  <cp:revision>1</cp:revision>
  <dcterms:created xsi:type="dcterms:W3CDTF">2025-09-25T03:36:34Z</dcterms:created>
  <dcterms:modified xsi:type="dcterms:W3CDTF">2025-09-25T03:59:39Z</dcterms:modified>
</cp:coreProperties>
</file>