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59" d="100"/>
          <a:sy n="59" d="100"/>
        </p:scale>
        <p:origin x="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3126-059D-1DCB-103F-C03F60EBB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83109D-17AE-AC0D-3FDA-7EBEC69FB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7F5C62-ACA5-C9A7-E451-62725B60A966}"/>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5" name="Footer Placeholder 4">
            <a:extLst>
              <a:ext uri="{FF2B5EF4-FFF2-40B4-BE49-F238E27FC236}">
                <a16:creationId xmlns:a16="http://schemas.microsoft.com/office/drawing/2014/main" id="{23C96079-67AB-AC76-7CA6-F845909B7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E8B4F-AD63-9BB3-DBE1-8D002A5DB9FE}"/>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57438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520C-5DA8-7040-9DF2-B3A836C5E1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C58D90-B593-621F-455B-F5321C44C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9F17E-87E1-38A4-E2C8-0E2F00F1F096}"/>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5" name="Footer Placeholder 4">
            <a:extLst>
              <a:ext uri="{FF2B5EF4-FFF2-40B4-BE49-F238E27FC236}">
                <a16:creationId xmlns:a16="http://schemas.microsoft.com/office/drawing/2014/main" id="{41DE8B9B-6049-6C9D-634D-94552F347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7784A-2BD5-D3C4-DD63-6BB65EECE036}"/>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130131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67015-2DBD-F72A-390E-371FC008C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EC7CC3-3DC4-D8DA-43C0-4ACD2B6144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58F95D-A8A0-B3DE-A9D4-D23D79B24C8F}"/>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5" name="Footer Placeholder 4">
            <a:extLst>
              <a:ext uri="{FF2B5EF4-FFF2-40B4-BE49-F238E27FC236}">
                <a16:creationId xmlns:a16="http://schemas.microsoft.com/office/drawing/2014/main" id="{6421C013-D630-BFE6-FE98-A7BED9F17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C67AF-E8F6-8117-071E-2F1EBB7437EA}"/>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185853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BE2E-BF37-96F9-3463-ABC9EA4640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C1121F-B005-040C-B471-5B46C9432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6642F-32E4-CC0B-6967-4AC4763F1A89}"/>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5" name="Footer Placeholder 4">
            <a:extLst>
              <a:ext uri="{FF2B5EF4-FFF2-40B4-BE49-F238E27FC236}">
                <a16:creationId xmlns:a16="http://schemas.microsoft.com/office/drawing/2014/main" id="{BB9DD426-22F8-3A08-770A-6226E2033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61FB1-36BC-A3CA-1535-B01185397D2C}"/>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236570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9B32-FF64-5267-D60D-8B7C4FFD0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301AB3-D57B-896D-96C5-C4DC2549BA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5671D-98D6-FDD2-9A7C-FF9FDCAE7D51}"/>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5" name="Footer Placeholder 4">
            <a:extLst>
              <a:ext uri="{FF2B5EF4-FFF2-40B4-BE49-F238E27FC236}">
                <a16:creationId xmlns:a16="http://schemas.microsoft.com/office/drawing/2014/main" id="{AD240B7C-D98B-63B2-A81C-4DDB18609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1B88B-85AF-034A-5FA7-30A666DEE309}"/>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6159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84AF-4819-DB21-3218-93FC288BF0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D2A268-3DFD-D069-D637-694E218491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EC6587-8BB8-561B-CE0A-90DC69DF35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F4011E-F497-4A24-53C6-D121110A5F64}"/>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6" name="Footer Placeholder 5">
            <a:extLst>
              <a:ext uri="{FF2B5EF4-FFF2-40B4-BE49-F238E27FC236}">
                <a16:creationId xmlns:a16="http://schemas.microsoft.com/office/drawing/2014/main" id="{D1157672-1A8A-70B5-2769-ADF90AAF01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F13C97-BD04-BAA2-9DEB-E45C04812E36}"/>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107562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1348-506E-BA93-36F4-FAB51DFBDC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BBBBBB-8CD0-6C24-6782-B273372C9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57F6E2-5315-4E15-A44C-79AC406D62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628295-27AA-DE40-C5F6-23A716224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738920-3F3A-8A44-01AA-B60E0B9D4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8A50A6-68A0-4B91-85FB-F0301047EE32}"/>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8" name="Footer Placeholder 7">
            <a:extLst>
              <a:ext uri="{FF2B5EF4-FFF2-40B4-BE49-F238E27FC236}">
                <a16:creationId xmlns:a16="http://schemas.microsoft.com/office/drawing/2014/main" id="{7383572A-13D2-E32F-B0CB-CB90E9397F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AA9F6D-F2BC-1617-FCE8-F93578F42510}"/>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413489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6C16-9288-842C-652F-74116BA5EC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7FB25E-6826-493C-B28F-ADDCBC810287}"/>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4" name="Footer Placeholder 3">
            <a:extLst>
              <a:ext uri="{FF2B5EF4-FFF2-40B4-BE49-F238E27FC236}">
                <a16:creationId xmlns:a16="http://schemas.microsoft.com/office/drawing/2014/main" id="{E1522926-EBB9-0C53-A44D-553B7E51B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53AB0C-D6D2-8889-415B-97B1F2F9B66A}"/>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142698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D9E94-1CE7-8E87-3E53-88A339F51AC4}"/>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3" name="Footer Placeholder 2">
            <a:extLst>
              <a:ext uri="{FF2B5EF4-FFF2-40B4-BE49-F238E27FC236}">
                <a16:creationId xmlns:a16="http://schemas.microsoft.com/office/drawing/2014/main" id="{0A80E5E7-7B01-7667-5414-B562405C6B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51A148-4C35-42BC-9A6B-D4E36A5FFA16}"/>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16831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672E-B0B1-2815-5232-E524F1F6C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CB5DFA-56EF-0236-1D7F-7984211FA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05E10B-ADD2-D98A-6E67-C431F7C53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A783D-3BBD-D279-B332-A950BE1C336E}"/>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6" name="Footer Placeholder 5">
            <a:extLst>
              <a:ext uri="{FF2B5EF4-FFF2-40B4-BE49-F238E27FC236}">
                <a16:creationId xmlns:a16="http://schemas.microsoft.com/office/drawing/2014/main" id="{4A33222A-0AEB-29D1-3C16-5151EB3526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1FF80-62B7-98DD-3380-ACD6B71156A1}"/>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33911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D6BA-27E6-6A27-F462-CC7AD38EF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C0E69E-90C4-F6E0-CEA8-1C83915B7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F195A5-4DD4-6613-BF96-3298B1FFC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A018B-7859-ECC0-ED34-85244E03D14C}"/>
              </a:ext>
            </a:extLst>
          </p:cNvPr>
          <p:cNvSpPr>
            <a:spLocks noGrp="1"/>
          </p:cNvSpPr>
          <p:nvPr>
            <p:ph type="dt" sz="half" idx="10"/>
          </p:nvPr>
        </p:nvSpPr>
        <p:spPr/>
        <p:txBody>
          <a:bodyPr/>
          <a:lstStyle/>
          <a:p>
            <a:fld id="{B2C2700E-3606-4A86-8B1D-34C940191E57}" type="datetimeFigureOut">
              <a:rPr lang="en-IN" smtClean="0"/>
              <a:t>25-09-2025</a:t>
            </a:fld>
            <a:endParaRPr lang="en-IN"/>
          </a:p>
        </p:txBody>
      </p:sp>
      <p:sp>
        <p:nvSpPr>
          <p:cNvPr id="6" name="Footer Placeholder 5">
            <a:extLst>
              <a:ext uri="{FF2B5EF4-FFF2-40B4-BE49-F238E27FC236}">
                <a16:creationId xmlns:a16="http://schemas.microsoft.com/office/drawing/2014/main" id="{23DD6604-8D68-ABA0-BEBF-643D5FD7D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47173-D58A-1C0B-B974-B19D560329B4}"/>
              </a:ext>
            </a:extLst>
          </p:cNvPr>
          <p:cNvSpPr>
            <a:spLocks noGrp="1"/>
          </p:cNvSpPr>
          <p:nvPr>
            <p:ph type="sldNum" sz="quarter" idx="12"/>
          </p:nvPr>
        </p:nvSpPr>
        <p:spPr/>
        <p:txBody>
          <a:bodyPr/>
          <a:lstStyle/>
          <a:p>
            <a:fld id="{2B4973A1-5659-4840-B01E-2DAD9917882D}" type="slidenum">
              <a:rPr lang="en-IN" smtClean="0"/>
              <a:t>‹#›</a:t>
            </a:fld>
            <a:endParaRPr lang="en-IN"/>
          </a:p>
        </p:txBody>
      </p:sp>
    </p:spTree>
    <p:extLst>
      <p:ext uri="{BB962C8B-B14F-4D97-AF65-F5344CB8AC3E}">
        <p14:creationId xmlns:p14="http://schemas.microsoft.com/office/powerpoint/2010/main" val="176506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685BC-C4E2-1234-2B4B-0D5CAB59E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EDFBA2-721F-FAD6-C56D-A8E951ACB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7FFE5-4443-286A-CD89-A9884B718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C2700E-3606-4A86-8B1D-34C940191E57}" type="datetimeFigureOut">
              <a:rPr lang="en-IN" smtClean="0"/>
              <a:t>25-09-2025</a:t>
            </a:fld>
            <a:endParaRPr lang="en-IN"/>
          </a:p>
        </p:txBody>
      </p:sp>
      <p:sp>
        <p:nvSpPr>
          <p:cNvPr id="5" name="Footer Placeholder 4">
            <a:extLst>
              <a:ext uri="{FF2B5EF4-FFF2-40B4-BE49-F238E27FC236}">
                <a16:creationId xmlns:a16="http://schemas.microsoft.com/office/drawing/2014/main" id="{F4410D2B-BC0F-A4D6-2ABA-6F7BC17CE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80493F4-8177-7128-75E2-32FB6429E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4973A1-5659-4840-B01E-2DAD9917882D}" type="slidenum">
              <a:rPr lang="en-IN" smtClean="0"/>
              <a:t>‹#›</a:t>
            </a:fld>
            <a:endParaRPr lang="en-IN"/>
          </a:p>
        </p:txBody>
      </p:sp>
    </p:spTree>
    <p:extLst>
      <p:ext uri="{BB962C8B-B14F-4D97-AF65-F5344CB8AC3E}">
        <p14:creationId xmlns:p14="http://schemas.microsoft.com/office/powerpoint/2010/main" val="369468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54EB-04A6-C397-65F6-D3CA9ADCC304}"/>
              </a:ext>
            </a:extLst>
          </p:cNvPr>
          <p:cNvSpPr>
            <a:spLocks noGrp="1"/>
          </p:cNvSpPr>
          <p:nvPr>
            <p:ph type="ctrTitle"/>
          </p:nvPr>
        </p:nvSpPr>
        <p:spPr/>
        <p:txBody>
          <a:bodyPr>
            <a:normAutofit fontScale="90000"/>
          </a:bodyPr>
          <a:lstStyle/>
          <a:p>
            <a:r>
              <a:rPr lang="en-US" dirty="0"/>
              <a:t>AI-Enhanced Gesture Recognition in AR/MR System</a:t>
            </a:r>
            <a:br>
              <a:rPr lang="en-US" dirty="0"/>
            </a:br>
            <a:br>
              <a:rPr lang="en-US" dirty="0"/>
            </a:br>
            <a:endParaRPr lang="en-IN" dirty="0"/>
          </a:p>
        </p:txBody>
      </p:sp>
      <p:sp>
        <p:nvSpPr>
          <p:cNvPr id="3" name="Subtitle 2">
            <a:extLst>
              <a:ext uri="{FF2B5EF4-FFF2-40B4-BE49-F238E27FC236}">
                <a16:creationId xmlns:a16="http://schemas.microsoft.com/office/drawing/2014/main" id="{17E94EA4-0E7A-D60B-1B14-50803DAD520B}"/>
              </a:ext>
            </a:extLst>
          </p:cNvPr>
          <p:cNvSpPr>
            <a:spLocks noGrp="1"/>
          </p:cNvSpPr>
          <p:nvPr>
            <p:ph type="subTitle" idx="1"/>
          </p:nvPr>
        </p:nvSpPr>
        <p:spPr>
          <a:xfrm>
            <a:off x="6521986" y="5735636"/>
            <a:ext cx="5111826" cy="543977"/>
          </a:xfrm>
        </p:spPr>
        <p:txBody>
          <a:bodyPr/>
          <a:lstStyle/>
          <a:p>
            <a:r>
              <a:rPr lang="en-IN" dirty="0"/>
              <a:t>A.NAGA BALAVARDHINI.A</a:t>
            </a:r>
          </a:p>
        </p:txBody>
      </p:sp>
    </p:spTree>
    <p:extLst>
      <p:ext uri="{BB962C8B-B14F-4D97-AF65-F5344CB8AC3E}">
        <p14:creationId xmlns:p14="http://schemas.microsoft.com/office/powerpoint/2010/main" val="313870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D123-F37E-90E1-126E-C8C5AC837E28}"/>
              </a:ext>
            </a:extLst>
          </p:cNvPr>
          <p:cNvSpPr>
            <a:spLocks noGrp="1"/>
          </p:cNvSpPr>
          <p:nvPr>
            <p:ph type="title"/>
          </p:nvPr>
        </p:nvSpPr>
        <p:spPr>
          <a:xfrm>
            <a:off x="1186542" y="365125"/>
            <a:ext cx="10167257" cy="1325563"/>
          </a:xfrm>
        </p:spPr>
        <p:txBody>
          <a:bodyPr>
            <a:normAutofit fontScale="90000"/>
          </a:bodyPr>
          <a:lstStyle/>
          <a:p>
            <a:r>
              <a:rPr lang="en-IN" dirty="0"/>
              <a:t>MODULE 1:System Overview (Low-Fid Sketch)</a:t>
            </a:r>
            <a:br>
              <a:rPr lang="en-IN" dirty="0"/>
            </a:br>
            <a:endParaRPr lang="en-IN" dirty="0"/>
          </a:p>
        </p:txBody>
      </p:sp>
      <p:sp>
        <p:nvSpPr>
          <p:cNvPr id="4" name="TextBox 3">
            <a:extLst>
              <a:ext uri="{FF2B5EF4-FFF2-40B4-BE49-F238E27FC236}">
                <a16:creationId xmlns:a16="http://schemas.microsoft.com/office/drawing/2014/main" id="{04EACF12-7FA3-41DA-83FE-5D640ED8C95D}"/>
              </a:ext>
            </a:extLst>
          </p:cNvPr>
          <p:cNvSpPr txBox="1"/>
          <p:nvPr/>
        </p:nvSpPr>
        <p:spPr>
          <a:xfrm>
            <a:off x="2784514" y="1780256"/>
            <a:ext cx="6097836" cy="452431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Camera feed block (rectangle)</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Hand overlay (stick hand or simple line drawing)</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AR object block (square or circle)</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Arrow showing gesture → object interaction</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Text: “System detects gestures and maps them to AR objects”</a:t>
            </a:r>
          </a:p>
        </p:txBody>
      </p:sp>
    </p:spTree>
    <p:extLst>
      <p:ext uri="{BB962C8B-B14F-4D97-AF65-F5344CB8AC3E}">
        <p14:creationId xmlns:p14="http://schemas.microsoft.com/office/powerpoint/2010/main" val="219183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B535-291F-3320-498D-7E08E799B1E6}"/>
              </a:ext>
            </a:extLst>
          </p:cNvPr>
          <p:cNvSpPr>
            <a:spLocks noGrp="1"/>
          </p:cNvSpPr>
          <p:nvPr>
            <p:ph type="title"/>
          </p:nvPr>
        </p:nvSpPr>
        <p:spPr>
          <a:xfrm>
            <a:off x="1741714" y="365125"/>
            <a:ext cx="9612086" cy="1325563"/>
          </a:xfrm>
        </p:spPr>
        <p:txBody>
          <a:bodyPr/>
          <a:lstStyle/>
          <a:p>
            <a:r>
              <a:rPr lang="en-IN" dirty="0"/>
              <a:t>MODULE 2:Core Components</a:t>
            </a:r>
            <a:br>
              <a:rPr lang="en-IN" dirty="0"/>
            </a:br>
            <a:endParaRPr lang="en-IN" dirty="0"/>
          </a:p>
        </p:txBody>
      </p:sp>
      <p:sp>
        <p:nvSpPr>
          <p:cNvPr id="4" name="TextBox 3">
            <a:extLst>
              <a:ext uri="{FF2B5EF4-FFF2-40B4-BE49-F238E27FC236}">
                <a16:creationId xmlns:a16="http://schemas.microsoft.com/office/drawing/2014/main" id="{FFF98750-D8C0-E271-E75A-A6B502F6648D}"/>
              </a:ext>
            </a:extLst>
          </p:cNvPr>
          <p:cNvSpPr txBox="1"/>
          <p:nvPr/>
        </p:nvSpPr>
        <p:spPr>
          <a:xfrm>
            <a:off x="3048918" y="2139093"/>
            <a:ext cx="6097836" cy="452431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Camera &amp; Sensors → Captures environment</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Gesture Recognition (AI) → Processes hand movement</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AR/MR Objects → Respond to gestures</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UI Overlay → Feedback to user</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(Use boxes and arrows, no fancy design)</a:t>
            </a:r>
          </a:p>
        </p:txBody>
      </p:sp>
    </p:spTree>
    <p:extLst>
      <p:ext uri="{BB962C8B-B14F-4D97-AF65-F5344CB8AC3E}">
        <p14:creationId xmlns:p14="http://schemas.microsoft.com/office/powerpoint/2010/main" val="329873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FBD0-1F14-F1C5-C842-71DC2FDA180D}"/>
              </a:ext>
            </a:extLst>
          </p:cNvPr>
          <p:cNvSpPr>
            <a:spLocks noGrp="1"/>
          </p:cNvSpPr>
          <p:nvPr>
            <p:ph type="title"/>
          </p:nvPr>
        </p:nvSpPr>
        <p:spPr>
          <a:xfrm>
            <a:off x="1132114" y="365125"/>
            <a:ext cx="10221686" cy="1325563"/>
          </a:xfrm>
        </p:spPr>
        <p:txBody>
          <a:bodyPr>
            <a:normAutofit fontScale="90000"/>
          </a:bodyPr>
          <a:lstStyle/>
          <a:p>
            <a:r>
              <a:rPr lang="en-IN" dirty="0"/>
              <a:t>MODULE 3:Interaction Flow (Low-Fid Flowchart)</a:t>
            </a:r>
            <a:br>
              <a:rPr lang="en-IN" dirty="0"/>
            </a:br>
            <a:endParaRPr lang="en-IN" dirty="0"/>
          </a:p>
        </p:txBody>
      </p:sp>
      <p:sp>
        <p:nvSpPr>
          <p:cNvPr id="4" name="TextBox 3">
            <a:extLst>
              <a:ext uri="{FF2B5EF4-FFF2-40B4-BE49-F238E27FC236}">
                <a16:creationId xmlns:a16="http://schemas.microsoft.com/office/drawing/2014/main" id="{433D383E-078D-2917-F21A-3133E0EDA36E}"/>
              </a:ext>
            </a:extLst>
          </p:cNvPr>
          <p:cNvSpPr txBox="1"/>
          <p:nvPr/>
        </p:nvSpPr>
        <p:spPr>
          <a:xfrm>
            <a:off x="2883665" y="1885705"/>
            <a:ext cx="6097836" cy="3785652"/>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User performs gesture (hand drawn stick figure hand)</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Camera captures input</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AI model detects gesture</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System highlights AR object</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Object responds (move/scale/select</a:t>
            </a:r>
            <a:r>
              <a:rPr lang="en-US" dirty="0"/>
              <a:t>)</a:t>
            </a:r>
          </a:p>
        </p:txBody>
      </p:sp>
    </p:spTree>
    <p:extLst>
      <p:ext uri="{BB962C8B-B14F-4D97-AF65-F5344CB8AC3E}">
        <p14:creationId xmlns:p14="http://schemas.microsoft.com/office/powerpoint/2010/main" val="231757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BA63-B014-D660-0975-6FDA1AC596AF}"/>
              </a:ext>
            </a:extLst>
          </p:cNvPr>
          <p:cNvSpPr>
            <a:spLocks noGrp="1"/>
          </p:cNvSpPr>
          <p:nvPr>
            <p:ph type="title"/>
          </p:nvPr>
        </p:nvSpPr>
        <p:spPr>
          <a:xfrm>
            <a:off x="1534886" y="365125"/>
            <a:ext cx="9818914" cy="1325563"/>
          </a:xfrm>
        </p:spPr>
        <p:txBody>
          <a:bodyPr/>
          <a:lstStyle/>
          <a:p>
            <a:r>
              <a:rPr lang="en-IN" dirty="0"/>
              <a:t>MODULE 4:FLOWCHART</a:t>
            </a:r>
          </a:p>
        </p:txBody>
      </p:sp>
      <p:sp>
        <p:nvSpPr>
          <p:cNvPr id="4" name="TextBox 3">
            <a:extLst>
              <a:ext uri="{FF2B5EF4-FFF2-40B4-BE49-F238E27FC236}">
                <a16:creationId xmlns:a16="http://schemas.microsoft.com/office/drawing/2014/main" id="{8F8BBFF1-1ED6-0FA3-F262-844671A3BAEE}"/>
              </a:ext>
            </a:extLst>
          </p:cNvPr>
          <p:cNvSpPr txBox="1"/>
          <p:nvPr/>
        </p:nvSpPr>
        <p:spPr>
          <a:xfrm>
            <a:off x="2503714" y="1690687"/>
            <a:ext cx="6640286" cy="4801314"/>
          </a:xfrm>
          <a:prstGeom prst="rect">
            <a:avLst/>
          </a:prstGeom>
          <a:noFill/>
        </p:spPr>
        <p:txBody>
          <a:bodyPr wrap="square">
            <a:spAutoFit/>
          </a:bodyPr>
          <a:lstStyle/>
          <a:p>
            <a:r>
              <a:rPr lang="en-IN" dirty="0"/>
              <a:t> </a:t>
            </a:r>
            <a:r>
              <a:rPr lang="en-IN" b="1" dirty="0">
                <a:latin typeface="Arial" panose="020B0604020202020204" pitchFamily="34" charset="0"/>
                <a:cs typeface="Arial" panose="020B0604020202020204" pitchFamily="34" charset="0"/>
              </a:rPr>
              <a:t>[Start]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[User Gesture]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[Camera Captures Input]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[Preprocessing]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[AI Model Recognizes Gesture]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[Action Mapped in AR/MR]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[Virtual Object Responds]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[User Feedback] </a:t>
            </a:r>
          </a:p>
          <a:p>
            <a:r>
              <a:rPr lang="en-IN" b="1" dirty="0">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 [End / Loop]</a:t>
            </a:r>
          </a:p>
        </p:txBody>
      </p:sp>
    </p:spTree>
    <p:extLst>
      <p:ext uri="{BB962C8B-B14F-4D97-AF65-F5344CB8AC3E}">
        <p14:creationId xmlns:p14="http://schemas.microsoft.com/office/powerpoint/2010/main" val="82432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5914-C553-F560-CF42-60E241AB6647}"/>
              </a:ext>
            </a:extLst>
          </p:cNvPr>
          <p:cNvSpPr>
            <a:spLocks noGrp="1"/>
          </p:cNvSpPr>
          <p:nvPr>
            <p:ph type="title"/>
          </p:nvPr>
        </p:nvSpPr>
        <p:spPr>
          <a:xfrm>
            <a:off x="1480456" y="365125"/>
            <a:ext cx="9873343" cy="1325563"/>
          </a:xfrm>
        </p:spPr>
        <p:txBody>
          <a:bodyPr/>
          <a:lstStyle/>
          <a:p>
            <a:r>
              <a:rPr lang="en-IN" dirty="0"/>
              <a:t>MODULE 5:Example </a:t>
            </a:r>
            <a:r>
              <a:rPr lang="en-IN" dirty="0" err="1"/>
              <a:t>Mockup</a:t>
            </a:r>
            <a:r>
              <a:rPr lang="en-IN" dirty="0"/>
              <a:t> (Low-Fid)</a:t>
            </a:r>
            <a:br>
              <a:rPr lang="en-IN" dirty="0"/>
            </a:br>
            <a:endParaRPr lang="en-IN" dirty="0"/>
          </a:p>
        </p:txBody>
      </p:sp>
      <p:sp>
        <p:nvSpPr>
          <p:cNvPr id="4" name="TextBox 3">
            <a:extLst>
              <a:ext uri="{FF2B5EF4-FFF2-40B4-BE49-F238E27FC236}">
                <a16:creationId xmlns:a16="http://schemas.microsoft.com/office/drawing/2014/main" id="{2378554A-E1E8-4DC0-3101-55CE4691AAF7}"/>
              </a:ext>
            </a:extLst>
          </p:cNvPr>
          <p:cNvSpPr txBox="1"/>
          <p:nvPr/>
        </p:nvSpPr>
        <p:spPr>
          <a:xfrm>
            <a:off x="3048918" y="2416092"/>
            <a:ext cx="6097836" cy="4247317"/>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Left side: camera feed box with a stick hand drawn.</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Middle: simple cube/circle representing AR object.</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Right side: text labels “Gesture recognized: Pinch” / “Confidence: 0.8”.</a:t>
            </a:r>
          </a:p>
          <a:p>
            <a:endParaRPr lang="en-US" dirty="0"/>
          </a:p>
        </p:txBody>
      </p:sp>
    </p:spTree>
    <p:extLst>
      <p:ext uri="{BB962C8B-B14F-4D97-AF65-F5344CB8AC3E}">
        <p14:creationId xmlns:p14="http://schemas.microsoft.com/office/powerpoint/2010/main" val="68100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B510-1188-FF5E-B097-8283E114E870}"/>
              </a:ext>
            </a:extLst>
          </p:cNvPr>
          <p:cNvSpPr>
            <a:spLocks noGrp="1"/>
          </p:cNvSpPr>
          <p:nvPr>
            <p:ph type="title"/>
          </p:nvPr>
        </p:nvSpPr>
        <p:spPr>
          <a:xfrm>
            <a:off x="1926770" y="365125"/>
            <a:ext cx="9427029" cy="1325563"/>
          </a:xfrm>
        </p:spPr>
        <p:txBody>
          <a:bodyPr/>
          <a:lstStyle/>
          <a:p>
            <a:r>
              <a:rPr lang="en-IN" dirty="0"/>
              <a:t>MODULE 6:Future Enhancement</a:t>
            </a:r>
            <a:br>
              <a:rPr lang="en-IN" dirty="0"/>
            </a:br>
            <a:endParaRPr lang="en-IN" dirty="0"/>
          </a:p>
        </p:txBody>
      </p:sp>
      <p:sp>
        <p:nvSpPr>
          <p:cNvPr id="4" name="TextBox 3">
            <a:extLst>
              <a:ext uri="{FF2B5EF4-FFF2-40B4-BE49-F238E27FC236}">
                <a16:creationId xmlns:a16="http://schemas.microsoft.com/office/drawing/2014/main" id="{26887DBE-45D7-45A3-4741-A284DCF24C25}"/>
              </a:ext>
            </a:extLst>
          </p:cNvPr>
          <p:cNvSpPr txBox="1"/>
          <p:nvPr/>
        </p:nvSpPr>
        <p:spPr>
          <a:xfrm>
            <a:off x="3048918" y="2693090"/>
            <a:ext cx="6097836" cy="2677656"/>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High-fidelity design with realistic 3D objects</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Smooth animations &amp; interactions</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Multi-device compatibility</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99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9E1B-ADAC-69ED-D7CF-AA97AE66D288}"/>
              </a:ext>
            </a:extLst>
          </p:cNvPr>
          <p:cNvSpPr>
            <a:spLocks noGrp="1"/>
          </p:cNvSpPr>
          <p:nvPr>
            <p:ph type="title"/>
          </p:nvPr>
        </p:nvSpPr>
        <p:spPr>
          <a:xfrm>
            <a:off x="2340428" y="1"/>
            <a:ext cx="7557951" cy="1225688"/>
          </a:xfrm>
        </p:spPr>
        <p:txBody>
          <a:bodyPr/>
          <a:lstStyle/>
          <a:p>
            <a:r>
              <a:rPr lang="en-IN" dirty="0"/>
              <a:t>MODULE 7:FEATURES</a:t>
            </a:r>
          </a:p>
        </p:txBody>
      </p:sp>
      <p:sp>
        <p:nvSpPr>
          <p:cNvPr id="4" name="TextBox 3">
            <a:extLst>
              <a:ext uri="{FF2B5EF4-FFF2-40B4-BE49-F238E27FC236}">
                <a16:creationId xmlns:a16="http://schemas.microsoft.com/office/drawing/2014/main" id="{EC2600A3-90EB-FF50-B59C-14494D29E962}"/>
              </a:ext>
            </a:extLst>
          </p:cNvPr>
          <p:cNvSpPr txBox="1"/>
          <p:nvPr/>
        </p:nvSpPr>
        <p:spPr>
          <a:xfrm>
            <a:off x="3874770" y="868681"/>
            <a:ext cx="3829050" cy="6186309"/>
          </a:xfrm>
          <a:prstGeom prst="rect">
            <a:avLst/>
          </a:prstGeom>
          <a:noFill/>
        </p:spPr>
        <p:txBody>
          <a:bodyPr wrap="square">
            <a:spAutoFit/>
          </a:bodyPr>
          <a:lstStyle/>
          <a:p>
            <a:r>
              <a:rPr lang="en-IN" b="1" dirty="0">
                <a:latin typeface="Aptos" panose="020B0004020202020204" pitchFamily="34" charset="0"/>
              </a:rPr>
              <a:t>Real-Time Gesture Recognition Detects hand and body gestures instantly using AI models.</a:t>
            </a:r>
          </a:p>
          <a:p>
            <a:r>
              <a:rPr lang="en-IN" b="1" dirty="0">
                <a:latin typeface="Aptos" panose="020B0004020202020204" pitchFamily="34" charset="0"/>
              </a:rPr>
              <a:t>Low latency for seamless AR/MR interaction.</a:t>
            </a:r>
          </a:p>
          <a:p>
            <a:r>
              <a:rPr lang="en-IN" b="1" dirty="0">
                <a:latin typeface="Aptos" panose="020B0004020202020204" pitchFamily="34" charset="0"/>
              </a:rPr>
              <a:t>Multi-Gesture Support</a:t>
            </a:r>
          </a:p>
          <a:p>
            <a:r>
              <a:rPr lang="en-IN" b="1" dirty="0">
                <a:latin typeface="Aptos" panose="020B0004020202020204" pitchFamily="34" charset="0"/>
              </a:rPr>
              <a:t>Recognizes basic gestures (pinch, swipe, wave, point).Supports complex multi-hand or two-hand interactions.</a:t>
            </a:r>
          </a:p>
          <a:p>
            <a:r>
              <a:rPr lang="en-IN" b="1" dirty="0">
                <a:latin typeface="Aptos" panose="020B0004020202020204" pitchFamily="34" charset="0"/>
              </a:rPr>
              <a:t>3D Object </a:t>
            </a:r>
            <a:r>
              <a:rPr lang="en-IN" b="1" dirty="0" err="1">
                <a:latin typeface="Aptos" panose="020B0004020202020204" pitchFamily="34" charset="0"/>
              </a:rPr>
              <a:t>ManipulationGrab</a:t>
            </a:r>
            <a:r>
              <a:rPr lang="en-IN" b="1" dirty="0">
                <a:latin typeface="Aptos" panose="020B0004020202020204" pitchFamily="34" charset="0"/>
              </a:rPr>
              <a:t>, move, rotate, resize, and drop virtual objects.</a:t>
            </a:r>
          </a:p>
          <a:p>
            <a:r>
              <a:rPr lang="en-IN" b="1" dirty="0">
                <a:latin typeface="Aptos" panose="020B0004020202020204" pitchFamily="34" charset="0"/>
              </a:rPr>
              <a:t>Natural interaction similar to real-world handling.AI-Powered Accuracy</a:t>
            </a:r>
          </a:p>
          <a:p>
            <a:r>
              <a:rPr lang="en-IN" b="1" dirty="0">
                <a:latin typeface="Aptos" panose="020B0004020202020204" pitchFamily="34" charset="0"/>
              </a:rPr>
              <a:t>Deep learning models ensure high recognition accuracy.</a:t>
            </a:r>
          </a:p>
          <a:p>
            <a:r>
              <a:rPr lang="en-IN" b="1" dirty="0">
                <a:latin typeface="Aptos" panose="020B0004020202020204" pitchFamily="34" charset="0"/>
              </a:rPr>
              <a:t>Adaptive learning to improve with user </a:t>
            </a:r>
            <a:r>
              <a:rPr lang="en-IN" b="1" dirty="0" err="1">
                <a:latin typeface="Aptos" panose="020B0004020202020204" pitchFamily="34" charset="0"/>
              </a:rPr>
              <a:t>behavior.Context</a:t>
            </a:r>
            <a:r>
              <a:rPr lang="en-IN" b="1" dirty="0">
                <a:latin typeface="Aptos" panose="020B0004020202020204" pitchFamily="34" charset="0"/>
              </a:rPr>
              <a:t>-Aware </a:t>
            </a:r>
            <a:r>
              <a:rPr lang="en-IN" b="1" dirty="0" err="1">
                <a:latin typeface="Aptos" panose="020B0004020202020204" pitchFamily="34" charset="0"/>
              </a:rPr>
              <a:t>InteractionGestures</a:t>
            </a:r>
            <a:r>
              <a:rPr lang="en-IN" b="1" dirty="0">
                <a:latin typeface="Aptos" panose="020B0004020202020204" pitchFamily="34" charset="0"/>
              </a:rPr>
              <a:t> adapt based on application context</a:t>
            </a:r>
          </a:p>
        </p:txBody>
      </p:sp>
    </p:spTree>
    <p:extLst>
      <p:ext uri="{BB962C8B-B14F-4D97-AF65-F5344CB8AC3E}">
        <p14:creationId xmlns:p14="http://schemas.microsoft.com/office/powerpoint/2010/main" val="367946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B5E8-0C0E-1E51-8DC4-A84D5A900DBB}"/>
              </a:ext>
            </a:extLst>
          </p:cNvPr>
          <p:cNvSpPr>
            <a:spLocks noGrp="1"/>
          </p:cNvSpPr>
          <p:nvPr>
            <p:ph type="title"/>
          </p:nvPr>
        </p:nvSpPr>
        <p:spPr>
          <a:xfrm>
            <a:off x="2895600" y="365126"/>
            <a:ext cx="6324600" cy="1078716"/>
          </a:xfrm>
        </p:spPr>
        <p:txBody>
          <a:bodyPr/>
          <a:lstStyle/>
          <a:p>
            <a:r>
              <a:rPr lang="en-IN" dirty="0"/>
              <a:t>MODULE 8:CONCLUSION</a:t>
            </a:r>
          </a:p>
        </p:txBody>
      </p:sp>
      <p:sp>
        <p:nvSpPr>
          <p:cNvPr id="4" name="TextBox 3">
            <a:extLst>
              <a:ext uri="{FF2B5EF4-FFF2-40B4-BE49-F238E27FC236}">
                <a16:creationId xmlns:a16="http://schemas.microsoft.com/office/drawing/2014/main" id="{1D7EEB9A-8B32-23A2-FF8E-2CEA2E8303EB}"/>
              </a:ext>
            </a:extLst>
          </p:cNvPr>
          <p:cNvSpPr txBox="1"/>
          <p:nvPr/>
        </p:nvSpPr>
        <p:spPr>
          <a:xfrm>
            <a:off x="3048000" y="1443841"/>
            <a:ext cx="6096000" cy="5324535"/>
          </a:xfrm>
          <a:prstGeom prst="rect">
            <a:avLst/>
          </a:prstGeom>
          <a:noFill/>
        </p:spPr>
        <p:txBody>
          <a:bodyPr wrap="square">
            <a:spAutoFit/>
          </a:bodyPr>
          <a:lstStyle/>
          <a:p>
            <a:r>
              <a:rPr lang="en-US" sz="2000" b="1" dirty="0">
                <a:latin typeface="Aptos" panose="020B0004020202020204" pitchFamily="34" charset="0"/>
              </a:rPr>
              <a:t>The integration of AI-powered gesture recognition into AR/MR systems creates a natural, immersive, and hands-free interaction experience. By enabling real-time recognition of complex gestures with high accuracy, the system bridges the gap between physical movements and digital environments. This enhances usability, accessibility, and engagement across diverse fields such as gaming, education, healthcare, and </a:t>
            </a:r>
            <a:r>
              <a:rPr lang="en-US" sz="2000" b="1" dirty="0" err="1">
                <a:latin typeface="Aptos" panose="020B0004020202020204" pitchFamily="34" charset="0"/>
              </a:rPr>
              <a:t>industry.With</a:t>
            </a:r>
            <a:r>
              <a:rPr lang="en-US" sz="2000" b="1" dirty="0">
                <a:latin typeface="Aptos" panose="020B0004020202020204" pitchFamily="34" charset="0"/>
              </a:rPr>
              <a:t> continuous improvements in AI algorithms, sensor technologies, and user feedback mechanisms, gesture-based AR/MR systems are evolving into reliable, intuitive, and scalable platforms. Ultimately, this approach represents a significant step toward the future of human-computer interaction, where virtual content seamlessly integrates into everyday life.</a:t>
            </a:r>
            <a:endParaRPr lang="en-IN" sz="2000" b="1" dirty="0">
              <a:latin typeface="Aptos" panose="020B0004020202020204" pitchFamily="34" charset="0"/>
            </a:endParaRPr>
          </a:p>
        </p:txBody>
      </p:sp>
    </p:spTree>
    <p:extLst>
      <p:ext uri="{BB962C8B-B14F-4D97-AF65-F5344CB8AC3E}">
        <p14:creationId xmlns:p14="http://schemas.microsoft.com/office/powerpoint/2010/main" val="314103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512</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AI-Enhanced Gesture Recognition in AR/MR System  </vt:lpstr>
      <vt:lpstr>MODULE 1:System Overview (Low-Fid Sketch) </vt:lpstr>
      <vt:lpstr>MODULE 2:Core Components </vt:lpstr>
      <vt:lpstr>MODULE 3:Interaction Flow (Low-Fid Flowchart) </vt:lpstr>
      <vt:lpstr>MODULE 4:FLOWCHART</vt:lpstr>
      <vt:lpstr>MODULE 5:Example Mockup (Low-Fid) </vt:lpstr>
      <vt:lpstr>MODULE 6:Future Enhancement </vt:lpstr>
      <vt:lpstr>MODULE 7:FEATURES</vt:lpstr>
      <vt:lpstr>MODULE 8:CONCLUSION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bala vardhini</dc:creator>
  <cp:lastModifiedBy>Naga bala vardhini</cp:lastModifiedBy>
  <cp:revision>2</cp:revision>
  <dcterms:created xsi:type="dcterms:W3CDTF">2025-09-24T13:25:27Z</dcterms:created>
  <dcterms:modified xsi:type="dcterms:W3CDTF">2025-09-25T03:21:38Z</dcterms:modified>
</cp:coreProperties>
</file>