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8" r:id="rId5"/>
  </p:sldMasterIdLst>
  <p:notesMasterIdLst>
    <p:notesMasterId r:id="rId18"/>
  </p:notesMasterIdLst>
  <p:handoutMasterIdLst>
    <p:handoutMasterId r:id="rId19"/>
  </p:handoutMasterIdLst>
  <p:sldIdLst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5029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96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0" d="100"/>
          <a:sy n="60" d="100"/>
        </p:scale>
        <p:origin x="-3084" y="-228"/>
      </p:cViewPr>
      <p:guideLst>
        <p:guide orient="horz" pos="2448"/>
        <p:guide pos="5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638" cy="38893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7975" y="0"/>
            <a:ext cx="2179638" cy="38893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87DE97D9-50CF-4191-97A0-23D106AB52C1}" type="datetimeFigureOut">
              <a:rPr lang="en-US" smtClean="0"/>
              <a:t>8/5/2016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1876"/>
            <a:ext cx="2179638" cy="38893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7975" y="7381876"/>
            <a:ext cx="2179638" cy="38893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D2895CF-BE30-4473-AA1B-5C5935A9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71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582613"/>
            <a:ext cx="3884612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45" tIns="36573" rIns="73145" bIns="3657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58838" y="3670177"/>
            <a:ext cx="3941778" cy="3429025"/>
          </a:xfrm>
          <a:prstGeom prst="rect">
            <a:avLst/>
          </a:prstGeom>
        </p:spPr>
        <p:txBody>
          <a:bodyPr vert="horz" lIns="73145" tIns="36573" rIns="73145" bIns="3657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776540" y="7342584"/>
            <a:ext cx="2082695" cy="21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230" tIns="39616" rIns="79230" bIns="39616" numCol="1" anchor="ctr" anchorCtr="0" compatLnSpc="1">
            <a:prstTxWarp prst="textNoShape">
              <a:avLst/>
            </a:prstTxWarp>
          </a:bodyPr>
          <a:lstStyle>
            <a:lvl1pPr algn="r">
              <a:defRPr sz="10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7146" y="182139"/>
            <a:ext cx="4662504" cy="233894"/>
          </a:xfrm>
          <a:prstGeom prst="rect">
            <a:avLst/>
          </a:prstGeom>
          <a:noFill/>
        </p:spPr>
        <p:txBody>
          <a:bodyPr wrap="square" lIns="79230" tIns="39616" rIns="79230" bIns="39616">
            <a:spAutoFit/>
          </a:bodyPr>
          <a:lstStyle/>
          <a:p>
            <a:pPr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Object-Oriented Programming (OOP)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71316" y="493872"/>
            <a:ext cx="43085" cy="6974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9230" tIns="39616" rIns="79230" bIns="39616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4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96938" y="582613"/>
            <a:ext cx="3884612" cy="2914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Notes Placeholder 2"/>
          <p:cNvSpPr txBox="1">
            <a:spLocks/>
          </p:cNvSpPr>
          <p:nvPr/>
        </p:nvSpPr>
        <p:spPr>
          <a:xfrm>
            <a:off x="930424" y="3659104"/>
            <a:ext cx="3888432" cy="3611472"/>
          </a:xfrm>
          <a:prstGeom prst="rect">
            <a:avLst/>
          </a:prstGeom>
        </p:spPr>
        <p:txBody>
          <a:bodyPr vert="horz" lIns="73145" tIns="36573" rIns="73145" bIns="36573" rtlCol="0">
            <a:noAutofit/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©2016 Capgemini. All rights reserved.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information contained in this document is proprietary and confidential. For Capgemini only.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10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11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12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8838" y="3886200"/>
            <a:ext cx="3941778" cy="34290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2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8838" y="3886200"/>
            <a:ext cx="3941778" cy="34290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925961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9175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57044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432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144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99F541-44B1-4291-9F75-89FDDC8A4F89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9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32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D90015-2767-4745-8010-F000E189E86E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6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205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57387-C558-4C38-AA21-85DDC0CA8D51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5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69A02C-147B-47B1-AE3B-1D6C49BD2AE1}" type="datetime1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3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011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42B1A-967D-4643-A020-3225D95DE87C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89167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1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6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44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79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70275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79924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9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408124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1839913"/>
            <a:ext cx="9144000" cy="94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bg1"/>
                </a:solidFill>
                <a:ea typeface="+mj-ea"/>
              </a:rPr>
              <a:t>Object-Oriented Programming (OOP)</a:t>
            </a: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Lesson </a:t>
            </a:r>
            <a:r>
              <a:rPr lang="en-US" sz="2400" dirty="0">
                <a:solidFill>
                  <a:schemeClr val="bg1"/>
                </a:solidFill>
              </a:rPr>
              <a:t>00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85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361716" cy="4643751"/>
          </a:xfrm>
        </p:spPr>
        <p:txBody>
          <a:bodyPr/>
          <a:lstStyle/>
          <a:p>
            <a:r>
              <a:rPr lang="en-US" dirty="0"/>
              <a:t>Books:</a:t>
            </a:r>
          </a:p>
          <a:p>
            <a:pPr lvl="1"/>
            <a:r>
              <a:rPr lang="en-US" dirty="0" err="1"/>
              <a:t>Sams</a:t>
            </a:r>
            <a:r>
              <a:rPr lang="en-US" dirty="0"/>
              <a:t> Teach Yourself Object Oriented Programming in 21 Days; by Anthony </a:t>
            </a:r>
            <a:r>
              <a:rPr lang="en-US" dirty="0" err="1"/>
              <a:t>Sintes</a:t>
            </a:r>
            <a:r>
              <a:rPr lang="en-US" dirty="0"/>
              <a:t> (</a:t>
            </a:r>
            <a:r>
              <a:rPr lang="en-US" dirty="0" err="1"/>
              <a:t>Sams</a:t>
            </a:r>
            <a:r>
              <a:rPr lang="en-US" dirty="0"/>
              <a:t> Publishing)</a:t>
            </a:r>
          </a:p>
          <a:p>
            <a:pPr lvl="1"/>
            <a:r>
              <a:rPr lang="en-US" dirty="0"/>
              <a:t>Object-Oriented Software Construction; by Bertrand Meyer, (Prentice-Hall)</a:t>
            </a:r>
          </a:p>
          <a:p>
            <a:pPr lvl="1"/>
            <a:r>
              <a:rPr lang="en-US" dirty="0"/>
              <a:t>The Object-Oriented Thought Process; by Matt </a:t>
            </a:r>
            <a:r>
              <a:rPr lang="en-US" dirty="0" err="1"/>
              <a:t>Weisfeld</a:t>
            </a:r>
            <a:r>
              <a:rPr lang="en-US" dirty="0"/>
              <a:t> (</a:t>
            </a:r>
            <a:r>
              <a:rPr lang="en-US" dirty="0" err="1"/>
              <a:t>Sams</a:t>
            </a:r>
            <a:r>
              <a:rPr lang="en-US" dirty="0"/>
              <a:t> Publishing)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Websites:</a:t>
            </a:r>
          </a:p>
          <a:p>
            <a:pPr lvl="1"/>
            <a:r>
              <a:rPr lang="en-US" dirty="0"/>
              <a:t>http://java.sun.com   </a:t>
            </a:r>
          </a:p>
          <a:p>
            <a:pPr lvl="1"/>
            <a:r>
              <a:rPr lang="en-US" dirty="0"/>
              <a:t>http://gd.tuwien.ac.at/languages/c/c++oop-pmueller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Next Step Courses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with Object Oriented languages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History</a:t>
            </a:r>
            <a:endParaRPr lang="en-IN" dirty="0"/>
          </a:p>
        </p:txBody>
      </p:sp>
      <p:graphicFrame>
        <p:nvGraphicFramePr>
          <p:cNvPr id="4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725498"/>
              </p:ext>
            </p:extLst>
          </p:nvPr>
        </p:nvGraphicFramePr>
        <p:xfrm>
          <a:off x="179512" y="1196752"/>
          <a:ext cx="8784976" cy="5252432"/>
        </p:xfrm>
        <a:graphic>
          <a:graphicData uri="http://schemas.openxmlformats.org/drawingml/2006/table">
            <a:tbl>
              <a:tblPr/>
              <a:tblGrid>
                <a:gridCol w="648072"/>
                <a:gridCol w="792088"/>
                <a:gridCol w="936104"/>
                <a:gridCol w="1656184"/>
                <a:gridCol w="1080120"/>
                <a:gridCol w="936104"/>
                <a:gridCol w="2736304"/>
              </a:tblGrid>
              <a:tr h="972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Reviewer(s)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Approver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Oct-2008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Tavargeri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creation. Inputs from existing material in MS word format and corresponding ppt.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Nov-2008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 / Rashmi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Bharti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Dec-2008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Jan-2009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Nilendra Nagwekar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Jul-2009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 Tavargeri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revamp. Inputs from review team.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May-2011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Refinements to include contents from WBT slides and review comments of Integration Exercise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Apr-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Kavita Arora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Anjulata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Made changes according to revised TOC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Course Goals and Non Goals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At the end of this program, participants will gain an understanding of: </a:t>
            </a:r>
          </a:p>
          <a:p>
            <a:pPr lvl="2"/>
            <a:r>
              <a:rPr lang="en-US" dirty="0"/>
              <a:t>Principles of Object-Oriented technology	</a:t>
            </a:r>
          </a:p>
          <a:p>
            <a:pPr lvl="2"/>
            <a:r>
              <a:rPr lang="en-US" dirty="0"/>
              <a:t>Concepts and terminology associated with Object-Oriented technology </a:t>
            </a:r>
          </a:p>
          <a:p>
            <a:r>
              <a:rPr lang="en-US" dirty="0"/>
              <a:t>Course Non Goals</a:t>
            </a:r>
          </a:p>
          <a:p>
            <a:pPr lvl="1"/>
            <a:r>
              <a:rPr lang="en-US" dirty="0"/>
              <a:t>This program does not attempt: </a:t>
            </a:r>
          </a:p>
          <a:p>
            <a:pPr lvl="2"/>
            <a:r>
              <a:rPr lang="en-US" dirty="0"/>
              <a:t>To explain features of OOP using sample code, or </a:t>
            </a:r>
          </a:p>
          <a:p>
            <a:pPr lvl="2"/>
            <a:r>
              <a:rPr lang="en-US" dirty="0"/>
              <a:t>To go into technology specific details.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Pre-requisites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Fair Knowledge of any programming language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Intended Audience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in Object-Oriented technology</a:t>
            </a:r>
          </a:p>
          <a:p>
            <a:endParaRPr lang="en-US" dirty="0"/>
          </a:p>
        </p:txBody>
      </p:sp>
      <p:pic>
        <p:nvPicPr>
          <p:cNvPr id="4" name="Picture 8" descr="tagt audi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524000"/>
            <a:ext cx="16573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Day Wise Schedule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1: Introduction to Object-Oriented technology </a:t>
            </a:r>
          </a:p>
          <a:p>
            <a:pPr lvl="1"/>
            <a:r>
              <a:rPr lang="en-US" dirty="0"/>
              <a:t>Lesson 2: Objects and Classes</a:t>
            </a:r>
          </a:p>
          <a:p>
            <a:pPr lvl="1"/>
            <a:r>
              <a:rPr lang="en-US" dirty="0"/>
              <a:t>Lesson 3: Principles in Object-Oriented technology</a:t>
            </a:r>
          </a:p>
          <a:p>
            <a:pPr lvl="1"/>
            <a:r>
              <a:rPr lang="en-US" dirty="0"/>
              <a:t>Lesson 4: Some more concepts in 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Introduction to Object-Oriented Technology</a:t>
            </a:r>
          </a:p>
          <a:p>
            <a:pPr lvl="1"/>
            <a:r>
              <a:rPr lang="en-US" dirty="0"/>
              <a:t>1.1: Object Oriented concepts</a:t>
            </a:r>
          </a:p>
          <a:p>
            <a:pPr lvl="2"/>
            <a:r>
              <a:rPr lang="en-US" dirty="0"/>
              <a:t>1.1.1: What is Object-Oriented Programming? </a:t>
            </a:r>
          </a:p>
          <a:p>
            <a:pPr lvl="2"/>
            <a:r>
              <a:rPr lang="en-US" dirty="0"/>
              <a:t>1.1.2: Why Object-Oriented Programming?</a:t>
            </a:r>
          </a:p>
          <a:p>
            <a:r>
              <a:rPr lang="en-US" dirty="0"/>
              <a:t>Lesson 2: Objects and Classes </a:t>
            </a:r>
          </a:p>
          <a:p>
            <a:pPr lvl="1"/>
            <a:r>
              <a:rPr lang="en-US" dirty="0"/>
              <a:t>2.1: What is an Object? </a:t>
            </a:r>
          </a:p>
          <a:p>
            <a:r>
              <a:rPr lang="en-US" dirty="0"/>
              <a:t>(Object State, Object Behavior, Object Identity)</a:t>
            </a:r>
          </a:p>
          <a:p>
            <a:pPr lvl="1"/>
            <a:r>
              <a:rPr lang="en-US" dirty="0"/>
              <a:t>2.2: What is a Class?</a:t>
            </a:r>
          </a:p>
          <a:p>
            <a:pPr lvl="1"/>
            <a:r>
              <a:rPr lang="en-US" dirty="0"/>
              <a:t>2.2.1: Getting into Details</a:t>
            </a:r>
          </a:p>
          <a:p>
            <a:pPr lvl="2"/>
            <a:r>
              <a:rPr lang="en-US" dirty="0"/>
              <a:t>(Class Attribute and Operations, Access Modifiers, Constructors and Destructors, Attribute Types)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Table of Contents (contd.)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3: Principles in Object-Oriented Technology</a:t>
            </a:r>
          </a:p>
          <a:p>
            <a:pPr lvl="1"/>
            <a:r>
              <a:rPr lang="en-US" dirty="0"/>
              <a:t>3.1: Object-Oriented Principles</a:t>
            </a:r>
          </a:p>
          <a:p>
            <a:pPr lvl="2"/>
            <a:r>
              <a:rPr lang="en-US" dirty="0"/>
              <a:t>3.1.1: Abstraction</a:t>
            </a:r>
          </a:p>
          <a:p>
            <a:pPr lvl="2"/>
            <a:r>
              <a:rPr lang="en-US" dirty="0"/>
              <a:t>3.1.2: Encapsulation</a:t>
            </a:r>
          </a:p>
          <a:p>
            <a:pPr lvl="2"/>
            <a:r>
              <a:rPr lang="en-US" dirty="0"/>
              <a:t>3.1.3: Modularity</a:t>
            </a:r>
          </a:p>
          <a:p>
            <a:pPr lvl="2"/>
            <a:r>
              <a:rPr lang="en-US" dirty="0"/>
              <a:t>3.1.4: Hierarchy</a:t>
            </a:r>
          </a:p>
          <a:p>
            <a:pPr lvl="1"/>
            <a:r>
              <a:rPr lang="en-US" dirty="0"/>
              <a:t>3.2: Polymorphism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Table of Contents (contd.)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4: Some More Concepts in OOP</a:t>
            </a:r>
          </a:p>
          <a:p>
            <a:pPr lvl="1"/>
            <a:r>
              <a:rPr lang="en-US" dirty="0"/>
              <a:t>4.1: Static Members</a:t>
            </a:r>
          </a:p>
          <a:p>
            <a:pPr lvl="1"/>
            <a:r>
              <a:rPr lang="en-US" dirty="0"/>
              <a:t>4.2: Abstract Class</a:t>
            </a:r>
          </a:p>
          <a:p>
            <a:pPr lvl="1"/>
            <a:r>
              <a:rPr lang="en-US" dirty="0"/>
              <a:t>4.3: Interface</a:t>
            </a:r>
          </a:p>
          <a:p>
            <a:pPr lvl="1"/>
            <a:r>
              <a:rPr lang="en-US" dirty="0"/>
              <a:t>4.4: Packages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D69B9113CBD8408B134997AA6F1943" ma:contentTypeVersion="3" ma:contentTypeDescription="Create a new document." ma:contentTypeScope="" ma:versionID="3581e29ed1bd35ee2eba17c7cad9057c">
  <xsd:schema xmlns:xsd="http://www.w3.org/2001/XMLSchema" xmlns:xs="http://www.w3.org/2001/XMLSchema" xmlns:p="http://schemas.microsoft.com/office/2006/metadata/properties" xmlns:ns2="952a6df7-b138-4f89-9bc4-e7a874ea3254" xmlns:ns3="2f97db09-5c4b-4100-bb6d-ec1543f49c01" targetNamespace="http://schemas.microsoft.com/office/2006/metadata/properties" ma:root="true" ma:fieldsID="97b2fc647a94d6eaf785a2fde5205d90" ns2:_="" ns3:_="">
    <xsd:import namespace="952a6df7-b138-4f89-9bc4-e7a874ea3254"/>
    <xsd:import namespace="2f97db09-5c4b-4100-bb6d-ec1543f49c01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7db09-5c4b-4100-bb6d-ec1543f49c01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2f97db09-5c4b-4100-bb6d-ec1543f49c01">Demos</Material_x0020_Type>
    <Category xmlns="2f97db09-5c4b-4100-bb6d-ec1543f49c01">Module Artifact</Category>
    <Levels xmlns="2f97db09-5c4b-4100-bb6d-ec1543f49c01">L1</Level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E3098E-EC60-41C4-AB22-F5D460D3C5AF}"/>
</file>

<file path=customXml/itemProps2.xml><?xml version="1.0" encoding="utf-8"?>
<ds:datastoreItem xmlns:ds="http://schemas.openxmlformats.org/officeDocument/2006/customXml" ds:itemID="{0AFF82E3-71B7-48DD-A0D4-E526A15FF896}"/>
</file>

<file path=customXml/itemProps3.xml><?xml version="1.0" encoding="utf-8"?>
<ds:datastoreItem xmlns:ds="http://schemas.openxmlformats.org/officeDocument/2006/customXml" ds:itemID="{B04B06CB-69BB-423F-8D24-4D22A32B04A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434</Words>
  <Application>Microsoft Office PowerPoint</Application>
  <PresentationFormat>On-screen Show (4:3)</PresentationFormat>
  <Paragraphs>147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 (contd.)</vt:lpstr>
      <vt:lpstr>Table of Contents (contd.)</vt:lpstr>
      <vt:lpstr>References</vt:lpstr>
      <vt:lpstr>References</vt:lpstr>
      <vt:lpstr>Next Step Courses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nandesat</dc:creator>
  <cp:lastModifiedBy>Anjulata Tembhare</cp:lastModifiedBy>
  <cp:revision>21</cp:revision>
  <cp:lastPrinted>2016-07-15T06:41:49Z</cp:lastPrinted>
  <dcterms:created xsi:type="dcterms:W3CDTF">2014-05-15T07:44:14Z</dcterms:created>
  <dcterms:modified xsi:type="dcterms:W3CDTF">2016-08-05T08:40:13Z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0x0101008CD69B9113CBD8408B134997AA6F1943</vt:lpwstr>
  </property>
</Properties>
</file>