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8"/>
  </p:notesMasterIdLst>
  <p:handoutMasterIdLst>
    <p:handoutMasterId r:id="rId19"/>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9144000" cy="6858000" type="screen4x3"/>
  <p:notesSz cx="5029200" cy="7772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1944" y="-498"/>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3000" y="-96"/>
      </p:cViewPr>
      <p:guideLst>
        <p:guide orient="horz" pos="2448"/>
        <p:guide pos="299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179320" cy="388620"/>
          </a:xfrm>
          <a:prstGeom prst="rect">
            <a:avLst/>
          </a:prstGeom>
        </p:spPr>
        <p:txBody>
          <a:bodyPr vert="horz" lIns="73145" tIns="36573" rIns="73145" bIns="36573" rtlCol="0"/>
          <a:lstStyle>
            <a:lvl1pPr algn="l">
              <a:defRPr sz="1000"/>
            </a:lvl1pPr>
          </a:lstStyle>
          <a:p>
            <a:endParaRPr lang="en-IN"/>
          </a:p>
        </p:txBody>
      </p:sp>
      <p:sp>
        <p:nvSpPr>
          <p:cNvPr id="3" name="Date Placeholder 2"/>
          <p:cNvSpPr>
            <a:spLocks noGrp="1"/>
          </p:cNvSpPr>
          <p:nvPr>
            <p:ph type="dt" sz="quarter" idx="1"/>
          </p:nvPr>
        </p:nvSpPr>
        <p:spPr>
          <a:xfrm>
            <a:off x="2848716" y="0"/>
            <a:ext cx="2179320" cy="388620"/>
          </a:xfrm>
          <a:prstGeom prst="rect">
            <a:avLst/>
          </a:prstGeom>
        </p:spPr>
        <p:txBody>
          <a:bodyPr vert="horz" lIns="73145" tIns="36573" rIns="73145" bIns="36573" rtlCol="0"/>
          <a:lstStyle>
            <a:lvl1pPr algn="r">
              <a:defRPr sz="1000"/>
            </a:lvl1pPr>
          </a:lstStyle>
          <a:p>
            <a:fld id="{F28E0BA9-0747-44F7-AA5E-D7A18E472600}" type="datetimeFigureOut">
              <a:rPr lang="en-US" smtClean="0"/>
              <a:pPr/>
              <a:t>7/15/2016</a:t>
            </a:fld>
            <a:endParaRPr lang="en-IN"/>
          </a:p>
        </p:txBody>
      </p:sp>
      <p:sp>
        <p:nvSpPr>
          <p:cNvPr id="4" name="Footer Placeholder 3"/>
          <p:cNvSpPr>
            <a:spLocks noGrp="1"/>
          </p:cNvSpPr>
          <p:nvPr>
            <p:ph type="ftr" sz="quarter" idx="2"/>
          </p:nvPr>
        </p:nvSpPr>
        <p:spPr>
          <a:xfrm>
            <a:off x="0" y="7382431"/>
            <a:ext cx="2179320" cy="388620"/>
          </a:xfrm>
          <a:prstGeom prst="rect">
            <a:avLst/>
          </a:prstGeom>
        </p:spPr>
        <p:txBody>
          <a:bodyPr vert="horz" lIns="73145" tIns="36573" rIns="73145" bIns="36573" rtlCol="0" anchor="b"/>
          <a:lstStyle>
            <a:lvl1pPr algn="l">
              <a:defRPr sz="1000"/>
            </a:lvl1pPr>
          </a:lstStyle>
          <a:p>
            <a:endParaRPr lang="en-IN"/>
          </a:p>
        </p:txBody>
      </p:sp>
      <p:sp>
        <p:nvSpPr>
          <p:cNvPr id="5" name="Slide Number Placeholder 4"/>
          <p:cNvSpPr>
            <a:spLocks noGrp="1"/>
          </p:cNvSpPr>
          <p:nvPr>
            <p:ph type="sldNum" sz="quarter" idx="3"/>
          </p:nvPr>
        </p:nvSpPr>
        <p:spPr>
          <a:xfrm>
            <a:off x="2848716" y="7382431"/>
            <a:ext cx="2179320" cy="388620"/>
          </a:xfrm>
          <a:prstGeom prst="rect">
            <a:avLst/>
          </a:prstGeom>
        </p:spPr>
        <p:txBody>
          <a:bodyPr vert="horz" lIns="73145" tIns="36573" rIns="73145" bIns="36573" rtlCol="0" anchor="b"/>
          <a:lstStyle>
            <a:lvl1pPr algn="r">
              <a:defRPr sz="1000"/>
            </a:lvl1pPr>
          </a:lstStyle>
          <a:p>
            <a:fld id="{B92D91D0-B9B5-4169-8B0D-6531C2B473D6}" type="slidenum">
              <a:rPr lang="en-IN" smtClean="0"/>
              <a:pPr/>
              <a:t>‹#›</a:t>
            </a:fld>
            <a:endParaRPr lang="en-IN"/>
          </a:p>
        </p:txBody>
      </p:sp>
    </p:spTree>
    <p:extLst>
      <p:ext uri="{BB962C8B-B14F-4D97-AF65-F5344CB8AC3E}">
        <p14:creationId xmlns:p14="http://schemas.microsoft.com/office/powerpoint/2010/main" val="290491379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62038" y="582613"/>
            <a:ext cx="3886200" cy="2914650"/>
          </a:xfrm>
          <a:prstGeom prst="rect">
            <a:avLst/>
          </a:prstGeom>
          <a:noFill/>
          <a:ln w="12700">
            <a:solidFill>
              <a:prstClr val="black"/>
            </a:solidFill>
          </a:ln>
        </p:spPr>
        <p:txBody>
          <a:bodyPr vert="horz" lIns="73145" tIns="36573" rIns="73145" bIns="36573" rtlCol="0" anchor="ctr"/>
          <a:lstStyle/>
          <a:p>
            <a:endParaRPr lang="en-IN"/>
          </a:p>
        </p:txBody>
      </p:sp>
      <p:sp>
        <p:nvSpPr>
          <p:cNvPr id="5" name="Notes Placeholder 4"/>
          <p:cNvSpPr>
            <a:spLocks noGrp="1"/>
          </p:cNvSpPr>
          <p:nvPr>
            <p:ph type="body" sz="quarter" idx="3"/>
          </p:nvPr>
        </p:nvSpPr>
        <p:spPr>
          <a:xfrm>
            <a:off x="1146449" y="3598168"/>
            <a:ext cx="3727465" cy="3497580"/>
          </a:xfrm>
          <a:prstGeom prst="rect">
            <a:avLst/>
          </a:prstGeom>
        </p:spPr>
        <p:txBody>
          <a:bodyPr vert="horz" lIns="73145" tIns="36573" rIns="73145" bIns="36573"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8" name="Rectangle 14"/>
          <p:cNvSpPr>
            <a:spLocks noChangeArrowheads="1"/>
          </p:cNvSpPr>
          <p:nvPr/>
        </p:nvSpPr>
        <p:spPr bwMode="auto">
          <a:xfrm>
            <a:off x="176955" y="129541"/>
            <a:ext cx="4767263" cy="184760"/>
          </a:xfrm>
          <a:prstGeom prst="rect">
            <a:avLst/>
          </a:prstGeom>
          <a:noFill/>
          <a:ln w="9525">
            <a:noFill/>
            <a:miter lim="800000"/>
            <a:headEnd/>
            <a:tailEnd/>
          </a:ln>
          <a:effectLst/>
        </p:spPr>
        <p:txBody>
          <a:bodyPr lIns="73950" tIns="36975" rIns="73950" bIns="36975" anchor="ctr" anchorCtr="0"/>
          <a:lstStyle/>
          <a:p>
            <a:pPr fontAlgn="auto">
              <a:spcBef>
                <a:spcPts val="0"/>
              </a:spcBef>
              <a:spcAft>
                <a:spcPts val="0"/>
              </a:spcAft>
              <a:defRPr/>
            </a:pPr>
            <a:r>
              <a:rPr lang="en-US" sz="1000" b="0" dirty="0">
                <a:latin typeface="Arial" panose="020B0604020202020204" pitchFamily="34" charset="0"/>
                <a:cs typeface="Arial" panose="020B0604020202020204" pitchFamily="34" charset="0"/>
              </a:rPr>
              <a:t>OOP                                       </a:t>
            </a:r>
            <a:r>
              <a:rPr lang="en-US" sz="1000" b="0" dirty="0" smtClean="0">
                <a:latin typeface="Arial" panose="020B0604020202020204" pitchFamily="34" charset="0"/>
                <a:cs typeface="Arial" panose="020B0604020202020204" pitchFamily="34" charset="0"/>
              </a:rPr>
              <a:t>        </a:t>
            </a:r>
            <a:r>
              <a:rPr lang="en-US" sz="1000" b="0" dirty="0">
                <a:latin typeface="Arial" panose="020B0604020202020204" pitchFamily="34" charset="0"/>
                <a:cs typeface="Arial" panose="020B0604020202020204" pitchFamily="34" charset="0"/>
              </a:rPr>
              <a:t>Introduction to Object-Oriented </a:t>
            </a:r>
            <a:r>
              <a:rPr lang="en-US" sz="1000" b="0" dirty="0" smtClean="0">
                <a:latin typeface="Arial" panose="020B0604020202020204" pitchFamily="34" charset="0"/>
                <a:cs typeface="Arial" panose="020B0604020202020204" pitchFamily="34" charset="0"/>
              </a:rPr>
              <a:t>Technology</a:t>
            </a:r>
            <a:endParaRPr lang="en-US" sz="1000" b="0" dirty="0">
              <a:latin typeface="Arial" panose="020B0604020202020204" pitchFamily="34" charset="0"/>
              <a:cs typeface="Arial" panose="020B0604020202020204" pitchFamily="34" charset="0"/>
            </a:endParaRPr>
          </a:p>
        </p:txBody>
      </p:sp>
      <p:sp>
        <p:nvSpPr>
          <p:cNvPr id="9" name="Rectangle 14"/>
          <p:cNvSpPr>
            <a:spLocks noChangeArrowheads="1"/>
          </p:cNvSpPr>
          <p:nvPr/>
        </p:nvSpPr>
        <p:spPr bwMode="auto">
          <a:xfrm>
            <a:off x="2933703" y="7198569"/>
            <a:ext cx="2025650" cy="214314"/>
          </a:xfrm>
          <a:prstGeom prst="rect">
            <a:avLst/>
          </a:prstGeom>
          <a:noFill/>
          <a:ln w="9525">
            <a:noFill/>
            <a:miter lim="800000"/>
            <a:headEnd/>
            <a:tailEnd/>
          </a:ln>
          <a:effectLst/>
        </p:spPr>
        <p:txBody>
          <a:bodyPr lIns="73950" tIns="36975" rIns="73950" bIns="36975" anchor="ctr" anchorCtr="0"/>
          <a:lstStyle/>
          <a:p>
            <a:pPr algn="r" fontAlgn="auto">
              <a:spcBef>
                <a:spcPts val="0"/>
              </a:spcBef>
              <a:spcAft>
                <a:spcPts val="0"/>
              </a:spcAft>
              <a:defRPr/>
            </a:pP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Page </a:t>
            </a:r>
            <a:r>
              <a:rPr lang="en-US" sz="1000" dirty="0">
                <a:latin typeface="Arial" panose="020B0604020202020204" pitchFamily="34" charset="0"/>
                <a:cs typeface="Arial" panose="020B0604020202020204" pitchFamily="34" charset="0"/>
              </a:rPr>
              <a:t>01-</a:t>
            </a:r>
            <a:fld id="{E0DF835B-496C-4BD3-BD88-16A09936B7D9}" type="slidenum">
              <a:rPr lang="en-US" sz="1000">
                <a:latin typeface="Arial" panose="020B0604020202020204" pitchFamily="34" charset="0"/>
                <a:cs typeface="Arial" panose="020B0604020202020204" pitchFamily="34" charset="0"/>
              </a:rPr>
              <a:pPr algn="r" fontAlgn="auto">
                <a:spcBef>
                  <a:spcPts val="0"/>
                </a:spcBef>
                <a:spcAft>
                  <a:spcPts val="0"/>
                </a:spcAft>
                <a:defRPr/>
              </a:pPr>
              <a:t>‹#›</a:t>
            </a:fld>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a:t>
            </a:r>
            <a:endParaRPr lang="en-US" sz="1000" dirty="0">
              <a:latin typeface="Arial" panose="020B0604020202020204" pitchFamily="34" charset="0"/>
              <a:cs typeface="Arial" panose="020B0604020202020204" pitchFamily="34" charset="0"/>
            </a:endParaRPr>
          </a:p>
        </p:txBody>
      </p:sp>
      <p:sp>
        <p:nvSpPr>
          <p:cNvPr id="10" name="Line 8"/>
          <p:cNvSpPr>
            <a:spLocks noChangeShapeType="1"/>
          </p:cNvSpPr>
          <p:nvPr/>
        </p:nvSpPr>
        <p:spPr bwMode="auto">
          <a:xfrm>
            <a:off x="896898" y="481846"/>
            <a:ext cx="33527" cy="6788730"/>
          </a:xfrm>
          <a:prstGeom prst="line">
            <a:avLst/>
          </a:prstGeom>
          <a:noFill/>
          <a:ln w="9525">
            <a:solidFill>
              <a:schemeClr val="tx1"/>
            </a:solidFill>
            <a:round/>
            <a:headEnd/>
            <a:tailEnd/>
          </a:ln>
          <a:effectLst/>
        </p:spPr>
        <p:txBody>
          <a:bodyPr lIns="79230" tIns="39616" rIns="79230" bIns="39616"/>
          <a:lstStyle/>
          <a:p>
            <a:pPr>
              <a:defRPr/>
            </a:pPr>
            <a:endParaRPr lang="en-US">
              <a:latin typeface="Arial" charset="0"/>
            </a:endParaRPr>
          </a:p>
        </p:txBody>
      </p:sp>
    </p:spTree>
    <p:extLst>
      <p:ext uri="{BB962C8B-B14F-4D97-AF65-F5344CB8AC3E}">
        <p14:creationId xmlns:p14="http://schemas.microsoft.com/office/powerpoint/2010/main" val="24932716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1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100" kern="1200">
        <a:solidFill>
          <a:schemeClr val="tx1"/>
        </a:solidFill>
        <a:latin typeface="Arial" panose="020B0604020202020204" pitchFamily="34" charset="0"/>
        <a:ea typeface="+mn-ea"/>
        <a:cs typeface="Arial" panose="020B0604020202020204" pitchFamily="34" charset="0"/>
      </a:defRPr>
    </a:lvl2pPr>
    <a:lvl3pPr marL="914400" algn="l" defTabSz="914400" rtl="0" eaLnBrk="1" latinLnBrk="0" hangingPunct="1">
      <a:defRPr sz="1100" kern="1200">
        <a:solidFill>
          <a:schemeClr val="tx1"/>
        </a:solidFill>
        <a:latin typeface="Arial" panose="020B0604020202020204" pitchFamily="34" charset="0"/>
        <a:ea typeface="+mn-ea"/>
        <a:cs typeface="Arial" panose="020B0604020202020204" pitchFamily="34" charset="0"/>
      </a:defRPr>
    </a:lvl3pPr>
    <a:lvl4pPr marL="1371600" algn="l" defTabSz="914400" rtl="0" eaLnBrk="1" latinLnBrk="0" hangingPunct="1">
      <a:defRPr sz="1100" kern="1200">
        <a:solidFill>
          <a:schemeClr val="tx1"/>
        </a:solidFill>
        <a:latin typeface="Arial" panose="020B0604020202020204" pitchFamily="34" charset="0"/>
        <a:ea typeface="+mn-ea"/>
        <a:cs typeface="Arial" panose="020B0604020202020204" pitchFamily="34" charset="0"/>
      </a:defRPr>
    </a:lvl4pPr>
    <a:lvl5pPr marL="1828800" algn="l" defTabSz="914400" rtl="0" eaLnBrk="1" latinLnBrk="0" hangingPunct="1">
      <a:defRPr sz="11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62038" y="582613"/>
            <a:ext cx="3886200" cy="2914650"/>
          </a:xfrm>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62038" y="582613"/>
            <a:ext cx="3886200" cy="2914650"/>
          </a:xfrm>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62038" y="582613"/>
            <a:ext cx="3886200" cy="2914650"/>
          </a:xfrm>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62038" y="582613"/>
            <a:ext cx="3886200" cy="2914650"/>
          </a:xfrm>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Clues.: 10 rows (1-10) , 21 Cols (1-21), (</a:t>
            </a:r>
            <a:r>
              <a:rPr lang="en-US" dirty="0" err="1" smtClean="0"/>
              <a:t>Row,Col</a:t>
            </a:r>
            <a:r>
              <a:rPr lang="en-US" dirty="0" smtClean="0"/>
              <a:t>) Combination</a:t>
            </a:r>
          </a:p>
          <a:p>
            <a:r>
              <a:rPr lang="en-US" dirty="0" smtClean="0"/>
              <a:t>Across:</a:t>
            </a:r>
          </a:p>
          <a:p>
            <a:r>
              <a:rPr lang="en-US" dirty="0" smtClean="0"/>
              <a:t>1-1: 	Structured programming is based around this (11)</a:t>
            </a:r>
          </a:p>
          <a:p>
            <a:r>
              <a:rPr lang="en-US" dirty="0" smtClean="0"/>
              <a:t>3-11:	One of the benefits of Object-Oriented Programming (11)</a:t>
            </a:r>
          </a:p>
          <a:p>
            <a:r>
              <a:rPr lang="en-US" dirty="0" smtClean="0"/>
              <a:t>6-9: 	Existing objects can be __________ (8)</a:t>
            </a:r>
          </a:p>
          <a:p>
            <a:endParaRPr lang="en-US" dirty="0" smtClean="0"/>
          </a:p>
          <a:p>
            <a:r>
              <a:rPr lang="en-US" dirty="0" smtClean="0"/>
              <a:t>Below:</a:t>
            </a:r>
          </a:p>
          <a:p>
            <a:r>
              <a:rPr lang="en-US" dirty="0" smtClean="0"/>
              <a:t>1-1:	One of the major advantages of OOP (10)</a:t>
            </a:r>
          </a:p>
          <a:p>
            <a:r>
              <a:rPr lang="en-US" dirty="0" smtClean="0"/>
              <a:t>1-5:	Data and functions are build around this (6)</a:t>
            </a:r>
          </a:p>
          <a:p>
            <a:r>
              <a:rPr lang="en-US" dirty="0" smtClean="0"/>
              <a:t>1-11:	This program data is openly accessible to other parts of the program (10)</a:t>
            </a:r>
          </a:p>
          <a:p>
            <a:r>
              <a:rPr lang="en-US" dirty="0" smtClean="0"/>
              <a:t>2-19:	This helps in securing the data (6)</a:t>
            </a:r>
          </a:p>
          <a:p>
            <a:r>
              <a:rPr lang="en-US" dirty="0" smtClean="0"/>
              <a:t>6-14:	OOP places emphasis on _____ rather than algorithm (4)</a:t>
            </a:r>
          </a:p>
          <a:p>
            <a:endParaRPr lang="en-IN" dirty="0"/>
          </a:p>
        </p:txBody>
      </p:sp>
      <p:sp>
        <p:nvSpPr>
          <p:cNvPr id="5" name="Slide Image Placeholder 4"/>
          <p:cNvSpPr>
            <a:spLocks noGrp="1" noRot="1" noChangeAspect="1"/>
          </p:cNvSpPr>
          <p:nvPr>
            <p:ph type="sldImg"/>
          </p:nvPr>
        </p:nvSpPr>
        <p:spPr>
          <a:xfrm>
            <a:off x="1062038" y="582613"/>
            <a:ext cx="3886200" cy="2914650"/>
          </a:xfr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62038" y="582613"/>
            <a:ext cx="3886200" cy="2914650"/>
          </a:xfrm>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mtClean="0"/>
              <a:t>If you consider this scenario for a Banking System, what services and features do you expect the bank to offer? Who are the customers mentioned for this bank?  What operations can they perform on their accounts?</a:t>
            </a:r>
          </a:p>
          <a:p>
            <a:endParaRPr lang="en-IN" dirty="0"/>
          </a:p>
        </p:txBody>
      </p:sp>
      <p:sp>
        <p:nvSpPr>
          <p:cNvPr id="5" name="Slide Image Placeholder 4"/>
          <p:cNvSpPr>
            <a:spLocks noGrp="1" noRot="1" noChangeAspect="1"/>
          </p:cNvSpPr>
          <p:nvPr>
            <p:ph type="sldImg"/>
          </p:nvPr>
        </p:nvSpPr>
        <p:spPr>
          <a:xfrm>
            <a:off x="1062038" y="582613"/>
            <a:ext cx="3886200" cy="2914650"/>
          </a:xfr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What is Object-Oriented Programming?</a:t>
            </a:r>
          </a:p>
          <a:p>
            <a:r>
              <a:rPr lang="en-US" dirty="0" smtClean="0"/>
              <a:t>The object oriented approach is a fundamental shift from the procedural approach. Instead of functions and procedures being central to the program, in the OO world, we have objects that are the building blocks. An OO program is made up of several objects that interact with each other to make up the application. </a:t>
            </a:r>
            <a:br>
              <a:rPr lang="en-US" dirty="0" smtClean="0"/>
            </a:br>
            <a:r>
              <a:rPr lang="en-US" dirty="0" smtClean="0"/>
              <a:t>For example: In a Banking System, there would be  Customer objects pertaining to each customer. Each customer object would own its set of Account Objects, pertaining to the set of Savings and Current Accounts that the customer holds in the bank. </a:t>
            </a:r>
          </a:p>
          <a:p>
            <a:r>
              <a:rPr lang="en-US" dirty="0" smtClean="0"/>
              <a:t>Today, most programming languages are object oriented. </a:t>
            </a:r>
            <a:br>
              <a:rPr lang="en-US" dirty="0" smtClean="0"/>
            </a:br>
            <a:r>
              <a:rPr lang="en-US" dirty="0" smtClean="0"/>
              <a:t>For example: Java, C++, C# </a:t>
            </a:r>
          </a:p>
          <a:p>
            <a:r>
              <a:rPr lang="en-US" dirty="0" smtClean="0"/>
              <a:t>Why do you think most of today’s programming languages are object oriented? Are there any advantages of OO languages?</a:t>
            </a:r>
          </a:p>
          <a:p>
            <a:endParaRPr lang="en-IN" dirty="0"/>
          </a:p>
        </p:txBody>
      </p:sp>
      <p:sp>
        <p:nvSpPr>
          <p:cNvPr id="5" name="Slide Image Placeholder 4"/>
          <p:cNvSpPr>
            <a:spLocks noGrp="1" noRot="1" noChangeAspect="1"/>
          </p:cNvSpPr>
          <p:nvPr>
            <p:ph type="sldImg"/>
          </p:nvPr>
        </p:nvSpPr>
        <p:spPr>
          <a:xfrm>
            <a:off x="1062038" y="582613"/>
            <a:ext cx="3886200" cy="2914650"/>
          </a:xfr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lnSpcReduction="10000"/>
          </a:bodyPr>
          <a:lstStyle/>
          <a:p>
            <a:r>
              <a:rPr lang="en-US" smtClean="0"/>
              <a:t>Consider the Banking System. In the procedural approach, we would try to find the top level modules of the application. Eg. A Module to maintain customers, another to maintain accounts and so on. In each of these modules, we would have procedures and functions to take care of different features. Eg. Procedure/Function to add customer or delete customer in the module for maintaining customer. Or procedures/ functions to deposit and withdraw in the module for maintaining accounts. So in the procedural approach, we identify modules, then identify procedures/functions – this is like a top down approach to system development. </a:t>
            </a:r>
          </a:p>
          <a:p>
            <a:r>
              <a:rPr lang="en-US" smtClean="0"/>
              <a:t>Procedures and functions are the building blocks of the application in the procedural approach.</a:t>
            </a:r>
          </a:p>
          <a:p>
            <a:r>
              <a:rPr lang="en-US" smtClean="0"/>
              <a:t>However, in the OO approach, it is the objects which are the building blocks. If we reconsider the same system, we would have objects for customer “Geetha” and customer “Mahesh”; we would also have objects for their respective savings and current accounts. These objects would interact with each other for us to achieve the desired features of the application.</a:t>
            </a:r>
            <a:endParaRPr lang="en-US" dirty="0" smtClean="0"/>
          </a:p>
        </p:txBody>
      </p:sp>
      <p:sp>
        <p:nvSpPr>
          <p:cNvPr id="5" name="Slide Image Placeholder 4"/>
          <p:cNvSpPr>
            <a:spLocks noGrp="1" noRot="1" noChangeAspect="1"/>
          </p:cNvSpPr>
          <p:nvPr>
            <p:ph type="sldImg"/>
          </p:nvPr>
        </p:nvSpPr>
        <p:spPr>
          <a:xfrm>
            <a:off x="1062038" y="582613"/>
            <a:ext cx="3886200" cy="2914650"/>
          </a:xfr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fontScale="92500"/>
          </a:bodyPr>
          <a:lstStyle/>
          <a:p>
            <a:r>
              <a:rPr lang="en-US" smtClean="0"/>
              <a:t>Why Object-Oriented Programming?</a:t>
            </a:r>
          </a:p>
          <a:p>
            <a:r>
              <a:rPr lang="en-US" smtClean="0"/>
              <a:t>Before the advent of Object-Oriented technology, </a:t>
            </a:r>
            <a:r>
              <a:rPr lang="en-GB" smtClean="0"/>
              <a:t>the primary software engineering methodology was structured or procedural programming.</a:t>
            </a:r>
            <a:r>
              <a:rPr lang="en-US" smtClean="0"/>
              <a:t> Some drawbacks of this approach are as follows:</a:t>
            </a:r>
          </a:p>
          <a:p>
            <a:pPr lvl="1"/>
            <a:r>
              <a:rPr lang="en-US" smtClean="0"/>
              <a:t>Structured programming is based around data structures and subroutines. Data structures are simply containers for the information needed by subroutines. Thus, emphasis is </a:t>
            </a:r>
            <a:r>
              <a:rPr lang="en-GB" smtClean="0"/>
              <a:t>almost entirely on algorithm required to solve a problem</a:t>
            </a:r>
            <a:r>
              <a:rPr lang="en-US" smtClean="0"/>
              <a:t>. </a:t>
            </a:r>
          </a:p>
          <a:p>
            <a:pPr lvl="1"/>
            <a:r>
              <a:rPr lang="en-US" smtClean="0"/>
              <a:t>Data is openly accessible to other parts of the program, which is risky.  </a:t>
            </a:r>
          </a:p>
          <a:p>
            <a:pPr lvl="1"/>
            <a:r>
              <a:rPr lang="en-GB" smtClean="0"/>
              <a:t>Structured programming tends to produce a design that is unique to that problem (thus non-reusable). Reusing code from another project usually involves a lot of effort and time. Moreover, since the emphasis is on functionality, functionality change might force entire code to be modified, thus increasing development time.</a:t>
            </a:r>
            <a:endParaRPr lang="en-US" smtClean="0"/>
          </a:p>
          <a:p>
            <a:pPr lvl="1"/>
            <a:r>
              <a:rPr lang="en-US" smtClean="0"/>
              <a:t>In structured programming, while analysis starts with a consideration of real-world problems, the real-world focus is lost as requirements are transformed into a series of data flow diagrams.</a:t>
            </a:r>
          </a:p>
          <a:p>
            <a:endParaRPr lang="en-IN" dirty="0"/>
          </a:p>
        </p:txBody>
      </p:sp>
      <p:sp>
        <p:nvSpPr>
          <p:cNvPr id="5" name="Slide Image Placeholder 4"/>
          <p:cNvSpPr>
            <a:spLocks noGrp="1" noRot="1" noChangeAspect="1"/>
          </p:cNvSpPr>
          <p:nvPr>
            <p:ph type="sldImg"/>
          </p:nvPr>
        </p:nvSpPr>
        <p:spPr>
          <a:xfrm>
            <a:off x="1062038" y="582613"/>
            <a:ext cx="3886200" cy="2914650"/>
          </a:xfr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lnSpcReduction="10000"/>
          </a:bodyPr>
          <a:lstStyle/>
          <a:p>
            <a:r>
              <a:rPr lang="en-US" smtClean="0"/>
              <a:t>Why Object-Oriented Programming? (contd.)</a:t>
            </a:r>
          </a:p>
          <a:p>
            <a:r>
              <a:rPr lang="en-US" smtClean="0"/>
              <a:t>With increasing complexity of software applications, some of the “must have” features are reliability, robustness, and maintainability. With increasing competition, high productivity which aids faster turn around times for application development and deployment is key.</a:t>
            </a:r>
          </a:p>
          <a:p>
            <a:r>
              <a:rPr lang="en-US" smtClean="0"/>
              <a:t>Object-Oriented programs offer features which allow meeting the above goals. Binding of data and functions together means that data cannot be accessed unless designed for it. There is no possibility of mistakenly corrupting data. Decomposition in terms of objects allow for easily building new programs using existing objects and adding features to existing objects. </a:t>
            </a:r>
          </a:p>
          <a:p>
            <a:r>
              <a:rPr lang="en-US" smtClean="0"/>
              <a:t>Moreover, the Object-Oriented world very closely models the real world, making it much more intuitive and faster to develop. The objects themselves often correspond to phenomena in the real world that the system is going to handle. </a:t>
            </a:r>
            <a:br>
              <a:rPr lang="en-US" smtClean="0"/>
            </a:br>
            <a:r>
              <a:rPr lang="en-US" smtClean="0"/>
              <a:t>For example: An object can be an invoice in a business system or an employee in a payroll system. Thus, OO is natural way programming, i.e., “real life” objects are mapped as is in “programming” as classes / objects. </a:t>
            </a:r>
          </a:p>
          <a:p>
            <a:endParaRPr lang="en-IN" dirty="0"/>
          </a:p>
        </p:txBody>
      </p:sp>
      <p:sp>
        <p:nvSpPr>
          <p:cNvPr id="5" name="Slide Image Placeholder 4"/>
          <p:cNvSpPr>
            <a:spLocks noGrp="1" noRot="1" noChangeAspect="1"/>
          </p:cNvSpPr>
          <p:nvPr>
            <p:ph type="sldImg"/>
          </p:nvPr>
        </p:nvSpPr>
        <p:spPr>
          <a:xfrm>
            <a:off x="1062038" y="582613"/>
            <a:ext cx="3886200" cy="2914650"/>
          </a:xfr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fontScale="92500" lnSpcReduction="20000"/>
          </a:bodyPr>
          <a:lstStyle/>
          <a:p>
            <a:r>
              <a:rPr lang="en-US" smtClean="0"/>
              <a:t>Advantages of OOP:</a:t>
            </a:r>
          </a:p>
          <a:p>
            <a:pPr lvl="1"/>
            <a:r>
              <a:rPr lang="en-US" smtClean="0"/>
              <a:t>Simplicity: Software objects model the real world objects. Hence the complexity is reduced and the program structure is very clear.</a:t>
            </a:r>
          </a:p>
          <a:p>
            <a:pPr lvl="1"/>
            <a:r>
              <a:rPr lang="en-US" smtClean="0"/>
              <a:t>Modularity: Each object forms a “separate entity” whose internal workings are decoupled from other parts of the system. </a:t>
            </a:r>
          </a:p>
          <a:p>
            <a:pPr lvl="1"/>
            <a:r>
              <a:rPr lang="en-US" smtClean="0"/>
              <a:t>Modifiability: It is easy to make minor changes in the data representation or the procedures in an OO program. Changes inside a class do not affect any other part of a program, since the only “public interface” that the external world has to a class is through the use of “methods”.</a:t>
            </a:r>
          </a:p>
          <a:p>
            <a:pPr lvl="1"/>
            <a:r>
              <a:rPr lang="en-US" smtClean="0"/>
              <a:t>Extensibility: Adding new features or responding to changing operating environments can be solved by introducing a few new objects and modifying some existing ones. </a:t>
            </a:r>
          </a:p>
          <a:p>
            <a:pPr lvl="1"/>
            <a:r>
              <a:rPr lang="en-US" smtClean="0"/>
              <a:t>Maintainability: Objects can be separately maintained, thus making locating and fixing problems easier.</a:t>
            </a:r>
          </a:p>
          <a:p>
            <a:pPr lvl="1"/>
            <a:r>
              <a:rPr lang="en-US" smtClean="0"/>
              <a:t>Re-usability: Objects can be reused in different programs.  </a:t>
            </a:r>
          </a:p>
          <a:p>
            <a:pPr lvl="1"/>
            <a:endParaRPr lang="en-US" smtClean="0"/>
          </a:p>
          <a:p>
            <a:r>
              <a:rPr lang="en-US" smtClean="0"/>
              <a:t>OOP is more than just learning a new language. It requires “a new way of thinking”. The idea is primarily not to concentrate on the cornerstones of procedural languages - data structures and algorithms, instead think in terms of “objects”.</a:t>
            </a:r>
          </a:p>
          <a:p>
            <a:endParaRPr lang="en-IN" dirty="0"/>
          </a:p>
        </p:txBody>
      </p:sp>
      <p:sp>
        <p:nvSpPr>
          <p:cNvPr id="5" name="Slide Image Placeholder 4"/>
          <p:cNvSpPr>
            <a:spLocks noGrp="1" noRot="1" noChangeAspect="1"/>
          </p:cNvSpPr>
          <p:nvPr>
            <p:ph type="sldImg"/>
          </p:nvPr>
        </p:nvSpPr>
        <p:spPr>
          <a:xfrm>
            <a:off x="1062038" y="582613"/>
            <a:ext cx="3886200" cy="2914650"/>
          </a:xfr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mtClean="0"/>
              <a:t>Features of OOP:</a:t>
            </a:r>
          </a:p>
          <a:p>
            <a:r>
              <a:rPr lang="en-US" smtClean="0"/>
              <a:t>Models built by using Object-Oriented technology can be smoothly implemented in any software, by using “Object-Oriented modeling language”. These models also easily adjust to changing requirements.</a:t>
            </a:r>
          </a:p>
          <a:p>
            <a:r>
              <a:rPr lang="en-US" smtClean="0"/>
              <a:t>It is based on best practices. As a result, the systems developed by using Object-Oriented technology are stable with a baselined architecture. The systems are more reliable, scalable, and succinct. They are more easily maintained and adaptable to change.</a:t>
            </a:r>
          </a:p>
          <a:p>
            <a:endParaRPr lang="en-IN" dirty="0"/>
          </a:p>
        </p:txBody>
      </p:sp>
      <p:sp>
        <p:nvSpPr>
          <p:cNvPr id="5" name="Slide Image Placeholder 4"/>
          <p:cNvSpPr>
            <a:spLocks noGrp="1" noRot="1" noChangeAspect="1"/>
          </p:cNvSpPr>
          <p:nvPr>
            <p:ph type="sldImg"/>
          </p:nvPr>
        </p:nvSpPr>
        <p:spPr>
          <a:xfrm>
            <a:off x="1062038" y="582613"/>
            <a:ext cx="3886200" cy="2914650"/>
          </a:xfr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053"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390052469"/>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101"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82093137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125"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94933911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149"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22764988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30939275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5355537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73"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313116952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7/15/2016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8118855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8197"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6357627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3077"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68139380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06696320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4588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41965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7563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3679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5086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943130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26"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29"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0"/>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029" name="think-cell Slide" r:id="rId27" imgW="360" imgH="360" progId="">
                  <p:embed/>
                </p:oleObj>
              </mc:Choice>
              <mc:Fallback>
                <p:oleObj name="think-cell Slide" r:id="rId27" imgW="360" imgH="360" progId="">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1"/>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2"/>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3"/>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4"/>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5"/>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6"/>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9"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8385234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3600" dirty="0" smtClean="0"/>
              <a:t>Object-Oriented Programming</a:t>
            </a:r>
            <a:endParaRPr lang="en-IN" sz="3600" dirty="0"/>
          </a:p>
        </p:txBody>
      </p:sp>
      <p:sp>
        <p:nvSpPr>
          <p:cNvPr id="3" name="Subtitle 2"/>
          <p:cNvSpPr>
            <a:spLocks noGrp="1"/>
          </p:cNvSpPr>
          <p:nvPr>
            <p:ph type="subTitle" idx="1"/>
          </p:nvPr>
        </p:nvSpPr>
        <p:spPr/>
        <p:txBody>
          <a:bodyPr>
            <a:noAutofit/>
          </a:bodyPr>
          <a:lstStyle/>
          <a:p>
            <a:pPr algn="l"/>
            <a:r>
              <a:rPr lang="en-IN" sz="2400" b="0" dirty="0" smtClean="0"/>
              <a:t>Lesson 01: Introduction to Object-Oriented Technology</a:t>
            </a:r>
          </a:p>
          <a:p>
            <a:pPr algn="l"/>
            <a:endParaRPr lang="en-IN" sz="2400" b="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Summary</a:t>
            </a:r>
            <a:endParaRPr lang="en-IN" dirty="0"/>
          </a:p>
        </p:txBody>
      </p:sp>
      <p:sp>
        <p:nvSpPr>
          <p:cNvPr id="3" name="Content Placeholder 2"/>
          <p:cNvSpPr>
            <a:spLocks noGrp="1"/>
          </p:cNvSpPr>
          <p:nvPr>
            <p:ph idx="1"/>
          </p:nvPr>
        </p:nvSpPr>
        <p:spPr/>
        <p:txBody>
          <a:bodyPr/>
          <a:lstStyle/>
          <a:p>
            <a:pPr marL="347663" indent="-347663"/>
            <a:r>
              <a:rPr lang="en-US" dirty="0" smtClean="0">
                <a:solidFill>
                  <a:schemeClr val="tx1"/>
                </a:solidFill>
              </a:rPr>
              <a:t>In this lesson, you have learnt:</a:t>
            </a:r>
          </a:p>
          <a:p>
            <a:pPr lvl="1"/>
            <a:r>
              <a:rPr lang="en-US" dirty="0" smtClean="0">
                <a:solidFill>
                  <a:schemeClr val="tx1"/>
                </a:solidFill>
              </a:rPr>
              <a:t>The Object-Oriented Programming approach for software development </a:t>
            </a:r>
          </a:p>
          <a:p>
            <a:pPr lvl="1"/>
            <a:r>
              <a:rPr lang="en-US" dirty="0" smtClean="0">
                <a:solidFill>
                  <a:schemeClr val="tx1"/>
                </a:solidFill>
              </a:rPr>
              <a:t>How Object-Oriented technology is used to design and develop stable and dynamic systems</a:t>
            </a:r>
          </a:p>
          <a:p>
            <a:pPr lvl="1"/>
            <a:r>
              <a:rPr lang="en-US" dirty="0" smtClean="0">
                <a:solidFill>
                  <a:schemeClr val="tx1"/>
                </a:solidFill>
              </a:rPr>
              <a:t>Advantages of Object-Oriented Programming</a:t>
            </a:r>
          </a:p>
          <a:p>
            <a:endParaRPr lang="en-IN" dirty="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Review Question</a:t>
            </a:r>
            <a:endParaRPr lang="en-IN" dirty="0"/>
          </a:p>
        </p:txBody>
      </p:sp>
      <p:sp>
        <p:nvSpPr>
          <p:cNvPr id="3" name="Content Placeholder 2"/>
          <p:cNvSpPr>
            <a:spLocks noGrp="1"/>
          </p:cNvSpPr>
          <p:nvPr>
            <p:ph idx="1"/>
          </p:nvPr>
        </p:nvSpPr>
        <p:spPr/>
        <p:txBody>
          <a:bodyPr/>
          <a:lstStyle/>
          <a:p>
            <a:pPr marL="347663" indent="-347663"/>
            <a:r>
              <a:rPr lang="en-US" dirty="0" smtClean="0">
                <a:solidFill>
                  <a:schemeClr val="tx1"/>
                </a:solidFill>
              </a:rPr>
              <a:t>Question 1: Which of the following are features of Structured programming:</a:t>
            </a:r>
          </a:p>
          <a:p>
            <a:pPr lvl="1"/>
            <a:r>
              <a:rPr lang="en-US" dirty="0" smtClean="0">
                <a:solidFill>
                  <a:schemeClr val="tx1"/>
                </a:solidFill>
              </a:rPr>
              <a:t>Option 1: Based on Data structure</a:t>
            </a:r>
          </a:p>
          <a:p>
            <a:pPr lvl="1"/>
            <a:r>
              <a:rPr lang="en-US" dirty="0" smtClean="0">
                <a:solidFill>
                  <a:schemeClr val="tx1"/>
                </a:solidFill>
              </a:rPr>
              <a:t>Option 2: Emphasis on data</a:t>
            </a:r>
          </a:p>
          <a:p>
            <a:pPr lvl="1"/>
            <a:r>
              <a:rPr lang="en-US" dirty="0" smtClean="0">
                <a:solidFill>
                  <a:schemeClr val="tx1"/>
                </a:solidFill>
              </a:rPr>
              <a:t>Option 3: Reusability</a:t>
            </a:r>
          </a:p>
          <a:p>
            <a:pPr lvl="1"/>
            <a:r>
              <a:rPr lang="en-US" dirty="0" smtClean="0">
                <a:solidFill>
                  <a:schemeClr val="tx1"/>
                </a:solidFill>
              </a:rPr>
              <a:t>Option 4: Produces a design unique to the problem</a:t>
            </a:r>
          </a:p>
          <a:p>
            <a:pPr marL="347663" indent="-347663"/>
            <a:r>
              <a:rPr lang="en-US" dirty="0" smtClean="0">
                <a:solidFill>
                  <a:schemeClr val="tx1"/>
                </a:solidFill>
              </a:rPr>
              <a:t>Question 2: Objects can be grouped together in different ways to form new programs. </a:t>
            </a:r>
          </a:p>
          <a:p>
            <a:pPr lvl="1"/>
            <a:r>
              <a:rPr lang="en-US" dirty="0" smtClean="0">
                <a:solidFill>
                  <a:schemeClr val="tx1"/>
                </a:solidFill>
              </a:rPr>
              <a:t>True / False</a:t>
            </a:r>
          </a:p>
          <a:p>
            <a:endParaRPr lang="en-IN" dirty="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Review Question</a:t>
            </a:r>
            <a:endParaRPr lang="en-IN" dirty="0"/>
          </a:p>
        </p:txBody>
      </p:sp>
      <p:sp>
        <p:nvSpPr>
          <p:cNvPr id="3" name="Content Placeholder 2"/>
          <p:cNvSpPr>
            <a:spLocks noGrp="1"/>
          </p:cNvSpPr>
          <p:nvPr>
            <p:ph idx="1"/>
          </p:nvPr>
        </p:nvSpPr>
        <p:spPr/>
        <p:txBody>
          <a:bodyPr/>
          <a:lstStyle/>
          <a:p>
            <a:r>
              <a:rPr lang="en-US" dirty="0" smtClean="0">
                <a:solidFill>
                  <a:schemeClr val="tx1"/>
                </a:solidFill>
              </a:rPr>
              <a:t>Question 3 : ___ methodology specifies the steps to be sequentially followed by a computer to execute a program. </a:t>
            </a:r>
          </a:p>
          <a:p>
            <a:endParaRPr lang="en-IN" dirty="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Review Question: Crossword</a:t>
            </a:r>
            <a:endParaRPr lang="en-IN" dirty="0"/>
          </a:p>
        </p:txBody>
      </p:sp>
      <p:graphicFrame>
        <p:nvGraphicFramePr>
          <p:cNvPr id="5" name="Group 376"/>
          <p:cNvGraphicFramePr>
            <a:graphicFrameLocks/>
          </p:cNvGraphicFramePr>
          <p:nvPr/>
        </p:nvGraphicFramePr>
        <p:xfrm>
          <a:off x="304800" y="1219200"/>
          <a:ext cx="6934201" cy="4724402"/>
        </p:xfrm>
        <a:graphic>
          <a:graphicData uri="http://schemas.openxmlformats.org/drawingml/2006/table">
            <a:tbl>
              <a:tblPr/>
              <a:tblGrid>
                <a:gridCol w="370185"/>
                <a:gridCol w="344604"/>
                <a:gridCol w="316012"/>
                <a:gridCol w="305478"/>
                <a:gridCol w="316012"/>
                <a:gridCol w="322031"/>
                <a:gridCol w="314507"/>
                <a:gridCol w="299458"/>
                <a:gridCol w="251305"/>
                <a:gridCol w="314506"/>
                <a:gridCol w="316012"/>
                <a:gridCol w="313002"/>
                <a:gridCol w="316012"/>
                <a:gridCol w="316012"/>
                <a:gridCol w="314507"/>
                <a:gridCol w="316012"/>
                <a:gridCol w="313002"/>
                <a:gridCol w="316012"/>
                <a:gridCol w="314506"/>
                <a:gridCol w="316012"/>
                <a:gridCol w="313002"/>
                <a:gridCol w="316012"/>
              </a:tblGrid>
              <a:tr h="655027">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dirty="0" smtClean="0">
                        <a:ln>
                          <a:noFill/>
                        </a:ln>
                        <a:solidFill>
                          <a:schemeClr val="tx1"/>
                        </a:solidFill>
                        <a:effectLst/>
                        <a:latin typeface="Arial" pitchFamily="34" charset="0"/>
                      </a:endParaRPr>
                    </a:p>
                  </a:txBody>
                  <a:tcPr anchor="b"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dirty="0" smtClean="0">
                          <a:ln>
                            <a:noFill/>
                          </a:ln>
                          <a:solidFill>
                            <a:schemeClr val="tx1"/>
                          </a:solidFill>
                          <a:effectLst/>
                          <a:latin typeface="Arial" pitchFamily="34" charset="0"/>
                          <a:cs typeface="Arial" pitchFamily="34" charset="0"/>
                        </a:rPr>
                        <a:t>1</a:t>
                      </a:r>
                      <a:endParaRPr kumimoji="0" lang="en-US" sz="1000" b="1" i="0" u="none" strike="noStrike" cap="none" normalizeH="0" baseline="0" dirty="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2</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3</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4</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5</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6</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7</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8</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9</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10</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11</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12</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13</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14</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15</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16</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17</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18</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19</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20</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21</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5912">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1</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S</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r>
              <a:tr h="407377">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2</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r>
              <a:tr h="405912">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3</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rPr>
                        <a:t>i</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8842">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4</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r>
              <a:tr h="405912">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5</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r>
              <a:tr h="405912">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6</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r>
              <a:tr h="407377">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7</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r>
              <a:tr h="408842">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8</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dirty="0" smtClean="0">
                          <a:ln>
                            <a:noFill/>
                          </a:ln>
                          <a:solidFill>
                            <a:schemeClr val="tx1"/>
                          </a:solidFill>
                          <a:effectLst/>
                          <a:latin typeface="Arial" pitchFamily="34" charset="0"/>
                          <a:cs typeface="Arial" pitchFamily="34" charset="0"/>
                        </a:rPr>
                        <a:t> </a:t>
                      </a:r>
                      <a:endParaRPr kumimoji="0" lang="en-US" sz="1000" b="1" i="0" u="none" strike="noStrike" cap="none" normalizeH="0" baseline="0" dirty="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r>
              <a:tr h="405912">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9</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r>
              <a:tr h="407377">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10</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 </a:t>
                      </a:r>
                      <a:endParaRPr kumimoji="0" lang="en-US" sz="1000" b="1"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dirty="0" smtClean="0">
                          <a:ln>
                            <a:noFill/>
                          </a:ln>
                          <a:solidFill>
                            <a:schemeClr val="tx1"/>
                          </a:solidFill>
                          <a:effectLst/>
                          <a:latin typeface="Arial" pitchFamily="34" charset="0"/>
                          <a:cs typeface="Arial" pitchFamily="34" charset="0"/>
                        </a:rPr>
                        <a:t> </a:t>
                      </a:r>
                      <a:endParaRPr kumimoji="0" lang="en-US" sz="1000" b="1" i="0" u="none" strike="noStrike" cap="none" normalizeH="0" baseline="0" dirty="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000" b="1" i="0" u="none" strike="noStrike" cap="none" normalizeH="0" baseline="0" dirty="0" smtClean="0">
                          <a:ln>
                            <a:noFill/>
                          </a:ln>
                          <a:solidFill>
                            <a:schemeClr val="tx1"/>
                          </a:solidFill>
                          <a:effectLst/>
                          <a:latin typeface="Arial" pitchFamily="34" charset="0"/>
                          <a:cs typeface="Arial" pitchFamily="34" charset="0"/>
                        </a:rPr>
                        <a:t> </a:t>
                      </a:r>
                      <a:endParaRPr kumimoji="0" lang="en-US" sz="1000" b="1" i="0" u="none" strike="noStrike" cap="none" normalizeH="0" baseline="0" dirty="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Lesson Objectives</a:t>
            </a:r>
            <a:endParaRPr lang="en-IN" dirty="0"/>
          </a:p>
        </p:txBody>
      </p:sp>
      <p:sp>
        <p:nvSpPr>
          <p:cNvPr id="3" name="Content Placeholder 2"/>
          <p:cNvSpPr>
            <a:spLocks noGrp="1"/>
          </p:cNvSpPr>
          <p:nvPr>
            <p:ph idx="1"/>
          </p:nvPr>
        </p:nvSpPr>
        <p:spPr/>
        <p:txBody>
          <a:bodyPr/>
          <a:lstStyle/>
          <a:p>
            <a:pPr marL="347663" indent="-347663">
              <a:defRPr/>
            </a:pPr>
            <a:r>
              <a:rPr lang="en-US" dirty="0" smtClean="0">
                <a:solidFill>
                  <a:schemeClr val="tx1"/>
                </a:solidFill>
              </a:rPr>
              <a:t>In this lesson, you will learn:</a:t>
            </a:r>
          </a:p>
          <a:p>
            <a:pPr marL="739775" lvl="1" indent="-292100">
              <a:defRPr/>
            </a:pPr>
            <a:r>
              <a:rPr lang="en-US" dirty="0" smtClean="0">
                <a:solidFill>
                  <a:schemeClr val="tx1"/>
                </a:solidFill>
              </a:rPr>
              <a:t>What is Object-Oriented Programming?</a:t>
            </a:r>
          </a:p>
          <a:p>
            <a:pPr marL="739775" lvl="1" indent="-292100">
              <a:defRPr/>
            </a:pPr>
            <a:r>
              <a:rPr lang="en-US" dirty="0" smtClean="0">
                <a:solidFill>
                  <a:schemeClr val="tx1"/>
                </a:solidFill>
              </a:rPr>
              <a:t>Why Object-Oriented Programming?</a:t>
            </a:r>
          </a:p>
          <a:p>
            <a:pPr lvl="2">
              <a:defRPr/>
            </a:pPr>
            <a:r>
              <a:rPr lang="en-US" dirty="0" smtClean="0">
                <a:solidFill>
                  <a:schemeClr val="tx1"/>
                </a:solidFill>
              </a:rPr>
              <a:t>Object-Oriented Programming versus traditional software development methodologies</a:t>
            </a:r>
          </a:p>
          <a:p>
            <a:pPr lvl="2">
              <a:defRPr/>
            </a:pPr>
            <a:r>
              <a:rPr lang="en-US" dirty="0" smtClean="0">
                <a:solidFill>
                  <a:schemeClr val="tx1"/>
                </a:solidFill>
              </a:rPr>
              <a:t>Benefits of Object-Oriented technology</a:t>
            </a:r>
          </a:p>
          <a:p>
            <a:endParaRPr lang="en-IN"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1.1: Object Oriented Concepts  </a:t>
            </a:r>
            <a:r>
              <a:rPr lang="en-IN" dirty="0" smtClean="0"/>
              <a:t/>
            </a:r>
            <a:br>
              <a:rPr lang="en-IN" dirty="0" smtClean="0"/>
            </a:br>
            <a:r>
              <a:rPr lang="en-IN" dirty="0" smtClean="0"/>
              <a:t>Example: Scenario from Banking System </a:t>
            </a:r>
            <a:endParaRPr lang="en-IN" dirty="0"/>
          </a:p>
        </p:txBody>
      </p:sp>
      <p:sp>
        <p:nvSpPr>
          <p:cNvPr id="3" name="Content Placeholder 2"/>
          <p:cNvSpPr>
            <a:spLocks noGrp="1"/>
          </p:cNvSpPr>
          <p:nvPr>
            <p:ph idx="1"/>
          </p:nvPr>
        </p:nvSpPr>
        <p:spPr/>
        <p:txBody>
          <a:bodyPr/>
          <a:lstStyle/>
          <a:p>
            <a:pPr marL="347663" indent="-347663">
              <a:buClr>
                <a:srgbClr val="00B0F0"/>
              </a:buClr>
              <a:defRPr/>
            </a:pPr>
            <a:r>
              <a:rPr lang="en-US" dirty="0" err="1" smtClean="0">
                <a:solidFill>
                  <a:schemeClr val="tx1"/>
                </a:solidFill>
                <a:cs typeface="Arial" pitchFamily="34" charset="0"/>
              </a:rPr>
              <a:t>Geetha</a:t>
            </a:r>
            <a:r>
              <a:rPr lang="en-US" dirty="0" smtClean="0">
                <a:solidFill>
                  <a:schemeClr val="tx1"/>
                </a:solidFill>
                <a:cs typeface="Arial" pitchFamily="34" charset="0"/>
              </a:rPr>
              <a:t> and Mahesh hold accounts in Bank XYZ Ltd. </a:t>
            </a:r>
            <a:r>
              <a:rPr lang="en-US" dirty="0" err="1" smtClean="0">
                <a:solidFill>
                  <a:schemeClr val="tx1"/>
                </a:solidFill>
                <a:cs typeface="Arial" pitchFamily="34" charset="0"/>
              </a:rPr>
              <a:t>Geetha</a:t>
            </a:r>
            <a:r>
              <a:rPr lang="en-US" dirty="0" smtClean="0">
                <a:solidFill>
                  <a:schemeClr val="tx1"/>
                </a:solidFill>
                <a:cs typeface="Arial" pitchFamily="34" charset="0"/>
              </a:rPr>
              <a:t> has a savings as well as a current account with the bank. Mahesh only has a current account. As customers of the bank, </a:t>
            </a:r>
            <a:r>
              <a:rPr lang="en-US" dirty="0" err="1" smtClean="0">
                <a:solidFill>
                  <a:schemeClr val="tx1"/>
                </a:solidFill>
                <a:cs typeface="Arial" pitchFamily="34" charset="0"/>
              </a:rPr>
              <a:t>Geetha</a:t>
            </a:r>
            <a:r>
              <a:rPr lang="en-US" dirty="0" smtClean="0">
                <a:solidFill>
                  <a:schemeClr val="tx1"/>
                </a:solidFill>
                <a:cs typeface="Arial" pitchFamily="34" charset="0"/>
              </a:rPr>
              <a:t> and Mahesh can deposit or withdraw money from their accounts as per the norms and policies defined by the bank on savings and current accounts.</a:t>
            </a:r>
          </a:p>
          <a:p>
            <a:pPr marL="347663" indent="-347663">
              <a:buClr>
                <a:srgbClr val="00B0F0"/>
              </a:buClr>
              <a:defRPr/>
            </a:pPr>
            <a:endParaRPr lang="en-US" dirty="0" smtClean="0">
              <a:solidFill>
                <a:schemeClr val="tx1"/>
              </a:solidFill>
              <a:cs typeface="Arial" pitchFamily="34" charset="0"/>
            </a:endParaRPr>
          </a:p>
          <a:p>
            <a:pPr marL="347663" indent="-347663">
              <a:buClr>
                <a:srgbClr val="00B0F0"/>
              </a:buClr>
              <a:defRPr/>
            </a:pPr>
            <a:r>
              <a:rPr lang="en-US" dirty="0" smtClean="0">
                <a:solidFill>
                  <a:schemeClr val="tx1"/>
                </a:solidFill>
                <a:cs typeface="Arial" pitchFamily="34" charset="0"/>
              </a:rPr>
              <a:t>Bank XYZ Ltd. continuously adds new customers to its existing customer base. Of course, some its customers may also want to close their accounts due to changing needs of the customer.</a:t>
            </a:r>
          </a:p>
          <a:p>
            <a:pPr marL="296863" indent="-296863">
              <a:buClr>
                <a:srgbClr val="00B0F0"/>
              </a:buClr>
              <a:buFontTx/>
              <a:buChar char="•"/>
              <a:defRPr/>
            </a:pPr>
            <a:endParaRPr lang="en-US" dirty="0" smtClean="0">
              <a:solidFill>
                <a:schemeClr val="tx1"/>
              </a:solidFill>
              <a:cs typeface="Arial" pitchFamily="34" charset="0"/>
            </a:endParaRPr>
          </a:p>
          <a:p>
            <a:pPr>
              <a:buClr>
                <a:srgbClr val="00B0F0"/>
              </a:buClr>
            </a:pPr>
            <a:endParaRPr lang="en-IN"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1.1: Object Oriented Concepts  </a:t>
            </a:r>
            <a:r>
              <a:rPr lang="en-IN" dirty="0" smtClean="0"/>
              <a:t/>
            </a:r>
            <a:br>
              <a:rPr lang="en-IN" dirty="0" smtClean="0"/>
            </a:br>
            <a:r>
              <a:rPr lang="en-IN" dirty="0" smtClean="0"/>
              <a:t>What is Object-Oriented Programming</a:t>
            </a:r>
            <a:endParaRPr lang="en-IN" dirty="0"/>
          </a:p>
        </p:txBody>
      </p:sp>
      <p:sp>
        <p:nvSpPr>
          <p:cNvPr id="3" name="Content Placeholder 2"/>
          <p:cNvSpPr>
            <a:spLocks noGrp="1"/>
          </p:cNvSpPr>
          <p:nvPr>
            <p:ph idx="1"/>
          </p:nvPr>
        </p:nvSpPr>
        <p:spPr/>
        <p:txBody>
          <a:bodyPr/>
          <a:lstStyle/>
          <a:p>
            <a:pPr marL="347663" indent="-347663"/>
            <a:r>
              <a:rPr lang="en-US" dirty="0" smtClean="0">
                <a:solidFill>
                  <a:schemeClr val="tx1"/>
                </a:solidFill>
              </a:rPr>
              <a:t>OOP is a paradigm of application development where programs are built around objects and their interactions with each other.</a:t>
            </a:r>
          </a:p>
          <a:p>
            <a:pPr marL="739775" lvl="1" indent="-292100"/>
            <a:r>
              <a:rPr lang="en-US" dirty="0" smtClean="0">
                <a:solidFill>
                  <a:schemeClr val="tx1"/>
                </a:solidFill>
              </a:rPr>
              <a:t>An Object Oriented program can be viewed as a collection of co-operating objects.</a:t>
            </a:r>
          </a:p>
          <a:p>
            <a:endParaRPr lang="en-IN" dirty="0">
              <a:solidFill>
                <a:schemeClr val="tx1"/>
              </a:solidFill>
            </a:endParaRPr>
          </a:p>
        </p:txBody>
      </p:sp>
      <p:pic>
        <p:nvPicPr>
          <p:cNvPr id="4" name="Picture 9" descr="services_icon"/>
          <p:cNvPicPr>
            <a:picLocks noChangeAspect="1" noChangeArrowheads="1"/>
          </p:cNvPicPr>
          <p:nvPr/>
        </p:nvPicPr>
        <p:blipFill>
          <a:blip r:embed="rId3"/>
          <a:srcRect/>
          <a:stretch>
            <a:fillRect/>
          </a:stretch>
        </p:blipFill>
        <p:spPr bwMode="auto">
          <a:xfrm>
            <a:off x="6429388" y="2643182"/>
            <a:ext cx="2819400" cy="2819400"/>
          </a:xfrm>
          <a:prstGeom prst="rect">
            <a:avLst/>
          </a:prstGeom>
          <a:noFill/>
          <a:ln w="9525">
            <a:noFill/>
            <a:miter lim="800000"/>
            <a:headEnd/>
            <a:tailEnd/>
          </a:ln>
        </p:spPr>
      </p:pic>
      <p:sp>
        <p:nvSpPr>
          <p:cNvPr id="5" name="Rounded Rectangle 4"/>
          <p:cNvSpPr/>
          <p:nvPr/>
        </p:nvSpPr>
        <p:spPr>
          <a:xfrm>
            <a:off x="1219200" y="4495800"/>
            <a:ext cx="5105400" cy="838200"/>
          </a:xfrm>
          <a:prstGeom prst="roundRect">
            <a:avLst/>
          </a:prstGeom>
          <a:solidFill>
            <a:srgbClr val="990000"/>
          </a:solidFill>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solidFill>
                  <a:schemeClr val="bg1"/>
                </a:solidFill>
                <a:latin typeface="Arial" pitchFamily="34" charset="0"/>
              </a:rPr>
              <a:t>Can you think of a collection of co-operating objects in the scenario from Banking System?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1.1: Object Oriented Concepts  </a:t>
            </a:r>
            <a:r>
              <a:rPr lang="en-IN" dirty="0" smtClean="0"/>
              <a:t/>
            </a:r>
            <a:br>
              <a:rPr lang="en-IN" dirty="0" smtClean="0"/>
            </a:br>
            <a:r>
              <a:rPr lang="en-IN" dirty="0" smtClean="0"/>
              <a:t>Example: Comparing Procedural with OO</a:t>
            </a:r>
            <a:endParaRPr lang="en-IN" dirty="0"/>
          </a:p>
        </p:txBody>
      </p:sp>
      <p:sp>
        <p:nvSpPr>
          <p:cNvPr id="3" name="Content Placeholder 2"/>
          <p:cNvSpPr>
            <a:spLocks noGrp="1"/>
          </p:cNvSpPr>
          <p:nvPr>
            <p:ph idx="1"/>
          </p:nvPr>
        </p:nvSpPr>
        <p:spPr/>
        <p:txBody>
          <a:bodyPr/>
          <a:lstStyle/>
          <a:p>
            <a:pPr marL="0" indent="0">
              <a:buNone/>
            </a:pPr>
            <a:r>
              <a:rPr lang="en-US" dirty="0" smtClean="0"/>
              <a:t>					</a:t>
            </a:r>
            <a:r>
              <a:rPr lang="en-US" sz="1800" dirty="0" smtClean="0"/>
              <a:t>Procedures </a:t>
            </a:r>
            <a:r>
              <a:rPr lang="en-US" sz="1800" dirty="0"/>
              <a:t>and Functions </a:t>
            </a:r>
          </a:p>
          <a:p>
            <a:pPr marL="0" indent="0">
              <a:buNone/>
            </a:pPr>
            <a:r>
              <a:rPr lang="en-US" sz="1800" dirty="0" smtClean="0"/>
              <a:t>					are </a:t>
            </a:r>
            <a:r>
              <a:rPr lang="en-US" sz="1800" dirty="0"/>
              <a:t>central to the Procedural </a:t>
            </a:r>
          </a:p>
          <a:p>
            <a:pPr marL="0" indent="0">
              <a:buNone/>
            </a:pPr>
            <a:r>
              <a:rPr lang="en-US" sz="1800" dirty="0" smtClean="0"/>
              <a:t>					Approach</a:t>
            </a:r>
            <a:endParaRPr lang="en-US" sz="1800"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					</a:t>
            </a:r>
            <a:r>
              <a:rPr lang="en-US" sz="1800" dirty="0" smtClean="0"/>
              <a:t>Objects </a:t>
            </a:r>
            <a:r>
              <a:rPr lang="en-US" sz="1800" dirty="0"/>
              <a:t>are building blocks in</a:t>
            </a:r>
          </a:p>
          <a:p>
            <a:pPr marL="0" indent="0">
              <a:buNone/>
            </a:pPr>
            <a:r>
              <a:rPr lang="en-US" sz="1800" dirty="0" smtClean="0"/>
              <a:t>					Object </a:t>
            </a:r>
            <a:r>
              <a:rPr lang="en-US" sz="1800" dirty="0"/>
              <a:t>Oriented Approach</a:t>
            </a:r>
          </a:p>
          <a:p>
            <a:pPr marL="0" indent="0">
              <a:buNone/>
            </a:pPr>
            <a:r>
              <a:rPr lang="en-US" sz="1800" dirty="0" smtClean="0"/>
              <a:t>					</a:t>
            </a:r>
          </a:p>
          <a:p>
            <a:pPr marL="0" indent="0">
              <a:buNone/>
            </a:pPr>
            <a:endParaRPr lang="en-US" dirty="0"/>
          </a:p>
        </p:txBody>
      </p:sp>
      <p:grpSp>
        <p:nvGrpSpPr>
          <p:cNvPr id="4" name="Group 13"/>
          <p:cNvGrpSpPr>
            <a:grpSpLocks noGrp="1"/>
          </p:cNvGrpSpPr>
          <p:nvPr/>
        </p:nvGrpSpPr>
        <p:grpSpPr bwMode="auto">
          <a:xfrm>
            <a:off x="428596" y="1214422"/>
            <a:ext cx="4614866" cy="2268535"/>
            <a:chOff x="304800" y="1295400"/>
            <a:chExt cx="4953000" cy="2895600"/>
          </a:xfrm>
        </p:grpSpPr>
        <p:sp>
          <p:nvSpPr>
            <p:cNvPr id="5" name="Rounded Rectangle 4"/>
            <p:cNvSpPr/>
            <p:nvPr/>
          </p:nvSpPr>
          <p:spPr>
            <a:xfrm>
              <a:off x="1600200" y="1295400"/>
              <a:ext cx="2209800" cy="6096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bg1"/>
                  </a:solidFill>
                  <a:latin typeface="+mj-lt"/>
                </a:rPr>
                <a:t>Banking System</a:t>
              </a:r>
            </a:p>
          </p:txBody>
        </p:sp>
        <p:sp>
          <p:nvSpPr>
            <p:cNvPr id="6" name="Rounded Rectangle 5"/>
            <p:cNvSpPr/>
            <p:nvPr/>
          </p:nvSpPr>
          <p:spPr>
            <a:xfrm>
              <a:off x="304800" y="2667000"/>
              <a:ext cx="2209800" cy="6096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bg1"/>
                  </a:solidFill>
                  <a:latin typeface="+mj-lt"/>
                </a:rPr>
                <a:t>Customer</a:t>
              </a:r>
            </a:p>
            <a:p>
              <a:pPr algn="ctr">
                <a:defRPr/>
              </a:pPr>
              <a:r>
                <a:rPr lang="en-US" sz="1600" dirty="0">
                  <a:solidFill>
                    <a:schemeClr val="bg1"/>
                  </a:solidFill>
                  <a:latin typeface="+mj-lt"/>
                </a:rPr>
                <a:t>Management</a:t>
              </a:r>
            </a:p>
          </p:txBody>
        </p:sp>
        <p:sp>
          <p:nvSpPr>
            <p:cNvPr id="7" name="Rounded Rectangle 6"/>
            <p:cNvSpPr/>
            <p:nvPr/>
          </p:nvSpPr>
          <p:spPr>
            <a:xfrm>
              <a:off x="2971800" y="2667000"/>
              <a:ext cx="2209800" cy="6096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bg1"/>
                  </a:solidFill>
                  <a:latin typeface="+mj-lt"/>
                </a:rPr>
                <a:t>Account</a:t>
              </a:r>
            </a:p>
            <a:p>
              <a:pPr algn="ctr">
                <a:defRPr/>
              </a:pPr>
              <a:r>
                <a:rPr lang="en-US" sz="1600" dirty="0">
                  <a:solidFill>
                    <a:schemeClr val="bg1"/>
                  </a:solidFill>
                  <a:latin typeface="+mj-lt"/>
                </a:rPr>
                <a:t>Transactions</a:t>
              </a:r>
            </a:p>
          </p:txBody>
        </p:sp>
        <p:cxnSp>
          <p:nvCxnSpPr>
            <p:cNvPr id="8" name="Straight Arrow Connector 7"/>
            <p:cNvCxnSpPr>
              <a:stCxn id="5" idx="2"/>
              <a:endCxn id="6" idx="0"/>
            </p:cNvCxnSpPr>
            <p:nvPr/>
          </p:nvCxnSpPr>
          <p:spPr>
            <a:xfrm rot="5400000">
              <a:off x="1676400" y="1638300"/>
              <a:ext cx="762000" cy="1295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5" idx="2"/>
              <a:endCxn id="7" idx="0"/>
            </p:cNvCxnSpPr>
            <p:nvPr/>
          </p:nvCxnSpPr>
          <p:spPr>
            <a:xfrm rot="16200000" flipH="1">
              <a:off x="3009900" y="1600200"/>
              <a:ext cx="762000" cy="1371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304800" y="3392650"/>
              <a:ext cx="2209800" cy="798350"/>
            </a:xfrm>
            <a:prstGeom prst="roundRect">
              <a:avLst/>
            </a:prstGeom>
            <a:solidFill>
              <a:srgbClr val="DDDDDD"/>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latin typeface="+mj-lt"/>
                </a:rPr>
                <a:t>Add New Customer</a:t>
              </a:r>
            </a:p>
            <a:p>
              <a:pPr algn="ctr">
                <a:defRPr/>
              </a:pPr>
              <a:endParaRPr lang="en-US" dirty="0">
                <a:solidFill>
                  <a:schemeClr val="tx1"/>
                </a:solidFill>
                <a:latin typeface="+mj-lt"/>
              </a:endParaRPr>
            </a:p>
          </p:txBody>
        </p:sp>
        <p:sp>
          <p:nvSpPr>
            <p:cNvPr id="11" name="Rounded Rectangle 10"/>
            <p:cNvSpPr/>
            <p:nvPr/>
          </p:nvSpPr>
          <p:spPr>
            <a:xfrm>
              <a:off x="3048000" y="3581400"/>
              <a:ext cx="2209800" cy="609600"/>
            </a:xfrm>
            <a:prstGeom prst="roundRect">
              <a:avLst/>
            </a:prstGeom>
            <a:solidFill>
              <a:srgbClr val="DDDDDD"/>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latin typeface="+mj-lt"/>
                </a:rPr>
                <a:t>Deposit</a:t>
              </a:r>
            </a:p>
            <a:p>
              <a:pPr algn="ctr">
                <a:defRPr/>
              </a:pPr>
              <a:endParaRPr lang="en-US" sz="1600" dirty="0">
                <a:solidFill>
                  <a:schemeClr val="tx1"/>
                </a:solidFill>
                <a:latin typeface="+mj-lt"/>
              </a:endParaRPr>
            </a:p>
          </p:txBody>
        </p:sp>
      </p:grpSp>
      <p:sp>
        <p:nvSpPr>
          <p:cNvPr id="12" name="Rectangle 11"/>
          <p:cNvSpPr/>
          <p:nvPr/>
        </p:nvSpPr>
        <p:spPr>
          <a:xfrm>
            <a:off x="423850" y="4386266"/>
            <a:ext cx="1752600" cy="685800"/>
          </a:xfrm>
          <a:prstGeom prst="rect">
            <a:avLst/>
          </a:prstGeom>
          <a:solidFill>
            <a:schemeClr val="accent3">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bg1"/>
                </a:solidFill>
                <a:latin typeface="+mj-lt"/>
              </a:rPr>
              <a:t>Customer Object</a:t>
            </a:r>
          </a:p>
        </p:txBody>
      </p:sp>
      <p:sp>
        <p:nvSpPr>
          <p:cNvPr id="13" name="Rectangle 12"/>
          <p:cNvSpPr/>
          <p:nvPr/>
        </p:nvSpPr>
        <p:spPr>
          <a:xfrm>
            <a:off x="2786050" y="3929066"/>
            <a:ext cx="1905000" cy="685800"/>
          </a:xfrm>
          <a:prstGeom prst="rect">
            <a:avLst/>
          </a:prstGeom>
          <a:solidFill>
            <a:schemeClr val="accent3">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bg1"/>
                </a:solidFill>
                <a:latin typeface="+mj-lt"/>
              </a:rPr>
              <a:t>Current Account Object</a:t>
            </a:r>
          </a:p>
        </p:txBody>
      </p:sp>
      <p:cxnSp>
        <p:nvCxnSpPr>
          <p:cNvPr id="14" name="Elbow Connector 13"/>
          <p:cNvCxnSpPr/>
          <p:nvPr/>
        </p:nvCxnSpPr>
        <p:spPr>
          <a:xfrm>
            <a:off x="2176450" y="4919666"/>
            <a:ext cx="609600" cy="3048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786050" y="4843466"/>
            <a:ext cx="1905000" cy="685800"/>
          </a:xfrm>
          <a:prstGeom prst="rect">
            <a:avLst/>
          </a:prstGeom>
          <a:solidFill>
            <a:schemeClr val="accent3">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bg1"/>
                </a:solidFill>
                <a:latin typeface="+mj-lt"/>
              </a:rPr>
              <a:t>Savings Account Object</a:t>
            </a:r>
          </a:p>
        </p:txBody>
      </p:sp>
      <p:cxnSp>
        <p:nvCxnSpPr>
          <p:cNvPr id="16" name="Elbow Connector 15"/>
          <p:cNvCxnSpPr>
            <a:endCxn id="13" idx="1"/>
          </p:cNvCxnSpPr>
          <p:nvPr/>
        </p:nvCxnSpPr>
        <p:spPr>
          <a:xfrm flipV="1">
            <a:off x="2176450" y="4271966"/>
            <a:ext cx="609600" cy="266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1.1: Object Oriented Concepts  </a:t>
            </a:r>
            <a:r>
              <a:rPr lang="en-IN" dirty="0" smtClean="0"/>
              <a:t/>
            </a:r>
            <a:br>
              <a:rPr lang="en-IN" dirty="0" smtClean="0"/>
            </a:br>
            <a:r>
              <a:rPr lang="en-IN" dirty="0" smtClean="0"/>
              <a:t>Why Object-Oriented Programming</a:t>
            </a:r>
            <a:endParaRPr lang="en-IN" dirty="0"/>
          </a:p>
        </p:txBody>
      </p:sp>
      <p:sp>
        <p:nvSpPr>
          <p:cNvPr id="3" name="Content Placeholder 2"/>
          <p:cNvSpPr>
            <a:spLocks noGrp="1"/>
          </p:cNvSpPr>
          <p:nvPr>
            <p:ph idx="1"/>
          </p:nvPr>
        </p:nvSpPr>
        <p:spPr/>
        <p:txBody>
          <a:bodyPr/>
          <a:lstStyle/>
          <a:p>
            <a:pPr marL="347663" indent="-347663"/>
            <a:r>
              <a:rPr lang="en-US" dirty="0" smtClean="0">
                <a:solidFill>
                  <a:schemeClr val="tx1"/>
                </a:solidFill>
              </a:rPr>
              <a:t>There are problems associated with structured language, namely:</a:t>
            </a:r>
          </a:p>
          <a:p>
            <a:pPr marL="739775" lvl="1" indent="-292100"/>
            <a:r>
              <a:rPr lang="en-US" dirty="0" smtClean="0">
                <a:solidFill>
                  <a:schemeClr val="tx1"/>
                </a:solidFill>
              </a:rPr>
              <a:t>Emphasis is on doing things rather than on data</a:t>
            </a:r>
          </a:p>
          <a:p>
            <a:pPr marL="739775" lvl="1" indent="-292100"/>
            <a:r>
              <a:rPr lang="en-US" dirty="0" smtClean="0">
                <a:solidFill>
                  <a:schemeClr val="tx1"/>
                </a:solidFill>
              </a:rPr>
              <a:t>Most of the functions share global data which lead to their unauthorized access </a:t>
            </a:r>
          </a:p>
          <a:p>
            <a:pPr marL="739775" lvl="1" indent="-292100"/>
            <a:r>
              <a:rPr lang="en-US" dirty="0" smtClean="0">
                <a:solidFill>
                  <a:schemeClr val="tx1"/>
                </a:solidFill>
              </a:rPr>
              <a:t>More development time is required</a:t>
            </a:r>
          </a:p>
          <a:p>
            <a:pPr marL="739775" lvl="1" indent="-292100"/>
            <a:r>
              <a:rPr lang="en-US" dirty="0" smtClean="0">
                <a:solidFill>
                  <a:schemeClr val="tx1"/>
                </a:solidFill>
              </a:rPr>
              <a:t>Less reusability </a:t>
            </a:r>
          </a:p>
          <a:p>
            <a:pPr marL="739775" lvl="1" indent="-292100"/>
            <a:r>
              <a:rPr lang="en-US" dirty="0" smtClean="0">
                <a:solidFill>
                  <a:schemeClr val="tx1"/>
                </a:solidFill>
              </a:rPr>
              <a:t>Repetitive coding and debugging</a:t>
            </a:r>
          </a:p>
          <a:p>
            <a:pPr marL="739775" lvl="1" indent="-292100"/>
            <a:r>
              <a:rPr lang="en-US" dirty="0" smtClean="0">
                <a:solidFill>
                  <a:schemeClr val="tx1"/>
                </a:solidFill>
              </a:rPr>
              <a:t>Does not model real world well</a:t>
            </a:r>
          </a:p>
          <a:p>
            <a:endParaRPr lang="en-IN"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1.1: Object Oriented Concepts  </a:t>
            </a:r>
            <a:r>
              <a:rPr lang="en-IN" dirty="0" smtClean="0"/>
              <a:t/>
            </a:r>
            <a:br>
              <a:rPr lang="en-IN" dirty="0" smtClean="0"/>
            </a:br>
            <a:r>
              <a:rPr lang="en-IN" dirty="0" smtClean="0"/>
              <a:t>Why Object-Oriented Programming (contd.)</a:t>
            </a:r>
            <a:endParaRPr lang="en-IN" dirty="0"/>
          </a:p>
        </p:txBody>
      </p:sp>
      <p:sp>
        <p:nvSpPr>
          <p:cNvPr id="3" name="Content Placeholder 2"/>
          <p:cNvSpPr>
            <a:spLocks noGrp="1"/>
          </p:cNvSpPr>
          <p:nvPr>
            <p:ph idx="1"/>
          </p:nvPr>
        </p:nvSpPr>
        <p:spPr/>
        <p:txBody>
          <a:bodyPr/>
          <a:lstStyle/>
          <a:p>
            <a:pPr marL="347663" indent="-347663"/>
            <a:r>
              <a:rPr lang="en-US" dirty="0" smtClean="0">
                <a:solidFill>
                  <a:schemeClr val="tx1"/>
                </a:solidFill>
              </a:rPr>
              <a:t>Increasing need for applications which are:</a:t>
            </a:r>
          </a:p>
          <a:p>
            <a:pPr lvl="1"/>
            <a:r>
              <a:rPr lang="en-US" dirty="0" smtClean="0">
                <a:solidFill>
                  <a:schemeClr val="tx1"/>
                </a:solidFill>
              </a:rPr>
              <a:t>Reliable and Robust</a:t>
            </a:r>
          </a:p>
          <a:p>
            <a:pPr lvl="1"/>
            <a:r>
              <a:rPr lang="en-US" dirty="0" smtClean="0">
                <a:solidFill>
                  <a:schemeClr val="tx1"/>
                </a:solidFill>
              </a:rPr>
              <a:t>Extensible and Maintainable</a:t>
            </a:r>
          </a:p>
          <a:p>
            <a:pPr lvl="1"/>
            <a:r>
              <a:rPr lang="en-US" dirty="0" smtClean="0">
                <a:solidFill>
                  <a:schemeClr val="tx1"/>
                </a:solidFill>
              </a:rPr>
              <a:t>Faster to develop </a:t>
            </a:r>
          </a:p>
          <a:p>
            <a:pPr marL="347663" indent="-347663"/>
            <a:r>
              <a:rPr lang="en-US" dirty="0" smtClean="0">
                <a:solidFill>
                  <a:schemeClr val="tx1"/>
                </a:solidFill>
              </a:rPr>
              <a:t>Object-Oriented environment provides all this and more:</a:t>
            </a:r>
          </a:p>
          <a:p>
            <a:pPr lvl="1"/>
            <a:r>
              <a:rPr lang="en-US" dirty="0" smtClean="0">
                <a:solidFill>
                  <a:schemeClr val="tx1"/>
                </a:solidFill>
              </a:rPr>
              <a:t>Data bound closely with functions that operate on it</a:t>
            </a:r>
          </a:p>
          <a:p>
            <a:pPr lvl="1"/>
            <a:r>
              <a:rPr lang="en-US" dirty="0" smtClean="0">
                <a:solidFill>
                  <a:schemeClr val="tx1"/>
                </a:solidFill>
              </a:rPr>
              <a:t>Features to extend code and reuse code</a:t>
            </a:r>
          </a:p>
          <a:p>
            <a:pPr lvl="1"/>
            <a:r>
              <a:rPr lang="en-US" dirty="0" smtClean="0">
                <a:solidFill>
                  <a:schemeClr val="tx1"/>
                </a:solidFill>
              </a:rPr>
              <a:t>Closely modeling the real world</a:t>
            </a:r>
          </a:p>
          <a:p>
            <a:endParaRPr lang="en-IN"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1.1: Object Oriented Concepts  </a:t>
            </a:r>
            <a:br>
              <a:rPr lang="en-IN" sz="1300" dirty="0" smtClean="0"/>
            </a:br>
            <a:r>
              <a:rPr lang="en-IN" dirty="0" smtClean="0"/>
              <a:t>What is Object-Oriented Programming</a:t>
            </a:r>
            <a:endParaRPr lang="en-IN" dirty="0"/>
          </a:p>
        </p:txBody>
      </p:sp>
      <p:sp>
        <p:nvSpPr>
          <p:cNvPr id="3" name="Content Placeholder 2"/>
          <p:cNvSpPr>
            <a:spLocks noGrp="1"/>
          </p:cNvSpPr>
          <p:nvPr>
            <p:ph idx="1"/>
          </p:nvPr>
        </p:nvSpPr>
        <p:spPr/>
        <p:txBody>
          <a:bodyPr/>
          <a:lstStyle/>
          <a:p>
            <a:pPr marL="347663" indent="-347663"/>
            <a:r>
              <a:rPr lang="en-US" dirty="0" smtClean="0">
                <a:solidFill>
                  <a:schemeClr val="tx1"/>
                </a:solidFill>
              </a:rPr>
              <a:t>Some of the major advantages of OOP are listed below:</a:t>
            </a:r>
          </a:p>
          <a:p>
            <a:pPr lvl="1"/>
            <a:r>
              <a:rPr lang="en-US" dirty="0" smtClean="0">
                <a:solidFill>
                  <a:schemeClr val="tx1"/>
                </a:solidFill>
              </a:rPr>
              <a:t>Simplicity</a:t>
            </a:r>
          </a:p>
          <a:p>
            <a:pPr lvl="1"/>
            <a:r>
              <a:rPr lang="en-US" dirty="0" smtClean="0">
                <a:solidFill>
                  <a:schemeClr val="tx1"/>
                </a:solidFill>
              </a:rPr>
              <a:t>Modularity</a:t>
            </a:r>
          </a:p>
          <a:p>
            <a:pPr lvl="1"/>
            <a:r>
              <a:rPr lang="en-US" dirty="0" smtClean="0">
                <a:solidFill>
                  <a:schemeClr val="tx1"/>
                </a:solidFill>
              </a:rPr>
              <a:t>Modifiability</a:t>
            </a:r>
          </a:p>
          <a:p>
            <a:pPr lvl="1"/>
            <a:r>
              <a:rPr lang="en-US" dirty="0" smtClean="0">
                <a:solidFill>
                  <a:schemeClr val="tx1"/>
                </a:solidFill>
              </a:rPr>
              <a:t>Extensibility</a:t>
            </a:r>
          </a:p>
          <a:p>
            <a:pPr lvl="1"/>
            <a:r>
              <a:rPr lang="en-US" dirty="0" smtClean="0">
                <a:solidFill>
                  <a:schemeClr val="tx1"/>
                </a:solidFill>
              </a:rPr>
              <a:t>Maintainability</a:t>
            </a:r>
          </a:p>
          <a:p>
            <a:pPr lvl="1"/>
            <a:r>
              <a:rPr lang="en-US" dirty="0" smtClean="0">
                <a:solidFill>
                  <a:schemeClr val="tx1"/>
                </a:solidFill>
              </a:rPr>
              <a:t>Re-usability</a:t>
            </a:r>
          </a:p>
          <a:p>
            <a:endParaRPr lang="en-IN"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1.1: Object Oriented Concepts  </a:t>
            </a:r>
            <a:br>
              <a:rPr lang="en-IN" sz="1300" dirty="0" smtClean="0"/>
            </a:br>
            <a:r>
              <a:rPr lang="en-IN" dirty="0" smtClean="0"/>
              <a:t>Features of OOP</a:t>
            </a:r>
            <a:endParaRPr lang="en-IN" dirty="0"/>
          </a:p>
        </p:txBody>
      </p:sp>
      <p:sp>
        <p:nvSpPr>
          <p:cNvPr id="3" name="Content Placeholder 2"/>
          <p:cNvSpPr>
            <a:spLocks noGrp="1"/>
          </p:cNvSpPr>
          <p:nvPr>
            <p:ph idx="1"/>
          </p:nvPr>
        </p:nvSpPr>
        <p:spPr/>
        <p:txBody>
          <a:bodyPr/>
          <a:lstStyle/>
          <a:p>
            <a:pPr marL="347663" indent="-347663"/>
            <a:r>
              <a:rPr lang="en-US" dirty="0" smtClean="0">
                <a:solidFill>
                  <a:schemeClr val="tx1"/>
                </a:solidFill>
              </a:rPr>
              <a:t>OO Technology is based on the concept of building applications and programs from a collection of “reusable entities” called “objects”.</a:t>
            </a:r>
          </a:p>
          <a:p>
            <a:pPr lvl="1"/>
            <a:r>
              <a:rPr lang="en-US" dirty="0" smtClean="0">
                <a:solidFill>
                  <a:schemeClr val="tx1"/>
                </a:solidFill>
              </a:rPr>
              <a:t>Each object is capable of receiving and processing data, and further sending it to other objects.</a:t>
            </a:r>
          </a:p>
          <a:p>
            <a:pPr lvl="1"/>
            <a:r>
              <a:rPr lang="en-US" dirty="0" smtClean="0">
                <a:solidFill>
                  <a:schemeClr val="tx1"/>
                </a:solidFill>
              </a:rPr>
              <a:t>Objects represent real-world business entities, either physical, conceptual, or software.</a:t>
            </a:r>
          </a:p>
          <a:p>
            <a:pPr lvl="2"/>
            <a:r>
              <a:rPr lang="en-US" dirty="0" smtClean="0">
                <a:solidFill>
                  <a:schemeClr val="tx1"/>
                </a:solidFill>
              </a:rPr>
              <a:t>For example: a person, place, thing, event, concept, screen, or report</a:t>
            </a:r>
          </a:p>
          <a:p>
            <a:endParaRPr lang="en-IN" dirty="0">
              <a:solidFill>
                <a:schemeClr val="tx1"/>
              </a:solidFill>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D69B9113CBD8408B134997AA6F1943" ma:contentTypeVersion="3" ma:contentTypeDescription="Create a new document." ma:contentTypeScope="" ma:versionID="3581e29ed1bd35ee2eba17c7cad9057c">
  <xsd:schema xmlns:xsd="http://www.w3.org/2001/XMLSchema" xmlns:xs="http://www.w3.org/2001/XMLSchema" xmlns:p="http://schemas.microsoft.com/office/2006/metadata/properties" xmlns:ns2="952a6df7-b138-4f89-9bc4-e7a874ea3254" xmlns:ns3="2f97db09-5c4b-4100-bb6d-ec1543f49c01" targetNamespace="http://schemas.microsoft.com/office/2006/metadata/properties" ma:root="true" ma:fieldsID="97b2fc647a94d6eaf785a2fde5205d90" ns2:_="" ns3:_="">
    <xsd:import namespace="952a6df7-b138-4f89-9bc4-e7a874ea3254"/>
    <xsd:import namespace="2f97db09-5c4b-4100-bb6d-ec1543f49c01"/>
    <xsd:element name="properties">
      <xsd:complexType>
        <xsd:sequence>
          <xsd:element name="documentManagement">
            <xsd:complexType>
              <xsd:all>
                <xsd:element ref="ns2:FolderName" minOccurs="0"/>
                <xsd:element ref="ns3:Levels"/>
                <xsd:element ref="ns3:Category"/>
                <xsd:element ref="ns3: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8" nillable="true" ma:displayName="FolderName" ma:internalName="FolderNam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f97db09-5c4b-4100-bb6d-ec1543f49c01" elementFormDefault="qualified">
    <xsd:import namespace="http://schemas.microsoft.com/office/2006/documentManagement/types"/>
    <xsd:import namespace="http://schemas.microsoft.com/office/infopath/2007/PartnerControls"/>
    <xsd:element name="Levels" ma:index="9" ma:displayName="Levels" ma:default="L1" ma:format="Dropdown" ma:internalName="Levels">
      <xsd:simpleType>
        <xsd:restriction base="dms:Choice">
          <xsd:enumeration value="L1"/>
          <xsd:enumeration value="L2"/>
          <xsd:enumeration value="L3"/>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1"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FolderName xmlns="952a6df7-b138-4f89-9bc4-e7a874ea3254" xsi:nil="true"/>
    <Material_x0020_Type xmlns="2f97db09-5c4b-4100-bb6d-ec1543f49c01">Demos</Material_x0020_Type>
    <Category xmlns="2f97db09-5c4b-4100-bb6d-ec1543f49c01">Module Artifact</Category>
    <Levels xmlns="2f97db09-5c4b-4100-bb6d-ec1543f49c01">L1</Levels>
  </documentManagement>
</p:properties>
</file>

<file path=customXml/itemProps1.xml><?xml version="1.0" encoding="utf-8"?>
<ds:datastoreItem xmlns:ds="http://schemas.openxmlformats.org/officeDocument/2006/customXml" ds:itemID="{2580A4E0-8047-430B-AEBF-35C672F51ADB}"/>
</file>

<file path=customXml/itemProps2.xml><?xml version="1.0" encoding="utf-8"?>
<ds:datastoreItem xmlns:ds="http://schemas.openxmlformats.org/officeDocument/2006/customXml" ds:itemID="{3C69776E-42AF-4DA7-99C5-7B24D0E10C93}"/>
</file>

<file path=customXml/itemProps3.xml><?xml version="1.0" encoding="utf-8"?>
<ds:datastoreItem xmlns:ds="http://schemas.openxmlformats.org/officeDocument/2006/customXml" ds:itemID="{BC08B485-2FB7-4ECB-870C-5A2F7F7261F0}"/>
</file>

<file path=docProps/app.xml><?xml version="1.0" encoding="utf-8"?>
<Properties xmlns="http://schemas.openxmlformats.org/officeDocument/2006/extended-properties" xmlns:vt="http://schemas.openxmlformats.org/officeDocument/2006/docPropsVTypes">
  <Template/>
  <TotalTime>116</TotalTime>
  <Words>1503</Words>
  <Application>Microsoft Office PowerPoint</Application>
  <PresentationFormat>On-screen Show (4:3)</PresentationFormat>
  <Paragraphs>309</Paragraphs>
  <Slides>13</Slides>
  <Notes>13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5" baseType="lpstr">
      <vt:lpstr>2_Corporate Presentation Template (4x3 - Normal)</vt:lpstr>
      <vt:lpstr>think-cell Slide</vt:lpstr>
      <vt:lpstr>Object-Oriented Programming</vt:lpstr>
      <vt:lpstr>Lesson Objectives</vt:lpstr>
      <vt:lpstr>1.1: Object Oriented Concepts   Example: Scenario from Banking System </vt:lpstr>
      <vt:lpstr>1.1: Object Oriented Concepts   What is Object-Oriented Programming</vt:lpstr>
      <vt:lpstr>1.1: Object Oriented Concepts   Example: Comparing Procedural with OO</vt:lpstr>
      <vt:lpstr>1.1: Object Oriented Concepts   Why Object-Oriented Programming</vt:lpstr>
      <vt:lpstr>1.1: Object Oriented Concepts   Why Object-Oriented Programming (contd.)</vt:lpstr>
      <vt:lpstr>1.1: Object Oriented Concepts   What is Object-Oriented Programming</vt:lpstr>
      <vt:lpstr>1.1: Object Oriented Concepts   Features of OOP</vt:lpstr>
      <vt:lpstr>Summary</vt:lpstr>
      <vt:lpstr>Review Question</vt:lpstr>
      <vt:lpstr>Review Question</vt:lpstr>
      <vt:lpstr>Review Question: Crossword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dc:title>
  <dc:creator>nandesat</dc:creator>
  <cp:lastModifiedBy>Nande, Satyen</cp:lastModifiedBy>
  <cp:revision>13</cp:revision>
  <cp:lastPrinted>2016-07-15T06:42:51Z</cp:lastPrinted>
  <dcterms:created xsi:type="dcterms:W3CDTF">2014-05-15T07:59:21Z</dcterms:created>
  <dcterms:modified xsi:type="dcterms:W3CDTF">2016-07-15T06:43:11Z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0x0101008CD69B9113CBD8408B134997AA6F1943</vt:lpwstr>
  </property>
</Properties>
</file>