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p:scale>
          <a:sx n="50" d="100"/>
          <a:sy n="50" d="100"/>
        </p:scale>
        <p:origin x="-1944" y="-468"/>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29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61DBF43-2723-4E6F-9B5E-24ADC293FD10}" type="datetimeFigureOut">
              <a:rPr lang="en-US" smtClean="0"/>
              <a:pPr/>
              <a:t>7/15/2016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121CC5DC-8D1E-474E-9E71-BD0EDBFF2A50}" type="slidenum">
              <a:rPr lang="en-IN" smtClean="0"/>
              <a:pPr/>
              <a:t>‹#›</a:t>
            </a:fld>
            <a:endParaRPr lang="en-IN"/>
          </a:p>
        </p:txBody>
      </p:sp>
    </p:spTree>
    <p:extLst>
      <p:ext uri="{BB962C8B-B14F-4D97-AF65-F5344CB8AC3E}">
        <p14:creationId xmlns:p14="http://schemas.microsoft.com/office/powerpoint/2010/main" val="13495039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497" y="582613"/>
            <a:ext cx="3816351"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947946" y="3670176"/>
            <a:ext cx="3798902" cy="349758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Rectangle 14"/>
          <p:cNvSpPr>
            <a:spLocks noChangeArrowheads="1"/>
          </p:cNvSpPr>
          <p:nvPr/>
        </p:nvSpPr>
        <p:spPr bwMode="auto">
          <a:xfrm>
            <a:off x="182775" y="144383"/>
            <a:ext cx="4689279" cy="169917"/>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                                     Principles </a:t>
            </a:r>
            <a:r>
              <a:rPr lang="en-US" sz="1000" b="0" dirty="0">
                <a:latin typeface="Arial" panose="020B0604020202020204" pitchFamily="34" charset="0"/>
                <a:cs typeface="Arial" panose="020B0604020202020204" pitchFamily="34" charset="0"/>
              </a:rPr>
              <a:t>in Object-Oriented </a:t>
            </a:r>
            <a:r>
              <a:rPr lang="en-US" sz="1000" b="0" dirty="0" smtClean="0">
                <a:latin typeface="Arial" panose="020B0604020202020204" pitchFamily="34" charset="0"/>
                <a:cs typeface="Arial" panose="020B0604020202020204" pitchFamily="34" charset="0"/>
              </a:rPr>
              <a:t>Technology</a:t>
            </a:r>
            <a:endParaRPr lang="en-US" sz="1000" b="0" dirty="0">
              <a:latin typeface="Arial" panose="020B0604020202020204" pitchFamily="34" charset="0"/>
              <a:cs typeface="Arial" panose="020B0604020202020204" pitchFamily="34" charset="0"/>
            </a:endParaRPr>
          </a:p>
        </p:txBody>
      </p:sp>
      <p:sp>
        <p:nvSpPr>
          <p:cNvPr id="10" name="Rectangle 14"/>
          <p:cNvSpPr>
            <a:spLocks noChangeArrowheads="1"/>
          </p:cNvSpPr>
          <p:nvPr/>
        </p:nvSpPr>
        <p:spPr bwMode="auto">
          <a:xfrm>
            <a:off x="2938215" y="7244309"/>
            <a:ext cx="2096665" cy="314299"/>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a:t>
            </a:r>
            <a:r>
              <a:rPr lang="en-US" sz="900" dirty="0" smtClean="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Page 03-</a:t>
            </a:r>
            <a:fld id="{40C422D5-D156-4B9F-94BF-C36849EFAF35}"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14400" y="501824"/>
            <a:ext cx="0" cy="67687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58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66788" y="582613"/>
            <a:ext cx="3886200" cy="2914650"/>
          </a:xfrm>
        </p:spPr>
      </p:sp>
      <p:sp>
        <p:nvSpPr>
          <p:cNvPr id="7" name="Notes Placeholder 6"/>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Hierarchy:</a:t>
            </a:r>
          </a:p>
          <a:p>
            <a:r>
              <a:rPr lang="en-US" smtClean="0"/>
              <a:t>Hierarchy is the systematic organization of objects or classes in a specific sequence in accordance to their complexity and responsibility. </a:t>
            </a:r>
          </a:p>
          <a:p>
            <a:r>
              <a:rPr lang="en-US" smtClean="0"/>
              <a:t>In a class hierarchy, as we go up in the hierarchy, the abstraction increases. So all generic attributes and operations pertaining to an Account are in the Account superclass. Specific properties and methods pertaining to specific accounts like current and savings account is part of the corresponding sub class. Is A relationship holds true – Current Account is an account; Savings Account is an Account.</a:t>
            </a:r>
          </a:p>
          <a:p>
            <a:r>
              <a:rPr lang="en-US" smtClean="0"/>
              <a:t>In object hierarchy, it is the containership property, where one object is contained within another object. So Window contains a Form, a Form contains textboxes and buttons, and so on. Here we have “Has A” relationship – Form has a textbox.</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Why Inheritance Hierarchy?</a:t>
            </a:r>
          </a:p>
          <a:p>
            <a:r>
              <a:rPr lang="en-US" smtClean="0"/>
              <a:t>Inheritance is the process of creating new classes, called derived classes, from existing or base classes. The derived class inherits all the capabilities of the base class, but can add some specificity of its own. The base class is unchanged by this process. </a:t>
            </a:r>
          </a:p>
          <a:p>
            <a:r>
              <a:rPr lang="en-US" smtClean="0"/>
              <a:t>Once the base class is written and debugged, it need not be touched again, but can nevertheless be adapted to work in different situations. Reusing existing code saves time and money and increases the program reliability.</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Types of Inheritance Hierarchy:</a:t>
            </a:r>
          </a:p>
          <a:p>
            <a:r>
              <a:rPr lang="en-US" smtClean="0"/>
              <a:t>Single-level inheritance: It is when a sub-class is derived simply from its parent class.</a:t>
            </a:r>
          </a:p>
          <a:p>
            <a:r>
              <a:rPr lang="en-US" smtClean="0"/>
              <a:t>Multilevel Inheritance: It is when a sub-class is derived from a derived class. Here a class inherits from more than one immediate super-class. Multilevel inheritance can go up to any number of levels.</a:t>
            </a:r>
          </a:p>
          <a:p>
            <a:r>
              <a:rPr lang="en-US" smtClean="0"/>
              <a:t>Multiple Inheritance: It refers to a feature of some OOP languages in which a class can inherit behaviors and features from more than one super-class.</a:t>
            </a:r>
          </a:p>
          <a:p>
            <a:r>
              <a:rPr lang="en-US" smtClean="0"/>
              <a:t>Finally, we could have Hybrid inheritance, which is essentially combination of the various types of inheritance mentioned above.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Note: The container hierarchy (has-a hierarchy) is in contrast to the inheritance hierarchy, i.e., the “generic-specific” levels do not come in here.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smtClean="0"/>
              <a:t>As seen earlier, in an inheritance hierarchy, the super class is the more generic class, and subclasses extend from the generic class to add their specific structure and behaviour. The relationship amongst these classes is a generalization relationship. OO Languages provide specific syntaxes to implement inheritance or the generalization relationship.</a:t>
            </a:r>
          </a:p>
          <a:p>
            <a:pPr lvl="1"/>
            <a:r>
              <a:rPr lang="en-US" smtClean="0"/>
              <a:t>Has A or Containment is further of two forms depending on how tight is the binding between the container (“Whole”) and its constituents (“Part”). In the whole-part relationship, if the binding is loose i.e. the contained object can have an independent existence, the objects are said to be in an aggregation relationship. On the other hand, if the constituent and the container are tightly bound (Eg. Body &amp; parts like Heart, Brain..), the objects are said to be in a composition relationship.</a:t>
            </a:r>
          </a:p>
          <a:p>
            <a:pPr lvl="1"/>
            <a:endParaRPr lang="en-US" smtClean="0"/>
          </a:p>
          <a:p>
            <a:pPr lvl="1"/>
            <a:endParaRPr lang="en-US" smtClean="0"/>
          </a:p>
          <a:p>
            <a:pPr lvl="1"/>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smtClean="0"/>
              <a:t>The relationship we are most likely to see amongst classes is the Association Relationship.  When two classes have an association relationship between them, it would mean that an object of one class can access the public members of the other class with which it is associated. For eg. if a “Sportsman” class is associated with “Charity” class, it means that a Sportsman object can access features such as “View upcoming Charity Events” or “Donate Funds” which are defined within the “Charity” class. </a:t>
            </a:r>
          </a:p>
          <a:p>
            <a:pPr lvl="1"/>
            <a:endParaRPr lang="en-US" smtClean="0"/>
          </a:p>
          <a:p>
            <a:pPr lvl="1"/>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a:t>
            </a:r>
          </a:p>
          <a:p>
            <a:r>
              <a:rPr lang="en-US" smtClean="0"/>
              <a:t>The word Polymorphism is derived from the Greek word “Polymorphous”, which literally means “having many forms”. Polymorphism allows different objects to respond to the same message in different ways!</a:t>
            </a:r>
          </a:p>
          <a:p>
            <a:r>
              <a:rPr lang="en-US" smtClean="0"/>
              <a:t>There are two types of polymorphism, namely: </a:t>
            </a:r>
          </a:p>
          <a:p>
            <a:pPr lvl="1"/>
            <a:r>
              <a:rPr lang="en-US" smtClean="0"/>
              <a:t>Static (or compile time) polymorphism, and </a:t>
            </a:r>
          </a:p>
          <a:p>
            <a:pPr lvl="1"/>
            <a:r>
              <a:rPr lang="en-US" smtClean="0"/>
              <a:t>Dynamic (or run time) polymorphism</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Overloading is when functions having same name but different parameters (types or number of parameters) are written in the code. When Multiple Sort operations are written, each having different parameter types, the right function is called based on the parameter type used to invoke the operation in the code. This can be resolved at compile time itself since the type of parameter is known.</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On the other hand, the function calculateInterest can be coded across different account classes. At runtime, based on which type of Account object (i.e., object of Current or Savings Account) is invoking the operation, the right operation will be referenced. Overriding is when functions with same signature provide for different implementations across a hierarchy of classes.</a:t>
            </a:r>
          </a:p>
          <a:p>
            <a:r>
              <a:rPr lang="en-US" smtClean="0"/>
              <a:t>As seen in the example here, inheritance hierarchy is required for these objects to exhibit polymorphic behaviour. The classes here are related since they are different types of Accounts, so it is possible to put them together in an inheritance hierarchy. Does that mean that polymorphism is possible only with related classes in an inheritance hierarchy? The answer is No!</a:t>
            </a:r>
          </a:p>
          <a:p>
            <a:r>
              <a:rPr lang="en-US" smtClean="0"/>
              <a:t>We can have unrelated classes participating in polymorphic behavior with the help of the “Interface” concept, which we shall study in a subsequent section.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If the banking system needs a new kind of Account, extending without rewriting the original code, then it is possible with the help of polymorphism.</a:t>
            </a:r>
          </a:p>
          <a:p>
            <a:r>
              <a:rPr lang="en-US" smtClean="0"/>
              <a:t>In a Non OO system, we would write code that may look something like this:</a:t>
            </a:r>
          </a:p>
          <a:p>
            <a:pPr lvl="1"/>
            <a:r>
              <a:rPr lang="en-US" smtClean="0"/>
              <a:t>IF Account is of CurrentAccountType THEN</a:t>
            </a:r>
          </a:p>
          <a:p>
            <a:pPr lvl="1"/>
            <a:r>
              <a:rPr lang="en-US" smtClean="0"/>
              <a:t>	calculateInterest_CurrentAccount()</a:t>
            </a:r>
          </a:p>
          <a:p>
            <a:pPr lvl="1"/>
            <a:r>
              <a:rPr lang="en-US" smtClean="0"/>
              <a:t>IF Account is of SavingsAccountType THEN</a:t>
            </a:r>
          </a:p>
          <a:p>
            <a:pPr lvl="1"/>
            <a:r>
              <a:rPr lang="en-US" smtClean="0"/>
              <a:t>	calculateInterest_SavingAccount()</a:t>
            </a:r>
          </a:p>
          <a:p>
            <a:endParaRPr lang="en-US" smtClean="0"/>
          </a:p>
          <a:p>
            <a:r>
              <a:rPr lang="en-US" smtClean="0"/>
              <a:t>The same in a OO system would be myAccount.calculateInterest(). With object technology, each Account is represented by a class, and each class will know how to calculate interest for its type. The requesting object simply needs to ask the specific object (For example: SavingsAccount) to calculate interest. The requesting object does not need to keep track of three different operation signatures.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344" y="645840"/>
            <a:ext cx="576064" cy="2431435"/>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 </a:t>
            </a:r>
            <a:r>
              <a:rPr lang="en-US" sz="800" dirty="0" err="1" smtClean="0">
                <a:latin typeface="Candara" panose="020E0502030303020204" pitchFamily="34" charset="0"/>
              </a:rPr>
              <a:t>Abstraction,Encapsulation,modularity,hierarchy</a:t>
            </a:r>
            <a:endParaRPr lang="en-US" sz="800" dirty="0" smtClean="0">
              <a:latin typeface="Candara" panose="020E0502030303020204" pitchFamily="34" charset="0"/>
            </a:endParaRPr>
          </a:p>
          <a:p>
            <a:endParaRPr lang="en-US" sz="800" dirty="0">
              <a:latin typeface="Candara" panose="020E0502030303020204" pitchFamily="34" charset="0"/>
            </a:endParaRPr>
          </a:p>
          <a:p>
            <a:r>
              <a:rPr lang="en-US" sz="800" dirty="0" smtClean="0">
                <a:latin typeface="Candara" panose="020E0502030303020204" pitchFamily="34" charset="0"/>
              </a:rPr>
              <a:t>Question2: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3:Has- a</a:t>
            </a:r>
            <a:endParaRPr lang="en-US" sz="800" dirty="0">
              <a:latin typeface="Candara" panose="020E0502030303020204" pitchFamily="34" charset="0"/>
            </a:endParaRPr>
          </a:p>
        </p:txBody>
      </p:sp>
      <p:sp>
        <p:nvSpPr>
          <p:cNvPr id="4" name="Slide Image Placeholder 3"/>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8" y="573832"/>
            <a:ext cx="722201" cy="1200329"/>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4: Option2</a:t>
            </a:r>
          </a:p>
          <a:p>
            <a:endParaRPr lang="en-US" sz="800" dirty="0">
              <a:latin typeface="Candara" panose="020E0502030303020204" pitchFamily="34" charset="0"/>
            </a:endParaRPr>
          </a:p>
          <a:p>
            <a:r>
              <a:rPr lang="en-US" sz="800" dirty="0" smtClean="0">
                <a:latin typeface="Candara" panose="020E0502030303020204" pitchFamily="34" charset="0"/>
              </a:rPr>
              <a:t>Question 5. Interfaces</a:t>
            </a:r>
            <a:endParaRPr lang="en-US" sz="800" dirty="0">
              <a:latin typeface="Candara" panose="020E0502030303020204" pitchFamily="34" charset="0"/>
            </a:endParaRPr>
          </a:p>
        </p:txBody>
      </p:sp>
      <p:sp>
        <p:nvSpPr>
          <p:cNvPr id="5" name="Slide Image Placeholder 4"/>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Clues. 13 rows (1-10) , 14 Cols (1-14), (Row,Col) Combination</a:t>
            </a:r>
          </a:p>
          <a:p>
            <a:r>
              <a:rPr lang="en-US" smtClean="0"/>
              <a:t>Across:</a:t>
            </a:r>
          </a:p>
          <a:p>
            <a:r>
              <a:rPr lang="en-US" smtClean="0"/>
              <a:t>6-4 : Determining the essential qualities of an object (11)</a:t>
            </a:r>
          </a:p>
          <a:p>
            <a:r>
              <a:rPr lang="en-US" smtClean="0"/>
              <a:t>8-2 : One of the basic advantages of OO (10)</a:t>
            </a:r>
          </a:p>
          <a:p>
            <a:r>
              <a:rPr lang="en-US" smtClean="0"/>
              <a:t>11-2 : Type of inheritance where sub-class is derived from a derived class (10)</a:t>
            </a:r>
          </a:p>
          <a:p>
            <a:endParaRPr lang="en-US" smtClean="0"/>
          </a:p>
          <a:p>
            <a:r>
              <a:rPr lang="en-US" smtClean="0"/>
              <a:t>Below:</a:t>
            </a:r>
          </a:p>
          <a:p>
            <a:r>
              <a:rPr lang="en-US" smtClean="0"/>
              <a:t>1-6 : Helps to restrict access to its internal data (13)</a:t>
            </a:r>
          </a:p>
          <a:p>
            <a:r>
              <a:rPr lang="en-US" smtClean="0"/>
              <a:t>6-13 : Sub-class extends the existing version of a base class method (8)</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p:txBody>
          <a:bodyPr/>
          <a:lstStyle/>
          <a:p>
            <a:r>
              <a:rPr lang="en-US" smtClean="0"/>
              <a:t>Object-Oriented Principles:</a:t>
            </a:r>
          </a:p>
          <a:p>
            <a:r>
              <a:rPr lang="en-US" smtClean="0"/>
              <a:t>Object-Oriented technology is built upon a sound engineering foundation, whose elements are collectively called the “object model”. This encompasses the following principles – Abstraction, Encapsulation, Modularity, and Hierarchy</a:t>
            </a:r>
          </a:p>
          <a:p>
            <a:r>
              <a:rPr lang="en-US" smtClean="0"/>
              <a:t>Each of these principles has been discussed in detail in the subsequent slides.</a:t>
            </a:r>
            <a:endParaRPr lang="en-US" dirty="0" smtClean="0"/>
          </a:p>
        </p:txBody>
      </p:sp>
      <p:sp>
        <p:nvSpPr>
          <p:cNvPr id="7" name="Slide Image Placeholder 6"/>
          <p:cNvSpPr>
            <a:spLocks noGrp="1" noRot="1" noChangeAspect="1"/>
          </p:cNvSpPr>
          <p:nvPr>
            <p:ph type="sldImg"/>
          </p:nvPr>
        </p:nvSpPr>
        <p:spPr>
          <a:xfrm>
            <a:off x="966788"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a:t>
            </a:r>
          </a:p>
          <a:p>
            <a:r>
              <a:rPr lang="en-US" smtClean="0"/>
              <a:t>Abstraction is determining the essential qualities. By emphasizing on the important characteristics and ignoring the non-important ones, one can reduce and factor out those details that are not essential, resulting in less complex view of the system. Abstraction means that we look at the external behavior without bothering about internal details. We do not need to become car mechanics to drive a car!</a:t>
            </a:r>
          </a:p>
          <a:p>
            <a:r>
              <a:rPr lang="en-US" smtClean="0"/>
              <a:t>Abstraction is domain and perspective specific. Characteristics that appear essential from one perspective may not appear so from another. Let us try to abstract “Person” as an object. A person has many attributes including height, weight, color of hair or eyes, etc. Now if the system under consideration is a Banking System where the person is a customer, we may not need these details. However, we may need these details for a system that deals with Identification of People.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a:t>
            </a:r>
          </a:p>
          <a:p>
            <a:r>
              <a:rPr lang="en-US" smtClean="0"/>
              <a:t>Every object is encapsulated in such a way, that its data and implementations of behaviors are not visible to another object. Encapsulation allows restriction of access of internal data. </a:t>
            </a:r>
          </a:p>
          <a:p>
            <a:r>
              <a:rPr lang="en-US" smtClean="0"/>
              <a:t>Encapsulation is often referred to as information hiding. However, although the two terms are often used interchangeably, information hiding is really the result of encapsulation, not a synonym for it. </a:t>
            </a:r>
          </a:p>
          <a:p>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 versus Abstraction:</a:t>
            </a:r>
          </a:p>
          <a:p>
            <a:r>
              <a:rPr lang="en-US" smtClean="0"/>
              <a:t>The concepts of Abstraction and Encapsulation are closely related. In fact, they can be considered like two sides of a coin. However, both need to go hand in hand. If we consider the boundary of a class interface, abstraction can be considered as the User’s perspective, while encapsulation as the Implementer’s perspective.</a:t>
            </a:r>
          </a:p>
          <a:p>
            <a:r>
              <a:rPr lang="en-US" smtClean="0"/>
              <a:t>Abstraction focuses on the outside view of an object (i.e., the interface). Encapsulation (information hiding) prevents clients from seeing its inside view, where the behavior of the abstraction is implemented.</a:t>
            </a:r>
          </a:p>
          <a:p>
            <a:r>
              <a:rPr lang="en-US" smtClean="0"/>
              <a:t>The overall benefit of Abstraction and Encapsulation is “Know only that, what is totally mandatory for you to Know”. Having simplified views help in having less complex views, and therefore a better understanding of system. Increased Flexibility and Maintainability comes from keeping the separation of “interface” and “implementation”. Developers can change implementation details without affecting the user’s perspective.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 and Encapsulation:</a:t>
            </a:r>
          </a:p>
          <a:p>
            <a:r>
              <a:rPr lang="en-US" smtClean="0"/>
              <a:t>When we define a blueprint in terms of a class, we abstract the commonality that we see in objects sharing similar structure and behaviour. Abstraction in terms of a class thus provides the “outside” or the user view. </a:t>
            </a:r>
          </a:p>
          <a:p>
            <a:r>
              <a:rPr lang="en-US" smtClean="0"/>
              <a:t>The implementation details in terms of code written within the operations need not be known to the users of the operations.  This is again therefore abstracted for the users. The implementation details are completely encapsulated within the class.</a:t>
            </a:r>
          </a:p>
          <a:p>
            <a:r>
              <a:rPr lang="en-US" smtClean="0"/>
              <a:t>The data members and member functions which are defined as private are “encapsulated” and users of the class would not be able to access them.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obtained through decomposition, i.e., breaking up complex entities into manageable pieces. An essential characteristic is that the decomposition should result in modules which can be independent of each other. </a:t>
            </a:r>
          </a:p>
          <a:p>
            <a:r>
              <a:rPr lang="en-US" smtClean="0"/>
              <a:t>As modules are groups of related classes, it is possible to have parallel developments of modules. Changes in one may not affect the other modules. Modularity is an essential characteristic of all complex systems. Well designed modules can be reused in similar situations in other designs.</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one of the corner stones of structured or procedural approach, where functions or procedures are the smallest unit of the application, and they help in achieving the modularity required in the system. In contrast, it is the class which is the smallest unit in OO Systems.</a:t>
            </a:r>
          </a:p>
          <a:p>
            <a:r>
              <a:rPr lang="en-US" smtClean="0"/>
              <a:t>Modularity in OO systems is implemented using Components. A component is a set of logically related classes. For eg. several classes may need to be used together for an application to retrieve data from the underlying databases. So this collection of logically related set of classes for retrieving data can be bundled together as a component for Data Access. </a:t>
            </a:r>
          </a:p>
          <a:p>
            <a:r>
              <a:rPr lang="en-US" smtClean="0"/>
              <a:t>A user of a component need not know about the internals of a component. Modularity thus helps in simplifying the complexity. </a:t>
            </a:r>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750971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19187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990572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17625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662854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0235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3395006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331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08404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6064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90504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90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70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62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12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959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8258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1567249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3.bp.blogspot.com/_cf9ZNaFBCrc/RmhDyiw6ckI/AAAAAAAABLs/SJdARgxNISo/s1600-h/hierarchy.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images.google.co.in/imgres?imgurl=http://www.apbc.org.uk/table_tips/t_t_images/cat.jpg&amp;imgrefurl=http://www.apbc.org.uk/table_tips/cats.htm&amp;usg=__9OLWxcqpT8_DI9CkGafOfPUVsPI=&amp;h=337&amp;w=300&amp;sz=24&amp;hl=en&amp;start=13&amp;tbnid=tunIl-hWyhVdPM:&amp;tbnh=119&amp;tbnw=106&amp;prev=/images?q=cat&amp;gbv=2&amp;hl=en" TargetMode="External"/><Relationship Id="rId7" Type="http://schemas.openxmlformats.org/officeDocument/2006/relationships/hyperlink" Target="http://images.google.co.in/imgres?imgurl=http://school.discoveryeducation.com/clipart/images/presentation-boy.gif&amp;imgrefurl=http://school.discoveryeducation.com/clipart/clip/presentation-boy.html&amp;usg=__vjRxgMrFWMBIblWaMWtCROerhTU=&amp;h=320&amp;w=360&amp;sz=11&amp;hl=en&amp;start=14&amp;tbnid=6nU_JAQRk_ZDtM:&amp;tbnh=108&amp;tbnw=121&amp;prev=/images?q=boy&amp;gbv=2&amp;hl=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images.google.co.in/imgres?imgurl=http://www.csuchico.edu/lref/images/bird2a.gif&amp;imgrefurl=http://www.csuchico.edu/lref/guides/rbs/ornithAuthor3.htm&amp;usg=__2j0Nq1g6juas6qvRLuQ27aoR8ho=&amp;h=369&amp;w=402&amp;sz=5&amp;hl=en&amp;start=9&amp;tbnid=0Eq1HJIvn3NpCM:&amp;tbnh=114&amp;tbnw=124&amp;prev=/images?q=bird&amp;gbv=2&amp;hl=en" TargetMode="Externa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4.bp.blogspot.com/_cf9ZNaFBCrc/RmXjliw6chI/AAAAAAAABLM/MnHhzM4qhh4/s1600-h/abstraction.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hyperlink" Target="http://2.bp.blogspot.com/_cf9ZNaFBCrc/RmXpSCw6ciI/AAAAAAAABLU/IucbOx3gVJw/s1600-h/encapsulation.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4.bp.blogspot.com/_cf9ZNaFBCrc/RmXsciw6cjI/AAAAAAAABLc/8SI8JiBUejg/s1600-h/modularity.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Autofit/>
          </a:bodyPr>
          <a:lstStyle/>
          <a:p>
            <a:pPr algn="l"/>
            <a:r>
              <a:rPr lang="en-US" sz="2400" b="0" dirty="0">
                <a:cs typeface="Arial" charset="0"/>
              </a:rPr>
              <a:t>Lesson 3: </a:t>
            </a:r>
            <a:r>
              <a:rPr lang="en-IN" sz="2400" b="0" dirty="0" smtClean="0"/>
              <a:t>Principles in Object-Oriented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Concept of Hierarchy</a:t>
            </a:r>
            <a:endParaRPr lang="en-IN" dirty="0"/>
          </a:p>
        </p:txBody>
      </p:sp>
      <p:sp>
        <p:nvSpPr>
          <p:cNvPr id="3" name="Content Placeholder 2"/>
          <p:cNvSpPr>
            <a:spLocks noGrp="1"/>
          </p:cNvSpPr>
          <p:nvPr>
            <p:ph idx="1"/>
          </p:nvPr>
        </p:nvSpPr>
        <p:spPr/>
        <p:txBody>
          <a:bodyPr/>
          <a:lstStyle/>
          <a:p>
            <a:pPr marL="347663" indent="-347663"/>
            <a:r>
              <a:rPr lang="en-US" dirty="0" smtClean="0"/>
              <a:t>A ranking or ordering of abstractions on the basis of their complexity and responsibility</a:t>
            </a:r>
          </a:p>
          <a:p>
            <a:pPr marL="347663" indent="-347663"/>
            <a:r>
              <a:rPr lang="en-US" dirty="0" smtClean="0"/>
              <a:t>It is of two types:</a:t>
            </a:r>
          </a:p>
          <a:p>
            <a:pPr lvl="1"/>
            <a:r>
              <a:rPr lang="en-US" dirty="0" smtClean="0"/>
              <a:t>Class Hierarchy: Hierarchy of classes, Is A Relationship.</a:t>
            </a:r>
          </a:p>
          <a:p>
            <a:pPr lvl="2"/>
            <a:r>
              <a:rPr lang="en-US" dirty="0" smtClean="0"/>
              <a:t>Example: Accounts Hierarchy</a:t>
            </a:r>
          </a:p>
          <a:p>
            <a:pPr lvl="1"/>
            <a:r>
              <a:rPr lang="en-US" dirty="0" smtClean="0"/>
              <a:t>Object Hierarchy: Containment amongst Objects, Has A Relationship. </a:t>
            </a:r>
          </a:p>
          <a:p>
            <a:pPr lvl="2"/>
            <a:r>
              <a:rPr lang="en-US" dirty="0" smtClean="0"/>
              <a:t>Example: Window has a Form seeking customer information, which has text boxes and various buttons.</a:t>
            </a:r>
          </a:p>
          <a:p>
            <a:endParaRPr lang="en-IN" dirty="0"/>
          </a:p>
        </p:txBody>
      </p:sp>
      <p:pic>
        <p:nvPicPr>
          <p:cNvPr id="4" name="Picture 4" descr="hierarchy">
            <a:hlinkClick r:id="rId3"/>
          </p:cNvPr>
          <p:cNvPicPr>
            <a:picLocks noChangeAspect="1" noChangeArrowheads="1"/>
          </p:cNvPicPr>
          <p:nvPr/>
        </p:nvPicPr>
        <p:blipFill>
          <a:blip r:embed="rId4"/>
          <a:srcRect/>
          <a:stretch>
            <a:fillRect/>
          </a:stretch>
        </p:blipFill>
        <p:spPr bwMode="auto">
          <a:xfrm>
            <a:off x="6000760" y="3714752"/>
            <a:ext cx="1852612" cy="2438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Why Inheritance Hierarchy</a:t>
            </a:r>
            <a:endParaRPr lang="en-IN" dirty="0"/>
          </a:p>
        </p:txBody>
      </p:sp>
      <p:sp>
        <p:nvSpPr>
          <p:cNvPr id="3" name="Content Placeholder 2"/>
          <p:cNvSpPr>
            <a:spLocks noGrp="1"/>
          </p:cNvSpPr>
          <p:nvPr>
            <p:ph idx="1"/>
          </p:nvPr>
        </p:nvSpPr>
        <p:spPr/>
        <p:txBody>
          <a:bodyPr/>
          <a:lstStyle/>
          <a:p>
            <a:pPr marL="347663" indent="-347663"/>
            <a:r>
              <a:rPr lang="en-US" dirty="0" smtClean="0"/>
              <a:t>Why Inheritance Hierarchy?</a:t>
            </a:r>
          </a:p>
          <a:p>
            <a:pPr lvl="1"/>
            <a:r>
              <a:rPr lang="en-US" dirty="0" smtClean="0"/>
              <a:t>It is a powerful technique that enables code reuse resulting in increased productivity, and reduced development time.</a:t>
            </a:r>
          </a:p>
          <a:p>
            <a:pPr lvl="1"/>
            <a:r>
              <a:rPr lang="en-US" dirty="0" smtClean="0"/>
              <a:t>It allows for designing extensible software.</a:t>
            </a:r>
          </a:p>
          <a:p>
            <a:endParaRPr lang="en-IN" dirty="0"/>
          </a:p>
        </p:txBody>
      </p:sp>
      <p:grpSp>
        <p:nvGrpSpPr>
          <p:cNvPr id="5" name="Group 20"/>
          <p:cNvGrpSpPr>
            <a:grpSpLocks/>
          </p:cNvGrpSpPr>
          <p:nvPr/>
        </p:nvGrpSpPr>
        <p:grpSpPr bwMode="auto">
          <a:xfrm>
            <a:off x="1500166" y="3429000"/>
            <a:ext cx="3913188" cy="1651000"/>
            <a:chOff x="816" y="2400"/>
            <a:chExt cx="2465" cy="1040"/>
          </a:xfrm>
        </p:grpSpPr>
        <p:grpSp>
          <p:nvGrpSpPr>
            <p:cNvPr id="6" name="Group 19"/>
            <p:cNvGrpSpPr>
              <a:grpSpLocks/>
            </p:cNvGrpSpPr>
            <p:nvPr/>
          </p:nvGrpSpPr>
          <p:grpSpPr bwMode="auto">
            <a:xfrm>
              <a:off x="816" y="2496"/>
              <a:ext cx="1584" cy="816"/>
              <a:chOff x="816" y="2496"/>
              <a:chExt cx="1584" cy="816"/>
            </a:xfrm>
          </p:grpSpPr>
          <p:sp>
            <p:nvSpPr>
              <p:cNvPr id="10" name="Rectangle 5"/>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Account</a:t>
                </a:r>
              </a:p>
            </p:txBody>
          </p:sp>
          <p:sp>
            <p:nvSpPr>
              <p:cNvPr id="11" name="Rectangle 7"/>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Savings </a:t>
                </a:r>
              </a:p>
              <a:p>
                <a:pPr algn="ctr"/>
                <a:r>
                  <a:rPr lang="en-US" sz="1600" dirty="0">
                    <a:latin typeface="Candara" pitchFamily="34" charset="0"/>
                  </a:rPr>
                  <a:t>Account</a:t>
                </a:r>
              </a:p>
            </p:txBody>
          </p:sp>
          <p:sp>
            <p:nvSpPr>
              <p:cNvPr id="12" name="Rectangle 8"/>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Current</a:t>
                </a:r>
              </a:p>
              <a:p>
                <a:pPr algn="ctr"/>
                <a:r>
                  <a:rPr lang="en-US" sz="1600" dirty="0">
                    <a:latin typeface="Candara" pitchFamily="34" charset="0"/>
                  </a:rPr>
                  <a:t>Account</a:t>
                </a:r>
              </a:p>
            </p:txBody>
          </p:sp>
          <p:sp>
            <p:nvSpPr>
              <p:cNvPr id="13" name="Line 9"/>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4" name="Line 10"/>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5" name="Line 11"/>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6" name="Line 12"/>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Candara" pitchFamily="34" charset="0"/>
                </a:endParaRPr>
              </a:p>
            </p:txBody>
          </p:sp>
        </p:grpSp>
        <p:sp>
          <p:nvSpPr>
            <p:cNvPr id="7" name="AutoShape 14"/>
            <p:cNvSpPr>
              <a:spLocks noChangeArrowheads="1"/>
            </p:cNvSpPr>
            <p:nvPr/>
          </p:nvSpPr>
          <p:spPr bwMode="auto">
            <a:xfrm>
              <a:off x="2784" y="2736"/>
              <a:ext cx="192" cy="336"/>
            </a:xfrm>
            <a:prstGeom prst="upDownArrow">
              <a:avLst>
                <a:gd name="adj1" fmla="val 50000"/>
                <a:gd name="adj2" fmla="val 35000"/>
              </a:avLst>
            </a:prstGeom>
            <a:solidFill>
              <a:srgbClr val="DDDDDD"/>
            </a:solidFill>
            <a:ln w="9525">
              <a:solidFill>
                <a:schemeClr val="tx2"/>
              </a:solidFill>
              <a:miter lim="800000"/>
              <a:headEnd/>
              <a:tailEnd/>
            </a:ln>
          </p:spPr>
          <p:txBody>
            <a:bodyPr wrap="none" anchor="ctr"/>
            <a:lstStyle/>
            <a:p>
              <a:endParaRPr lang="en-US" sz="1600">
                <a:latin typeface="Candara" pitchFamily="34" charset="0"/>
              </a:endParaRPr>
            </a:p>
          </p:txBody>
        </p:sp>
        <p:sp>
          <p:nvSpPr>
            <p:cNvPr id="8" name="Text Box 16"/>
            <p:cNvSpPr txBox="1">
              <a:spLocks noChangeArrowheads="1"/>
            </p:cNvSpPr>
            <p:nvPr/>
          </p:nvSpPr>
          <p:spPr bwMode="auto">
            <a:xfrm>
              <a:off x="2544" y="3072"/>
              <a:ext cx="737" cy="368"/>
            </a:xfrm>
            <a:prstGeom prst="rect">
              <a:avLst/>
            </a:prstGeom>
            <a:noFill/>
            <a:ln w="9525">
              <a:noFill/>
              <a:miter lim="800000"/>
              <a:headEnd/>
              <a:tailEnd/>
            </a:ln>
          </p:spPr>
          <p:txBody>
            <a:bodyPr wrap="none">
              <a:spAutoFit/>
            </a:bodyPr>
            <a:lstStyle/>
            <a:p>
              <a:r>
                <a:rPr lang="en-US" sz="1600" dirty="0">
                  <a:latin typeface="Candara" pitchFamily="34" charset="0"/>
                </a:rPr>
                <a:t>Decreasing</a:t>
              </a:r>
            </a:p>
            <a:p>
              <a:r>
                <a:rPr lang="en-US" sz="1600" dirty="0">
                  <a:latin typeface="Candara" pitchFamily="34" charset="0"/>
                </a:rPr>
                <a:t>abstraction</a:t>
              </a:r>
            </a:p>
          </p:txBody>
        </p:sp>
        <p:sp>
          <p:nvSpPr>
            <p:cNvPr id="9" name="Text Box 17"/>
            <p:cNvSpPr txBox="1">
              <a:spLocks noChangeArrowheads="1"/>
            </p:cNvSpPr>
            <p:nvPr/>
          </p:nvSpPr>
          <p:spPr bwMode="auto">
            <a:xfrm>
              <a:off x="2544" y="2400"/>
              <a:ext cx="737" cy="368"/>
            </a:xfrm>
            <a:prstGeom prst="rect">
              <a:avLst/>
            </a:prstGeom>
            <a:noFill/>
            <a:ln w="9525">
              <a:noFill/>
              <a:miter lim="800000"/>
              <a:headEnd/>
              <a:tailEnd/>
            </a:ln>
          </p:spPr>
          <p:txBody>
            <a:bodyPr wrap="none">
              <a:spAutoFit/>
            </a:bodyPr>
            <a:lstStyle/>
            <a:p>
              <a:r>
                <a:rPr lang="en-US" sz="1600" dirty="0">
                  <a:latin typeface="Candara" pitchFamily="34" charset="0"/>
                </a:rPr>
                <a:t>Increasing</a:t>
              </a:r>
            </a:p>
            <a:p>
              <a:r>
                <a:rPr lang="en-US" sz="1600" dirty="0">
                  <a:latin typeface="Candara" pitchFamily="34" charset="0"/>
                </a:rPr>
                <a:t>abstraction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Types of Inheritance Hierarchy</a:t>
            </a:r>
            <a:endParaRPr lang="en-IN" dirty="0"/>
          </a:p>
        </p:txBody>
      </p:sp>
      <p:sp>
        <p:nvSpPr>
          <p:cNvPr id="4" name="Text Box 5"/>
          <p:cNvSpPr txBox="1">
            <a:spLocks noChangeArrowheads="1"/>
          </p:cNvSpPr>
          <p:nvPr/>
        </p:nvSpPr>
        <p:spPr bwMode="auto">
          <a:xfrm>
            <a:off x="767668" y="3376613"/>
            <a:ext cx="1383712"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Single-level </a:t>
            </a:r>
          </a:p>
          <a:p>
            <a:pPr algn="ctr"/>
            <a:r>
              <a:rPr lang="en-US" sz="1600" b="1" dirty="0">
                <a:latin typeface="+mj-lt"/>
              </a:rPr>
              <a:t>inheritance</a:t>
            </a:r>
          </a:p>
        </p:txBody>
      </p:sp>
      <p:sp>
        <p:nvSpPr>
          <p:cNvPr id="5" name="Text Box 7"/>
          <p:cNvSpPr txBox="1">
            <a:spLocks noChangeArrowheads="1"/>
          </p:cNvSpPr>
          <p:nvPr/>
        </p:nvSpPr>
        <p:spPr bwMode="auto">
          <a:xfrm>
            <a:off x="6808323" y="3286124"/>
            <a:ext cx="1279517"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Multiple </a:t>
            </a:r>
          </a:p>
          <a:p>
            <a:pPr algn="ctr"/>
            <a:r>
              <a:rPr lang="en-US" sz="1600" b="1" dirty="0">
                <a:latin typeface="+mj-lt"/>
              </a:rPr>
              <a:t>inheritance</a:t>
            </a:r>
          </a:p>
        </p:txBody>
      </p:sp>
      <p:grpSp>
        <p:nvGrpSpPr>
          <p:cNvPr id="6" name="Group 29"/>
          <p:cNvGrpSpPr>
            <a:grpSpLocks/>
          </p:cNvGrpSpPr>
          <p:nvPr/>
        </p:nvGrpSpPr>
        <p:grpSpPr bwMode="auto">
          <a:xfrm>
            <a:off x="609600" y="1676400"/>
            <a:ext cx="2514600" cy="1295400"/>
            <a:chOff x="816" y="2496"/>
            <a:chExt cx="1584" cy="816"/>
          </a:xfrm>
        </p:grpSpPr>
        <p:sp>
          <p:nvSpPr>
            <p:cNvPr id="7" name="Rectangle 30"/>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8" name="Rectangle 31"/>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9" name="Rectangle 32"/>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Current</a:t>
              </a:r>
            </a:p>
            <a:p>
              <a:pPr algn="ctr"/>
              <a:r>
                <a:rPr lang="en-US" sz="1600">
                  <a:latin typeface="+mj-lt"/>
                </a:rPr>
                <a:t>Account</a:t>
              </a:r>
            </a:p>
          </p:txBody>
        </p:sp>
        <p:sp>
          <p:nvSpPr>
            <p:cNvPr id="10" name="Line 33"/>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mj-lt"/>
              </a:endParaRPr>
            </a:p>
          </p:txBody>
        </p:sp>
        <p:sp>
          <p:nvSpPr>
            <p:cNvPr id="11" name="Line 34"/>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2" name="Line 35"/>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3" name="Line 36"/>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14" name="Group 57"/>
          <p:cNvGrpSpPr>
            <a:grpSpLocks/>
          </p:cNvGrpSpPr>
          <p:nvPr/>
        </p:nvGrpSpPr>
        <p:grpSpPr bwMode="auto">
          <a:xfrm>
            <a:off x="4144963" y="1600200"/>
            <a:ext cx="990600" cy="1828800"/>
            <a:chOff x="2064" y="1008"/>
            <a:chExt cx="624" cy="1152"/>
          </a:xfrm>
        </p:grpSpPr>
        <p:grpSp>
          <p:nvGrpSpPr>
            <p:cNvPr id="15" name="Group 56"/>
            <p:cNvGrpSpPr>
              <a:grpSpLocks/>
            </p:cNvGrpSpPr>
            <p:nvPr/>
          </p:nvGrpSpPr>
          <p:grpSpPr bwMode="auto">
            <a:xfrm>
              <a:off x="2064" y="1392"/>
              <a:ext cx="624" cy="768"/>
              <a:chOff x="2064" y="1392"/>
              <a:chExt cx="624" cy="768"/>
            </a:xfrm>
          </p:grpSpPr>
          <p:sp>
            <p:nvSpPr>
              <p:cNvPr id="18" name="Rectangle 38"/>
              <p:cNvSpPr>
                <a:spLocks noChangeArrowheads="1"/>
              </p:cNvSpPr>
              <p:nvPr/>
            </p:nvSpPr>
            <p:spPr bwMode="auto">
              <a:xfrm>
                <a:off x="2064" y="1392"/>
                <a:ext cx="624" cy="240"/>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19" name="Rectangle 39"/>
              <p:cNvSpPr>
                <a:spLocks noChangeArrowheads="1"/>
              </p:cNvSpPr>
              <p:nvPr/>
            </p:nvSpPr>
            <p:spPr bwMode="auto">
              <a:xfrm>
                <a:off x="2064" y="1824"/>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0" name="Line 44"/>
              <p:cNvSpPr>
                <a:spLocks noChangeShapeType="1"/>
              </p:cNvSpPr>
              <p:nvPr/>
            </p:nvSpPr>
            <p:spPr bwMode="auto">
              <a:xfrm flipV="1">
                <a:off x="2352" y="1632"/>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sp>
          <p:nvSpPr>
            <p:cNvPr id="16" name="Rectangle 45"/>
            <p:cNvSpPr>
              <a:spLocks noChangeArrowheads="1"/>
            </p:cNvSpPr>
            <p:nvPr/>
          </p:nvSpPr>
          <p:spPr bwMode="auto">
            <a:xfrm>
              <a:off x="2064" y="1008"/>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Asset</a:t>
              </a:r>
            </a:p>
          </p:txBody>
        </p:sp>
        <p:sp>
          <p:nvSpPr>
            <p:cNvPr id="17" name="Line 46"/>
            <p:cNvSpPr>
              <a:spLocks noChangeShapeType="1"/>
            </p:cNvSpPr>
            <p:nvPr/>
          </p:nvSpPr>
          <p:spPr bwMode="auto">
            <a:xfrm flipV="1">
              <a:off x="2352" y="1200"/>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21" name="Group 55"/>
          <p:cNvGrpSpPr>
            <a:grpSpLocks/>
          </p:cNvGrpSpPr>
          <p:nvPr/>
        </p:nvGrpSpPr>
        <p:grpSpPr bwMode="auto">
          <a:xfrm>
            <a:off x="6143636" y="1571612"/>
            <a:ext cx="2514600" cy="1447800"/>
            <a:chOff x="2160" y="3312"/>
            <a:chExt cx="1584" cy="912"/>
          </a:xfrm>
        </p:grpSpPr>
        <p:sp>
          <p:nvSpPr>
            <p:cNvPr id="22" name="Rectangle 48"/>
            <p:cNvSpPr>
              <a:spLocks noChangeArrowheads="1"/>
            </p:cNvSpPr>
            <p:nvPr/>
          </p:nvSpPr>
          <p:spPr bwMode="auto">
            <a:xfrm>
              <a:off x="2448" y="3888"/>
              <a:ext cx="1008" cy="336"/>
            </a:xfrm>
            <a:prstGeom prst="rect">
              <a:avLst/>
            </a:prstGeom>
            <a:solidFill>
              <a:srgbClr val="DDDDDD"/>
            </a:solidFill>
            <a:ln w="19050">
              <a:solidFill>
                <a:schemeClr val="tx2"/>
              </a:solidFill>
              <a:miter lim="800000"/>
              <a:headEnd/>
              <a:tailEnd/>
            </a:ln>
          </p:spPr>
          <p:txBody>
            <a:bodyPr wrap="none" anchor="ctr"/>
            <a:lstStyle/>
            <a:p>
              <a:pPr algn="ctr"/>
              <a:r>
                <a:rPr lang="en-US" sz="1600" dirty="0" err="1">
                  <a:latin typeface="+mj-lt"/>
                </a:rPr>
                <a:t>SavingBusiness</a:t>
              </a:r>
              <a:endParaRPr lang="en-US" sz="1600" dirty="0">
                <a:latin typeface="+mj-lt"/>
              </a:endParaRPr>
            </a:p>
            <a:p>
              <a:pPr algn="ctr"/>
              <a:r>
                <a:rPr lang="en-US" sz="1600" dirty="0">
                  <a:latin typeface="+mj-lt"/>
                </a:rPr>
                <a:t>Account</a:t>
              </a:r>
            </a:p>
          </p:txBody>
        </p:sp>
        <p:sp>
          <p:nvSpPr>
            <p:cNvPr id="23" name="Rectangle 49"/>
            <p:cNvSpPr>
              <a:spLocks noChangeArrowheads="1"/>
            </p:cNvSpPr>
            <p:nvPr/>
          </p:nvSpPr>
          <p:spPr bwMode="auto">
            <a:xfrm>
              <a:off x="216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4" name="Rectangle 50"/>
            <p:cNvSpPr>
              <a:spLocks noChangeArrowheads="1"/>
            </p:cNvSpPr>
            <p:nvPr/>
          </p:nvSpPr>
          <p:spPr bwMode="auto">
            <a:xfrm>
              <a:off x="312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Business</a:t>
              </a:r>
            </a:p>
            <a:p>
              <a:pPr algn="ctr"/>
              <a:r>
                <a:rPr lang="en-US" sz="1600">
                  <a:latin typeface="+mj-lt"/>
                </a:rPr>
                <a:t>Account</a:t>
              </a:r>
            </a:p>
          </p:txBody>
        </p:sp>
        <p:sp>
          <p:nvSpPr>
            <p:cNvPr id="25" name="Line 51"/>
            <p:cNvSpPr>
              <a:spLocks noChangeShapeType="1"/>
            </p:cNvSpPr>
            <p:nvPr/>
          </p:nvSpPr>
          <p:spPr bwMode="auto">
            <a:xfrm>
              <a:off x="2496" y="3792"/>
              <a:ext cx="864" cy="0"/>
            </a:xfrm>
            <a:prstGeom prst="line">
              <a:avLst/>
            </a:prstGeom>
            <a:noFill/>
            <a:ln w="28575">
              <a:solidFill>
                <a:schemeClr val="tx2"/>
              </a:solidFill>
              <a:round/>
              <a:headEnd/>
              <a:tailEnd/>
            </a:ln>
          </p:spPr>
          <p:txBody>
            <a:bodyPr/>
            <a:lstStyle/>
            <a:p>
              <a:endParaRPr lang="en-IN" sz="1600">
                <a:latin typeface="+mj-lt"/>
              </a:endParaRPr>
            </a:p>
          </p:txBody>
        </p:sp>
        <p:sp>
          <p:nvSpPr>
            <p:cNvPr id="26" name="Line 52"/>
            <p:cNvSpPr>
              <a:spLocks noChangeShapeType="1"/>
            </p:cNvSpPr>
            <p:nvPr/>
          </p:nvSpPr>
          <p:spPr bwMode="auto">
            <a:xfrm>
              <a:off x="2496"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7" name="Line 53"/>
            <p:cNvSpPr>
              <a:spLocks noChangeShapeType="1"/>
            </p:cNvSpPr>
            <p:nvPr/>
          </p:nvSpPr>
          <p:spPr bwMode="auto">
            <a:xfrm>
              <a:off x="3360"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8" name="Line 54"/>
            <p:cNvSpPr>
              <a:spLocks noChangeShapeType="1"/>
            </p:cNvSpPr>
            <p:nvPr/>
          </p:nvSpPr>
          <p:spPr bwMode="auto">
            <a:xfrm flipV="1">
              <a:off x="2928" y="3792"/>
              <a:ext cx="0" cy="96"/>
            </a:xfrm>
            <a:prstGeom prst="line">
              <a:avLst/>
            </a:prstGeom>
            <a:noFill/>
            <a:ln w="28575">
              <a:solidFill>
                <a:schemeClr val="tx2"/>
              </a:solidFill>
              <a:round/>
              <a:headEnd/>
              <a:tailEnd/>
            </a:ln>
          </p:spPr>
          <p:txBody>
            <a:bodyPr/>
            <a:lstStyle/>
            <a:p>
              <a:endParaRPr lang="en-IN" sz="1600">
                <a:latin typeface="+mj-lt"/>
              </a:endParaRPr>
            </a:p>
          </p:txBody>
        </p:sp>
      </p:grpSp>
      <p:sp>
        <p:nvSpPr>
          <p:cNvPr id="29" name="AutoShape 76"/>
          <p:cNvSpPr>
            <a:spLocks noChangeArrowheads="1"/>
          </p:cNvSpPr>
          <p:nvPr/>
        </p:nvSpPr>
        <p:spPr bwMode="auto">
          <a:xfrm>
            <a:off x="2071670" y="4572008"/>
            <a:ext cx="4648200" cy="1371600"/>
          </a:xfrm>
          <a:prstGeom prst="rightArrowCallout">
            <a:avLst>
              <a:gd name="adj1" fmla="val 13889"/>
              <a:gd name="adj2" fmla="val 23958"/>
              <a:gd name="adj3" fmla="val 55666"/>
              <a:gd name="adj4" fmla="val 78690"/>
            </a:avLst>
          </a:prstGeom>
          <a:solidFill>
            <a:srgbClr val="FFCC99"/>
          </a:solidFill>
          <a:ln w="9525">
            <a:solidFill>
              <a:schemeClr val="tx2"/>
            </a:solidFill>
            <a:miter lim="800000"/>
            <a:headEnd/>
            <a:tailEnd/>
          </a:ln>
        </p:spPr>
        <p:txBody>
          <a:bodyPr anchor="ctr"/>
          <a:lstStyle/>
          <a:p>
            <a:r>
              <a:rPr lang="en-US" sz="1600" b="1" i="1" dirty="0">
                <a:latin typeface="+mj-lt"/>
              </a:rPr>
              <a:t>Multiple inheritance challenges</a:t>
            </a:r>
            <a:r>
              <a:rPr lang="en-US" sz="1600" i="1" dirty="0">
                <a:latin typeface="+mj-lt"/>
              </a:rPr>
              <a:t>:</a:t>
            </a:r>
            <a:r>
              <a:rPr lang="en-US" sz="1600" dirty="0">
                <a:latin typeface="+mj-lt"/>
              </a:rPr>
              <a:t> A name conflict introduced by a shared super-class (A) of super-classes (B and C) used with “multiple inheritance”. </a:t>
            </a:r>
          </a:p>
        </p:txBody>
      </p:sp>
      <p:sp>
        <p:nvSpPr>
          <p:cNvPr id="115" name="Rectangle 59"/>
          <p:cNvSpPr>
            <a:spLocks noChangeArrowheads="1"/>
          </p:cNvSpPr>
          <p:nvPr/>
        </p:nvSpPr>
        <p:spPr bwMode="auto">
          <a:xfrm>
            <a:off x="7339263" y="4495800"/>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A</a:t>
            </a:r>
            <a:endParaRPr lang="en-US">
              <a:solidFill>
                <a:schemeClr val="tx2"/>
              </a:solidFill>
              <a:latin typeface="+mj-lt"/>
            </a:endParaRPr>
          </a:p>
        </p:txBody>
      </p:sp>
      <p:sp>
        <p:nvSpPr>
          <p:cNvPr id="116" name="Rectangle 60"/>
          <p:cNvSpPr>
            <a:spLocks noChangeArrowheads="1"/>
          </p:cNvSpPr>
          <p:nvPr/>
        </p:nvSpPr>
        <p:spPr bwMode="auto">
          <a:xfrm>
            <a:off x="6858000" y="5214257"/>
            <a:ext cx="673768"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B</a:t>
            </a:r>
            <a:endParaRPr lang="en-US">
              <a:solidFill>
                <a:schemeClr val="tx2"/>
              </a:solidFill>
              <a:latin typeface="+mj-lt"/>
            </a:endParaRPr>
          </a:p>
        </p:txBody>
      </p:sp>
      <p:sp>
        <p:nvSpPr>
          <p:cNvPr id="117" name="Rectangle 61"/>
          <p:cNvSpPr>
            <a:spLocks noChangeArrowheads="1"/>
          </p:cNvSpPr>
          <p:nvPr/>
        </p:nvSpPr>
        <p:spPr bwMode="auto">
          <a:xfrm>
            <a:off x="7916779" y="5214257"/>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C</a:t>
            </a:r>
            <a:endParaRPr lang="en-US">
              <a:solidFill>
                <a:schemeClr val="tx2"/>
              </a:solidFill>
              <a:latin typeface="+mj-lt"/>
            </a:endParaRPr>
          </a:p>
        </p:txBody>
      </p:sp>
      <p:sp>
        <p:nvSpPr>
          <p:cNvPr id="118" name="Rectangle 62"/>
          <p:cNvSpPr>
            <a:spLocks noChangeArrowheads="1"/>
          </p:cNvSpPr>
          <p:nvPr/>
        </p:nvSpPr>
        <p:spPr bwMode="auto">
          <a:xfrm>
            <a:off x="7339263" y="5932714"/>
            <a:ext cx="673768" cy="239486"/>
          </a:xfrm>
          <a:prstGeom prst="rect">
            <a:avLst/>
          </a:prstGeom>
          <a:noFill/>
          <a:ln w="28575">
            <a:solidFill>
              <a:schemeClr val="tx2"/>
            </a:solidFill>
            <a:miter lim="800000"/>
            <a:headEnd/>
            <a:tailEnd/>
          </a:ln>
        </p:spPr>
        <p:txBody>
          <a:bodyPr lIns="61265" tIns="30632" rIns="61265" bIns="30632" anchor="ctr"/>
          <a:lstStyle/>
          <a:p>
            <a:pPr algn="ctr"/>
            <a:r>
              <a:rPr lang="en-US" b="1" dirty="0">
                <a:solidFill>
                  <a:schemeClr val="tx2"/>
                </a:solidFill>
                <a:latin typeface="+mj-lt"/>
              </a:rPr>
              <a:t>D</a:t>
            </a:r>
            <a:endParaRPr lang="en-US" dirty="0">
              <a:solidFill>
                <a:schemeClr val="tx2"/>
              </a:solidFill>
              <a:latin typeface="+mj-lt"/>
            </a:endParaRPr>
          </a:p>
        </p:txBody>
      </p:sp>
      <p:sp>
        <p:nvSpPr>
          <p:cNvPr id="119" name="Line 64"/>
          <p:cNvSpPr>
            <a:spLocks noChangeShapeType="1"/>
          </p:cNvSpPr>
          <p:nvPr/>
        </p:nvSpPr>
        <p:spPr bwMode="auto">
          <a:xfrm rot="18966844">
            <a:off x="7254793" y="5071338"/>
            <a:ext cx="376703" cy="0"/>
          </a:xfrm>
          <a:prstGeom prst="line">
            <a:avLst/>
          </a:prstGeom>
          <a:noFill/>
          <a:ln w="28575">
            <a:solidFill>
              <a:schemeClr val="tx2"/>
            </a:solidFill>
            <a:round/>
            <a:headEnd/>
            <a:tailEnd/>
          </a:ln>
        </p:spPr>
        <p:txBody>
          <a:bodyPr/>
          <a:lstStyle/>
          <a:p>
            <a:endParaRPr lang="en-IN">
              <a:latin typeface="+mj-lt"/>
            </a:endParaRPr>
          </a:p>
        </p:txBody>
      </p:sp>
      <p:sp>
        <p:nvSpPr>
          <p:cNvPr id="120" name="Line 67"/>
          <p:cNvSpPr>
            <a:spLocks noChangeShapeType="1"/>
          </p:cNvSpPr>
          <p:nvPr/>
        </p:nvSpPr>
        <p:spPr bwMode="auto">
          <a:xfrm rot="2334004">
            <a:off x="7205562" y="5776063"/>
            <a:ext cx="343759" cy="0"/>
          </a:xfrm>
          <a:prstGeom prst="line">
            <a:avLst/>
          </a:prstGeom>
          <a:noFill/>
          <a:ln w="28575">
            <a:solidFill>
              <a:schemeClr val="tx2"/>
            </a:solidFill>
            <a:round/>
            <a:headEnd/>
            <a:tailEnd/>
          </a:ln>
        </p:spPr>
        <p:txBody>
          <a:bodyPr/>
          <a:lstStyle/>
          <a:p>
            <a:endParaRPr lang="en-IN">
              <a:latin typeface="+mj-lt"/>
            </a:endParaRPr>
          </a:p>
        </p:txBody>
      </p:sp>
      <p:sp>
        <p:nvSpPr>
          <p:cNvPr id="121" name="AutoShape 71"/>
          <p:cNvSpPr>
            <a:spLocks noChangeArrowheads="1"/>
          </p:cNvSpPr>
          <p:nvPr/>
        </p:nvSpPr>
        <p:spPr bwMode="auto">
          <a:xfrm rot="2375238" flipH="1">
            <a:off x="7932516" y="5523984"/>
            <a:ext cx="174458" cy="14059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2" name="AutoShape 74"/>
          <p:cNvSpPr>
            <a:spLocks noChangeArrowheads="1"/>
          </p:cNvSpPr>
          <p:nvPr/>
        </p:nvSpPr>
        <p:spPr bwMode="auto">
          <a:xfrm rot="18209892">
            <a:off x="7854964" y="4830822"/>
            <a:ext cx="164646" cy="165005"/>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3" name="Line 73"/>
          <p:cNvSpPr>
            <a:spLocks noChangeShapeType="1"/>
          </p:cNvSpPr>
          <p:nvPr/>
        </p:nvSpPr>
        <p:spPr bwMode="auto">
          <a:xfrm rot="2009892">
            <a:off x="7974219" y="5069080"/>
            <a:ext cx="412511" cy="0"/>
          </a:xfrm>
          <a:prstGeom prst="line">
            <a:avLst/>
          </a:prstGeom>
          <a:noFill/>
          <a:ln w="28575">
            <a:solidFill>
              <a:schemeClr val="tx2"/>
            </a:solidFill>
            <a:round/>
            <a:headEnd/>
            <a:tailEnd/>
          </a:ln>
        </p:spPr>
        <p:txBody>
          <a:bodyPr/>
          <a:lstStyle/>
          <a:p>
            <a:endParaRPr lang="en-IN">
              <a:latin typeface="+mj-lt"/>
            </a:endParaRPr>
          </a:p>
        </p:txBody>
      </p:sp>
      <p:sp>
        <p:nvSpPr>
          <p:cNvPr id="124" name="AutoShape 65"/>
          <p:cNvSpPr>
            <a:spLocks noChangeArrowheads="1"/>
          </p:cNvSpPr>
          <p:nvPr/>
        </p:nvSpPr>
        <p:spPr bwMode="auto">
          <a:xfrm rot="2766844" flipH="1">
            <a:off x="7547564" y="4816571"/>
            <a:ext cx="177743" cy="15068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5" name="AutoShape 68"/>
          <p:cNvSpPr>
            <a:spLocks noChangeArrowheads="1"/>
          </p:cNvSpPr>
          <p:nvPr/>
        </p:nvSpPr>
        <p:spPr bwMode="auto">
          <a:xfrm rot="18534004">
            <a:off x="7105128" y="5559575"/>
            <a:ext cx="164646" cy="137504"/>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6" name="Line 70"/>
          <p:cNvSpPr>
            <a:spLocks noChangeShapeType="1"/>
          </p:cNvSpPr>
          <p:nvPr/>
        </p:nvSpPr>
        <p:spPr bwMode="auto">
          <a:xfrm rot="18575238" flipH="1">
            <a:off x="7683682" y="5780961"/>
            <a:ext cx="351477" cy="0"/>
          </a:xfrm>
          <a:prstGeom prst="line">
            <a:avLst/>
          </a:prstGeom>
          <a:noFill/>
          <a:ln w="28575">
            <a:solidFill>
              <a:schemeClr val="tx2"/>
            </a:solidFill>
            <a:round/>
            <a:headEnd/>
            <a:tailEnd/>
          </a:ln>
        </p:spPr>
        <p:txBody>
          <a:bodyPr/>
          <a:lstStyle/>
          <a:p>
            <a:endParaRPr lang="en-IN">
              <a:latin typeface="+mj-lt"/>
            </a:endParaRPr>
          </a:p>
        </p:txBody>
      </p:sp>
      <p:sp>
        <p:nvSpPr>
          <p:cNvPr id="3" name="Footer Placeholder 2"/>
          <p:cNvSpPr>
            <a:spLocks noGrp="1"/>
          </p:cNvSpPr>
          <p:nvPr>
            <p:ph type="ftr" sz="quarter" idx="11"/>
          </p:nvPr>
        </p:nvSpPr>
        <p:spPr/>
        <p:txBody>
          <a:bodyPr/>
          <a:lstStyle/>
          <a:p>
            <a:r>
              <a:rPr lang="en-US" smtClean="0"/>
              <a:t>Capgemini Internal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Object Hierarchy</a:t>
            </a:r>
            <a:endParaRPr lang="en-IN" dirty="0"/>
          </a:p>
        </p:txBody>
      </p:sp>
      <p:sp>
        <p:nvSpPr>
          <p:cNvPr id="3" name="Content Placeholder 2"/>
          <p:cNvSpPr>
            <a:spLocks noGrp="1"/>
          </p:cNvSpPr>
          <p:nvPr>
            <p:ph idx="1"/>
          </p:nvPr>
        </p:nvSpPr>
        <p:spPr/>
        <p:txBody>
          <a:bodyPr/>
          <a:lstStyle/>
          <a:p>
            <a:r>
              <a:rPr lang="en-US" dirty="0" smtClean="0"/>
              <a:t>“Has-a” hierarchy is a relationship where one object “belongs” to (is a part or member of) another object, and behaves according to the rules of ownership.</a:t>
            </a:r>
          </a:p>
          <a:p>
            <a:endParaRPr lang="en-IN" dirty="0"/>
          </a:p>
        </p:txBody>
      </p:sp>
      <p:pic>
        <p:nvPicPr>
          <p:cNvPr id="4" name="Picture 5" descr="container-hierarchy"/>
          <p:cNvPicPr>
            <a:picLocks noChangeAspect="1" noChangeArrowheads="1"/>
          </p:cNvPicPr>
          <p:nvPr/>
        </p:nvPicPr>
        <p:blipFill>
          <a:blip r:embed="rId3"/>
          <a:srcRect l="-5289" t="-5553" r="-4327" b="-7916"/>
          <a:stretch>
            <a:fillRect/>
          </a:stretch>
        </p:blipFill>
        <p:spPr bwMode="auto">
          <a:xfrm>
            <a:off x="4495800" y="2492896"/>
            <a:ext cx="4267200" cy="3124200"/>
          </a:xfrm>
          <a:prstGeom prst="rect">
            <a:avLst/>
          </a:prstGeom>
          <a:noFill/>
          <a:ln w="9525">
            <a:solidFill>
              <a:schemeClr val="tx2"/>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r>
              <a:rPr lang="en-US" dirty="0" smtClean="0"/>
              <a:t>The Inheritance or “Is A” Hierarchy leads to Generalization  relationship amongst the classes. </a:t>
            </a:r>
          </a:p>
          <a:p>
            <a:pPr marL="347663" indent="-347663"/>
            <a:r>
              <a:rPr lang="en-US" dirty="0" smtClean="0"/>
              <a:t>The Object Hierarchy or “Has A” relationship leads to Containment relationship amongst the objects</a:t>
            </a:r>
          </a:p>
          <a:p>
            <a:pPr lvl="1"/>
            <a:r>
              <a:rPr lang="en-US" dirty="0" smtClean="0"/>
              <a:t>Aggregation and Composition are two forms of containment amongst objects</a:t>
            </a:r>
          </a:p>
          <a:p>
            <a:pPr lvl="1"/>
            <a:r>
              <a:rPr lang="en-US" dirty="0" smtClean="0"/>
              <a:t>Aggregation is a loosely bound containment. </a:t>
            </a:r>
            <a:r>
              <a:rPr lang="en-US" dirty="0" err="1" smtClean="0"/>
              <a:t>Eg</a:t>
            </a:r>
            <a:r>
              <a:rPr lang="en-US" dirty="0" smtClean="0"/>
              <a:t>. Library and Books, Department and Employees</a:t>
            </a:r>
          </a:p>
          <a:p>
            <a:pPr lvl="1"/>
            <a:r>
              <a:rPr lang="en-US" dirty="0" smtClean="0"/>
              <a:t>Composition is tightly bound containment. </a:t>
            </a:r>
            <a:r>
              <a:rPr lang="en-US" dirty="0" err="1" smtClean="0"/>
              <a:t>Eg</a:t>
            </a:r>
            <a:r>
              <a:rPr lang="en-US" dirty="0" smtClean="0"/>
              <a:t>. Book and Pages</a:t>
            </a:r>
          </a:p>
          <a:p>
            <a:pPr lvl="1"/>
            <a:endParaRPr lang="en-US"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r>
              <a:rPr lang="en-US" dirty="0" smtClean="0"/>
              <a:t>Most commonly found relationship between classes is Association</a:t>
            </a:r>
          </a:p>
          <a:p>
            <a:pPr lvl="1"/>
            <a:r>
              <a:rPr lang="en-US" dirty="0" smtClean="0"/>
              <a:t>Association is the simplest relationship between two classes</a:t>
            </a:r>
          </a:p>
          <a:p>
            <a:pPr lvl="1"/>
            <a:r>
              <a:rPr lang="en-US" dirty="0" smtClean="0"/>
              <a:t>Association implies that an object of one class can access public members of an object of the other class to which it is associated</a:t>
            </a:r>
          </a:p>
          <a:p>
            <a:pPr lvl="1"/>
            <a:endParaRPr lang="en-US"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r>
              <a:rPr lang="en-US" dirty="0" smtClean="0"/>
              <a:t>It implies One Name, Many Forms.</a:t>
            </a:r>
          </a:p>
          <a:p>
            <a:pPr marL="347663" indent="-347663"/>
            <a:r>
              <a:rPr lang="en-US" dirty="0" smtClean="0"/>
              <a:t>It is the ability to hide multiple implementations behind a single interface.</a:t>
            </a:r>
          </a:p>
          <a:p>
            <a:pPr marL="347663" indent="-347663"/>
            <a:r>
              <a:rPr lang="en-US" dirty="0" smtClean="0"/>
              <a:t>There are two types of Polymorphism, namely:</a:t>
            </a:r>
          </a:p>
          <a:p>
            <a:pPr lvl="1"/>
            <a:r>
              <a:rPr lang="en-US" dirty="0" smtClean="0"/>
              <a:t>Static Polymorphism</a:t>
            </a:r>
          </a:p>
          <a:p>
            <a:pPr lvl="1"/>
            <a:r>
              <a:rPr lang="en-US" dirty="0" smtClean="0"/>
              <a:t>Dynamic Polymorphism</a:t>
            </a:r>
          </a:p>
          <a:p>
            <a:endParaRPr lang="en-IN" dirty="0"/>
          </a:p>
        </p:txBody>
      </p:sp>
      <p:pic>
        <p:nvPicPr>
          <p:cNvPr id="4" name="Picture 4" descr="cat">
            <a:hlinkClick r:id="rId3"/>
          </p:cNvPr>
          <p:cNvPicPr>
            <a:picLocks noChangeAspect="1" noChangeArrowheads="1"/>
          </p:cNvPicPr>
          <p:nvPr/>
        </p:nvPicPr>
        <p:blipFill>
          <a:blip r:embed="rId4"/>
          <a:srcRect/>
          <a:stretch>
            <a:fillRect/>
          </a:stretch>
        </p:blipFill>
        <p:spPr bwMode="auto">
          <a:xfrm>
            <a:off x="6143636" y="2857496"/>
            <a:ext cx="1009650" cy="1133475"/>
          </a:xfrm>
          <a:prstGeom prst="rect">
            <a:avLst/>
          </a:prstGeom>
          <a:noFill/>
          <a:ln w="9525">
            <a:noFill/>
            <a:miter lim="800000"/>
            <a:headEnd/>
            <a:tailEnd/>
          </a:ln>
        </p:spPr>
      </p:pic>
      <p:pic>
        <p:nvPicPr>
          <p:cNvPr id="5" name="Picture 5" descr="bird2a">
            <a:hlinkClick r:id="rId5"/>
          </p:cNvPr>
          <p:cNvPicPr>
            <a:picLocks noChangeAspect="1" noChangeArrowheads="1"/>
          </p:cNvPicPr>
          <p:nvPr/>
        </p:nvPicPr>
        <p:blipFill>
          <a:blip r:embed="rId6"/>
          <a:srcRect/>
          <a:stretch>
            <a:fillRect/>
          </a:stretch>
        </p:blipFill>
        <p:spPr bwMode="auto">
          <a:xfrm>
            <a:off x="7134236" y="4686296"/>
            <a:ext cx="838200" cy="609600"/>
          </a:xfrm>
          <a:prstGeom prst="rect">
            <a:avLst/>
          </a:prstGeom>
          <a:noFill/>
          <a:ln w="9525">
            <a:noFill/>
            <a:miter lim="800000"/>
            <a:headEnd/>
            <a:tailEnd/>
          </a:ln>
        </p:spPr>
      </p:pic>
      <p:pic>
        <p:nvPicPr>
          <p:cNvPr id="6" name="Picture 6" descr="presentation-boy">
            <a:hlinkClick r:id="rId7"/>
          </p:cNvPr>
          <p:cNvPicPr>
            <a:picLocks noChangeAspect="1" noChangeArrowheads="1"/>
          </p:cNvPicPr>
          <p:nvPr/>
        </p:nvPicPr>
        <p:blipFill>
          <a:blip r:embed="rId8"/>
          <a:srcRect/>
          <a:stretch>
            <a:fillRect/>
          </a:stretch>
        </p:blipFill>
        <p:spPr bwMode="auto">
          <a:xfrm>
            <a:off x="7734311" y="2933696"/>
            <a:ext cx="1152525" cy="1028700"/>
          </a:xfrm>
          <a:prstGeom prst="rect">
            <a:avLst/>
          </a:prstGeom>
          <a:noFill/>
          <a:ln w="9525">
            <a:noFill/>
            <a:miter lim="800000"/>
            <a:headEnd/>
            <a:tailEnd/>
          </a:ln>
        </p:spPr>
      </p:pic>
      <p:sp>
        <p:nvSpPr>
          <p:cNvPr id="7" name="AutoShape 7"/>
          <p:cNvSpPr>
            <a:spLocks noChangeArrowheads="1"/>
          </p:cNvSpPr>
          <p:nvPr/>
        </p:nvSpPr>
        <p:spPr bwMode="auto">
          <a:xfrm>
            <a:off x="6753236" y="3543296"/>
            <a:ext cx="1219200" cy="1066800"/>
          </a:xfrm>
          <a:prstGeom prst="cloudCallout">
            <a:avLst>
              <a:gd name="adj1" fmla="val -8593"/>
              <a:gd name="adj2" fmla="val 45685"/>
            </a:avLst>
          </a:prstGeom>
          <a:solidFill>
            <a:schemeClr val="hlink"/>
          </a:solidFill>
          <a:ln w="9525">
            <a:solidFill>
              <a:schemeClr val="tx1"/>
            </a:solidFill>
            <a:round/>
            <a:headEnd/>
            <a:tailEnd/>
          </a:ln>
        </p:spPr>
        <p:txBody>
          <a:bodyPr anchor="ctr"/>
          <a:lstStyle/>
          <a:p>
            <a:pPr algn="ctr"/>
            <a:endParaRPr lang="en-US" sz="1600"/>
          </a:p>
          <a:p>
            <a:pPr algn="ctr"/>
            <a:endParaRPr lang="en-US" sz="1600"/>
          </a:p>
          <a:p>
            <a:pPr algn="ctr"/>
            <a:r>
              <a:rPr lang="en-US" sz="1600"/>
              <a:t>Mew</a:t>
            </a:r>
          </a:p>
          <a:p>
            <a:pPr algn="ctr"/>
            <a:r>
              <a:rPr lang="en-US" sz="1600"/>
              <a:t>Talk</a:t>
            </a:r>
          </a:p>
          <a:p>
            <a:pPr algn="ctr"/>
            <a:r>
              <a:rPr lang="en-US" sz="1600"/>
              <a:t>chirp</a:t>
            </a:r>
          </a:p>
          <a:p>
            <a:pPr algn="ctr"/>
            <a:endParaRPr lang="en-US" sz="1600"/>
          </a:p>
          <a:p>
            <a:pPr algn="ct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Static Polymorphism</a:t>
            </a:r>
            <a:endParaRPr lang="en-IN" dirty="0"/>
          </a:p>
        </p:txBody>
      </p:sp>
      <p:sp>
        <p:nvSpPr>
          <p:cNvPr id="3" name="Content Placeholder 2"/>
          <p:cNvSpPr>
            <a:spLocks noGrp="1"/>
          </p:cNvSpPr>
          <p:nvPr>
            <p:ph idx="1"/>
          </p:nvPr>
        </p:nvSpPr>
        <p:spPr/>
        <p:txBody>
          <a:bodyPr/>
          <a:lstStyle/>
          <a:p>
            <a:r>
              <a:rPr lang="en-US" dirty="0" smtClean="0"/>
              <a:t>Resolution of the “Form” is at compile time, achieved through overloading. </a:t>
            </a:r>
          </a:p>
          <a:p>
            <a:endParaRPr lang="en-IN" dirty="0"/>
          </a:p>
        </p:txBody>
      </p:sp>
      <p:sp>
        <p:nvSpPr>
          <p:cNvPr id="4" name="Rectangle 3"/>
          <p:cNvSpPr/>
          <p:nvPr/>
        </p:nvSpPr>
        <p:spPr>
          <a:xfrm>
            <a:off x="2362200" y="2438400"/>
            <a:ext cx="3886200" cy="9144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addInteger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addFloat</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addDouble</a:t>
            </a:r>
            <a:r>
              <a:rPr lang="en-US" sz="1600" dirty="0">
                <a:solidFill>
                  <a:schemeClr val="tx1"/>
                </a:solidFill>
                <a:latin typeface="+mj-lt"/>
              </a:rPr>
              <a:t>(double, double);</a:t>
            </a:r>
          </a:p>
        </p:txBody>
      </p:sp>
      <p:sp>
        <p:nvSpPr>
          <p:cNvPr id="5" name="Rectangle 4"/>
          <p:cNvSpPr/>
          <p:nvPr/>
        </p:nvSpPr>
        <p:spPr>
          <a:xfrm>
            <a:off x="533400" y="4572000"/>
            <a:ext cx="3962400" cy="1219200"/>
          </a:xfrm>
          <a:prstGeom prst="rect">
            <a:avLst/>
          </a:prstGeom>
          <a:solidFill>
            <a:srgbClr val="D1E6E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addNumber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addNumber</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addNumber</a:t>
            </a:r>
            <a:r>
              <a:rPr lang="en-US" sz="1600" dirty="0">
                <a:solidFill>
                  <a:schemeClr val="tx1"/>
                </a:solidFill>
                <a:latin typeface="+mj-lt"/>
              </a:rPr>
              <a:t>(double, double);</a:t>
            </a:r>
          </a:p>
        </p:txBody>
      </p:sp>
      <p:sp>
        <p:nvSpPr>
          <p:cNvPr id="6" name="TextBox 7"/>
          <p:cNvSpPr txBox="1">
            <a:spLocks noChangeArrowheads="1"/>
          </p:cNvSpPr>
          <p:nvPr/>
        </p:nvSpPr>
        <p:spPr bwMode="auto">
          <a:xfrm>
            <a:off x="6629400" y="2590800"/>
            <a:ext cx="1131888" cy="584200"/>
          </a:xfrm>
          <a:prstGeom prst="rect">
            <a:avLst/>
          </a:prstGeom>
          <a:noFill/>
          <a:ln w="9525">
            <a:noFill/>
            <a:miter lim="800000"/>
            <a:headEnd/>
            <a:tailEnd/>
          </a:ln>
        </p:spPr>
        <p:txBody>
          <a:bodyPr wrap="none">
            <a:spAutoFit/>
          </a:bodyPr>
          <a:lstStyle/>
          <a:p>
            <a:r>
              <a:rPr lang="en-US" sz="1600" dirty="0">
                <a:latin typeface="+mj-lt"/>
              </a:rPr>
              <a:t>Traditional</a:t>
            </a:r>
          </a:p>
          <a:p>
            <a:r>
              <a:rPr lang="en-US" sz="1600" dirty="0">
                <a:latin typeface="+mj-lt"/>
              </a:rPr>
              <a:t>Approach</a:t>
            </a:r>
          </a:p>
        </p:txBody>
      </p:sp>
      <p:cxnSp>
        <p:nvCxnSpPr>
          <p:cNvPr id="7" name="Straight Arrow Connector 6"/>
          <p:cNvCxnSpPr>
            <a:stCxn id="6" idx="1"/>
          </p:cNvCxnSpPr>
          <p:nvPr/>
        </p:nvCxnSpPr>
        <p:spPr>
          <a:xfrm rot="10800000" flipV="1">
            <a:off x="6324600" y="2882900"/>
            <a:ext cx="304800" cy="12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239713" y="3886200"/>
            <a:ext cx="1243012" cy="584200"/>
          </a:xfrm>
          <a:prstGeom prst="rect">
            <a:avLst/>
          </a:prstGeom>
          <a:noFill/>
          <a:ln w="9525">
            <a:noFill/>
            <a:miter lim="800000"/>
            <a:headEnd/>
            <a:tailEnd/>
          </a:ln>
        </p:spPr>
        <p:txBody>
          <a:bodyPr wrap="none">
            <a:spAutoFit/>
          </a:bodyPr>
          <a:lstStyle/>
          <a:p>
            <a:r>
              <a:rPr lang="en-US" sz="1600" dirty="0">
                <a:latin typeface="+mj-lt"/>
              </a:rPr>
              <a:t>Overloaded</a:t>
            </a:r>
          </a:p>
          <a:p>
            <a:r>
              <a:rPr lang="en-US" sz="1600" dirty="0">
                <a:latin typeface="+mj-lt"/>
              </a:rPr>
              <a:t>Functions</a:t>
            </a:r>
          </a:p>
        </p:txBody>
      </p:sp>
      <p:cxnSp>
        <p:nvCxnSpPr>
          <p:cNvPr id="9" name="Straight Arrow Connector 8"/>
          <p:cNvCxnSpPr>
            <a:stCxn id="8" idx="3"/>
          </p:cNvCxnSpPr>
          <p:nvPr/>
        </p:nvCxnSpPr>
        <p:spPr>
          <a:xfrm>
            <a:off x="1482725" y="4178300"/>
            <a:ext cx="422275" cy="317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867400" y="3810000"/>
            <a:ext cx="2895600" cy="2133600"/>
          </a:xfrm>
          <a:prstGeom prst="foldedCorner">
            <a:avLst/>
          </a:prstGeom>
          <a:solidFill>
            <a:srgbClr val="FBE9D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Though the name is the same, the right function is called depending on number and/or types of parameters that are there in the function invocation</a:t>
            </a:r>
          </a:p>
        </p:txBody>
      </p:sp>
      <p:sp>
        <p:nvSpPr>
          <p:cNvPr id="11" name="TextBox 18"/>
          <p:cNvSpPr txBox="1">
            <a:spLocks noChangeArrowheads="1"/>
          </p:cNvSpPr>
          <p:nvPr/>
        </p:nvSpPr>
        <p:spPr bwMode="auto">
          <a:xfrm>
            <a:off x="4587875" y="5205413"/>
            <a:ext cx="1203325" cy="1077218"/>
          </a:xfrm>
          <a:prstGeom prst="rect">
            <a:avLst/>
          </a:prstGeom>
          <a:noFill/>
          <a:ln w="9525">
            <a:noFill/>
            <a:miter lim="800000"/>
            <a:headEnd/>
            <a:tailEnd/>
          </a:ln>
        </p:spPr>
        <p:txBody>
          <a:bodyPr>
            <a:spAutoFit/>
          </a:bodyPr>
          <a:lstStyle/>
          <a:p>
            <a:pPr algn="ctr"/>
            <a:r>
              <a:rPr lang="en-US" sz="1600">
                <a:latin typeface="+mj-lt"/>
              </a:rPr>
              <a:t>Resolution</a:t>
            </a:r>
          </a:p>
          <a:p>
            <a:pPr algn="ctr"/>
            <a:r>
              <a:rPr lang="en-US" sz="1600">
                <a:latin typeface="+mj-lt"/>
              </a:rPr>
              <a:t>At</a:t>
            </a:r>
          </a:p>
          <a:p>
            <a:pPr algn="ctr"/>
            <a:r>
              <a:rPr lang="en-US" sz="1600">
                <a:latin typeface="+mj-lt"/>
              </a:rPr>
              <a:t>Compile Time</a:t>
            </a:r>
          </a:p>
        </p:txBody>
      </p:sp>
      <p:cxnSp>
        <p:nvCxnSpPr>
          <p:cNvPr id="12" name="Straight Arrow Connector 12"/>
          <p:cNvCxnSpPr>
            <a:cxnSpLocks noChangeShapeType="1"/>
            <a:stCxn id="10" idx="1"/>
            <a:endCxn id="5" idx="3"/>
          </p:cNvCxnSpPr>
          <p:nvPr/>
        </p:nvCxnSpPr>
        <p:spPr bwMode="auto">
          <a:xfrm flipH="1">
            <a:off x="4508500" y="4876800"/>
            <a:ext cx="1346200" cy="304800"/>
          </a:xfrm>
          <a:prstGeom prst="straightConnector1">
            <a:avLst/>
          </a:prstGeom>
          <a:noFill/>
          <a:ln w="9525" algn="ctr">
            <a:solidFill>
              <a:schemeClr val="tx2"/>
            </a:solidFill>
            <a:round/>
            <a:headEn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Dynamic Polymorphism</a:t>
            </a:r>
            <a:endParaRPr lang="en-IN" dirty="0"/>
          </a:p>
        </p:txBody>
      </p:sp>
      <p:sp>
        <p:nvSpPr>
          <p:cNvPr id="3" name="Content Placeholder 2"/>
          <p:cNvSpPr>
            <a:spLocks noGrp="1"/>
          </p:cNvSpPr>
          <p:nvPr>
            <p:ph idx="1"/>
          </p:nvPr>
        </p:nvSpPr>
        <p:spPr/>
        <p:txBody>
          <a:bodyPr/>
          <a:lstStyle/>
          <a:p>
            <a:r>
              <a:rPr lang="en-US" dirty="0" smtClean="0"/>
              <a:t>Resolution of the “Form” is at run time, achieved through overriding. </a:t>
            </a:r>
          </a:p>
          <a:p>
            <a:endParaRPr lang="en-IN" dirty="0"/>
          </a:p>
        </p:txBody>
      </p:sp>
      <p:grpSp>
        <p:nvGrpSpPr>
          <p:cNvPr id="4" name="Group 110"/>
          <p:cNvGrpSpPr>
            <a:grpSpLocks/>
          </p:cNvGrpSpPr>
          <p:nvPr/>
        </p:nvGrpSpPr>
        <p:grpSpPr bwMode="auto">
          <a:xfrm>
            <a:off x="2819400" y="2863850"/>
            <a:ext cx="2743200" cy="1752600"/>
            <a:chOff x="336" y="2544"/>
            <a:chExt cx="1728" cy="1104"/>
          </a:xfrm>
        </p:grpSpPr>
        <p:sp>
          <p:nvSpPr>
            <p:cNvPr id="5" name="Rectangle 86"/>
            <p:cNvSpPr>
              <a:spLocks noChangeArrowheads="1"/>
            </p:cNvSpPr>
            <p:nvPr/>
          </p:nvSpPr>
          <p:spPr bwMode="auto">
            <a:xfrm>
              <a:off x="864" y="2544"/>
              <a:ext cx="720" cy="354"/>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Account</a:t>
              </a:r>
            </a:p>
          </p:txBody>
        </p:sp>
        <p:sp>
          <p:nvSpPr>
            <p:cNvPr id="6" name="Rectangle 87"/>
            <p:cNvSpPr>
              <a:spLocks noChangeArrowheads="1"/>
            </p:cNvSpPr>
            <p:nvPr/>
          </p:nvSpPr>
          <p:spPr bwMode="auto">
            <a:xfrm>
              <a:off x="1344"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Savings </a:t>
              </a:r>
            </a:p>
            <a:p>
              <a:pPr algn="ctr" eaLnBrk="0" hangingPunct="0"/>
              <a:r>
                <a:rPr lang="en-US" sz="1600" b="1">
                  <a:latin typeface="+mj-lt"/>
                </a:rPr>
                <a:t>Account</a:t>
              </a:r>
            </a:p>
          </p:txBody>
        </p:sp>
        <p:sp>
          <p:nvSpPr>
            <p:cNvPr id="7" name="Rectangle 88"/>
            <p:cNvSpPr>
              <a:spLocks noChangeArrowheads="1"/>
            </p:cNvSpPr>
            <p:nvPr/>
          </p:nvSpPr>
          <p:spPr bwMode="auto">
            <a:xfrm>
              <a:off x="336"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Current Account</a:t>
              </a:r>
            </a:p>
          </p:txBody>
        </p:sp>
        <p:sp>
          <p:nvSpPr>
            <p:cNvPr id="8" name="Line 89"/>
            <p:cNvSpPr>
              <a:spLocks noChangeShapeType="1"/>
            </p:cNvSpPr>
            <p:nvPr/>
          </p:nvSpPr>
          <p:spPr bwMode="auto">
            <a:xfrm>
              <a:off x="672" y="3072"/>
              <a:ext cx="1008" cy="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9" name="Line 90"/>
            <p:cNvSpPr>
              <a:spLocks noChangeShapeType="1"/>
            </p:cNvSpPr>
            <p:nvPr/>
          </p:nvSpPr>
          <p:spPr bwMode="auto">
            <a:xfrm>
              <a:off x="672"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0" name="Line 91"/>
            <p:cNvSpPr>
              <a:spLocks noChangeShapeType="1"/>
            </p:cNvSpPr>
            <p:nvPr/>
          </p:nvSpPr>
          <p:spPr bwMode="auto">
            <a:xfrm>
              <a:off x="1680"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1" name="Line 92"/>
            <p:cNvSpPr>
              <a:spLocks noChangeShapeType="1"/>
            </p:cNvSpPr>
            <p:nvPr/>
          </p:nvSpPr>
          <p:spPr bwMode="auto">
            <a:xfrm flipV="1">
              <a:off x="1200" y="2928"/>
              <a:ext cx="0" cy="144"/>
            </a:xfrm>
            <a:prstGeom prst="line">
              <a:avLst/>
            </a:prstGeom>
            <a:noFill/>
            <a:ln w="19050">
              <a:solidFill>
                <a:schemeClr val="tx2"/>
              </a:solidFill>
              <a:round/>
              <a:headEnd/>
              <a:tailEnd type="triangle" w="lg" len="lg"/>
            </a:ln>
          </p:spPr>
          <p:txBody>
            <a:bodyPr wrap="none" lIns="0" tIns="0" rIns="0" bIns="0" anchor="ctr"/>
            <a:lstStyle/>
            <a:p>
              <a:endParaRPr lang="en-IN" sz="1600">
                <a:latin typeface="+mj-lt"/>
              </a:endParaRPr>
            </a:p>
          </p:txBody>
        </p:sp>
      </p:grpSp>
      <p:sp>
        <p:nvSpPr>
          <p:cNvPr id="12" name="TextBox 11"/>
          <p:cNvSpPr txBox="1"/>
          <p:nvPr/>
        </p:nvSpPr>
        <p:spPr>
          <a:xfrm>
            <a:off x="4876800" y="2667000"/>
            <a:ext cx="2637260"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endParaRPr lang="en-US" sz="1600" dirty="0">
              <a:latin typeface="+mj-lt"/>
            </a:endParaRPr>
          </a:p>
          <a:p>
            <a:pPr>
              <a:defRPr/>
            </a:pPr>
            <a:r>
              <a:rPr lang="en-US" sz="1600" dirty="0">
                <a:latin typeface="+mj-lt"/>
              </a:rPr>
              <a:t>defined in base class</a:t>
            </a:r>
          </a:p>
        </p:txBody>
      </p:sp>
      <p:sp>
        <p:nvSpPr>
          <p:cNvPr id="13" name="TextBox 12"/>
          <p:cNvSpPr txBox="1"/>
          <p:nvPr/>
        </p:nvSpPr>
        <p:spPr>
          <a:xfrm>
            <a:off x="5715000" y="4038600"/>
            <a:ext cx="3310522"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r>
              <a:rPr lang="en-US" sz="1600" dirty="0">
                <a:latin typeface="+mj-lt"/>
              </a:rPr>
              <a:t> can be</a:t>
            </a:r>
          </a:p>
          <a:p>
            <a:pPr>
              <a:defRPr/>
            </a:pPr>
            <a:r>
              <a:rPr lang="en-US" sz="1600" dirty="0">
                <a:latin typeface="+mj-lt"/>
              </a:rPr>
              <a:t>redefined in the derived classes</a:t>
            </a:r>
          </a:p>
        </p:txBody>
      </p:sp>
      <p:sp>
        <p:nvSpPr>
          <p:cNvPr id="14" name="TextBox 13"/>
          <p:cNvSpPr txBox="1"/>
          <p:nvPr/>
        </p:nvSpPr>
        <p:spPr>
          <a:xfrm>
            <a:off x="1752600" y="5114925"/>
            <a:ext cx="5638800" cy="830997"/>
          </a:xfrm>
          <a:prstGeom prst="rect">
            <a:avLst/>
          </a:prstGeom>
          <a:noFill/>
        </p:spPr>
        <p:txBody>
          <a:bodyPr>
            <a:spAutoFit/>
          </a:bodyPr>
          <a:lstStyle/>
          <a:p>
            <a:pPr>
              <a:defRPr/>
            </a:pPr>
            <a:r>
              <a:rPr lang="en-US" sz="1600" b="1" dirty="0">
                <a:latin typeface="+mj-lt"/>
              </a:rPr>
              <a:t>The right operation defined in one of these classes is invoked at Run Time depending on which object is invoking the operation.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r>
              <a:rPr lang="en-US" dirty="0" smtClean="0"/>
              <a:t>Why Polymorphism?</a:t>
            </a:r>
          </a:p>
          <a:p>
            <a:pPr lvl="1"/>
            <a:r>
              <a:rPr lang="en-US" dirty="0" smtClean="0"/>
              <a:t>It provides flexibility in extending the application.</a:t>
            </a:r>
          </a:p>
          <a:p>
            <a:pPr lvl="1"/>
            <a:r>
              <a:rPr lang="en-US" dirty="0" smtClean="0"/>
              <a:t>It results in more compact designs and code.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will understand the basic principles of Object-Oriented technology, namely:</a:t>
            </a:r>
          </a:p>
          <a:p>
            <a:pPr lvl="1"/>
            <a:r>
              <a:rPr lang="en-US" dirty="0" smtClean="0"/>
              <a:t>Abstraction</a:t>
            </a:r>
          </a:p>
          <a:p>
            <a:pPr lvl="1"/>
            <a:r>
              <a:rPr lang="en-US" dirty="0" smtClean="0"/>
              <a:t>Encapsulation</a:t>
            </a:r>
          </a:p>
          <a:p>
            <a:pPr lvl="1"/>
            <a:r>
              <a:rPr lang="en-US" dirty="0" smtClean="0"/>
              <a:t>Modularity</a:t>
            </a:r>
          </a:p>
          <a:p>
            <a:pPr lvl="1"/>
            <a:r>
              <a:rPr lang="en-US" dirty="0" smtClean="0"/>
              <a:t>Hierarchy and its types</a:t>
            </a:r>
          </a:p>
          <a:p>
            <a:pPr lvl="2"/>
            <a:r>
              <a:rPr lang="en-US" dirty="0" smtClean="0"/>
              <a:t>Types of Inheritance Hierarchy</a:t>
            </a:r>
          </a:p>
          <a:p>
            <a:pPr lvl="1"/>
            <a:r>
              <a:rPr lang="en-US" dirty="0" smtClean="0"/>
              <a:t>Polymorphism and Types of Polymorphism</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Class Relationships</a:t>
            </a:r>
          </a:p>
          <a:p>
            <a:pPr lvl="1"/>
            <a:r>
              <a:rPr lang="en-US" dirty="0" smtClean="0"/>
              <a:t>Labs 3.1 and 3.2</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have learnt that: </a:t>
            </a:r>
          </a:p>
          <a:p>
            <a:pPr lvl="1"/>
            <a:r>
              <a:rPr lang="en-US" dirty="0" smtClean="0"/>
              <a:t>Object-Orientated Programming is guided by four basic principles, namely: </a:t>
            </a:r>
          </a:p>
          <a:p>
            <a:pPr lvl="2"/>
            <a:r>
              <a:rPr lang="en-US" dirty="0" smtClean="0"/>
              <a:t>Abstraction </a:t>
            </a:r>
          </a:p>
          <a:p>
            <a:pPr lvl="2"/>
            <a:r>
              <a:rPr lang="en-US" dirty="0" smtClean="0"/>
              <a:t>Encapsulation </a:t>
            </a:r>
          </a:p>
          <a:p>
            <a:pPr lvl="2"/>
            <a:r>
              <a:rPr lang="en-US" dirty="0" smtClean="0"/>
              <a:t>Modularity</a:t>
            </a:r>
          </a:p>
          <a:p>
            <a:pPr lvl="2"/>
            <a:r>
              <a:rPr lang="en-US" dirty="0" smtClean="0"/>
              <a:t>Hierarchy</a:t>
            </a:r>
          </a:p>
          <a:p>
            <a:pPr lvl="1"/>
            <a:r>
              <a:rPr lang="en-US" dirty="0" smtClean="0"/>
              <a:t>Polymorphism allows multiple implementations to be hidden behind a single interface.</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a:defRPr/>
            </a:pPr>
            <a:r>
              <a:rPr lang="en-US" dirty="0" smtClean="0"/>
              <a:t>Question 1: The 4 basic principles of Object Model are ___, ___, ___ and ___.</a:t>
            </a:r>
          </a:p>
          <a:p>
            <a:pPr>
              <a:defRPr/>
            </a:pPr>
            <a:endParaRPr lang="en-US" dirty="0" smtClean="0">
              <a:solidFill>
                <a:srgbClr val="990000"/>
              </a:solidFill>
            </a:endParaRPr>
          </a:p>
          <a:p>
            <a:pPr marL="347663" indent="-347663">
              <a:defRPr/>
            </a:pPr>
            <a:r>
              <a:rPr lang="en-US" dirty="0" smtClean="0"/>
              <a:t>Question 2: Function Overriding is kind of polymorphism. </a:t>
            </a:r>
          </a:p>
          <a:p>
            <a:pPr lvl="1">
              <a:defRPr/>
            </a:pPr>
            <a:r>
              <a:rPr lang="en-US" dirty="0" smtClean="0"/>
              <a:t>True / False</a:t>
            </a:r>
          </a:p>
          <a:p>
            <a:pPr lvl="1">
              <a:defRPr/>
            </a:pPr>
            <a:endParaRPr lang="en-US" sz="2000" b="1" dirty="0" smtClean="0">
              <a:solidFill>
                <a:srgbClr val="990000"/>
              </a:solidFill>
            </a:endParaRPr>
          </a:p>
          <a:p>
            <a:pPr marL="347663" indent="-347663">
              <a:defRPr/>
            </a:pPr>
            <a:r>
              <a:rPr lang="en-US" dirty="0" smtClean="0"/>
              <a:t>Question 3: ___ hierarchy is a relationship where one object behaves according to the rules of ownership.</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defRPr/>
            </a:pPr>
            <a:r>
              <a:rPr lang="en-US" dirty="0" smtClean="0"/>
              <a:t>Question 4: Abstraction focuses on: </a:t>
            </a:r>
          </a:p>
          <a:p>
            <a:pPr lvl="1">
              <a:defRPr/>
            </a:pPr>
            <a:r>
              <a:rPr lang="en-US" dirty="0" smtClean="0"/>
              <a:t>Option 1: implementation</a:t>
            </a:r>
          </a:p>
          <a:p>
            <a:pPr lvl="1">
              <a:defRPr/>
            </a:pPr>
            <a:r>
              <a:rPr lang="en-US" dirty="0" smtClean="0"/>
              <a:t>Option 2: observable behavior</a:t>
            </a:r>
          </a:p>
          <a:p>
            <a:pPr lvl="1">
              <a:defRPr/>
            </a:pPr>
            <a:r>
              <a:rPr lang="en-US" dirty="0" smtClean="0"/>
              <a:t>Option 3: object interface</a:t>
            </a:r>
          </a:p>
          <a:p>
            <a:pPr>
              <a:defRPr/>
            </a:pPr>
            <a:endParaRPr lang="en-US" dirty="0" smtClean="0"/>
          </a:p>
          <a:p>
            <a:pPr marL="347663" indent="-347663">
              <a:defRPr/>
            </a:pPr>
            <a:r>
              <a:rPr lang="en-US" dirty="0" smtClean="0"/>
              <a:t>Question 5: Polymorphism can be achieved by:</a:t>
            </a:r>
          </a:p>
          <a:p>
            <a:pPr lvl="1">
              <a:defRPr/>
            </a:pPr>
            <a:r>
              <a:rPr lang="en-US" dirty="0" smtClean="0"/>
              <a:t>Option 1: Hierarchy of Classes providing polymorphic behavior</a:t>
            </a:r>
          </a:p>
          <a:p>
            <a:pPr lvl="1">
              <a:defRPr/>
            </a:pPr>
            <a:r>
              <a:rPr lang="en-US" dirty="0" smtClean="0"/>
              <a:t>Option 2: Interfaces</a:t>
            </a:r>
          </a:p>
          <a:p>
            <a:pPr lvl="1">
              <a:defRPr/>
            </a:pPr>
            <a:r>
              <a:rPr lang="en-US" dirty="0" smtClean="0"/>
              <a:t>Option 3: Containment of Objects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graphicFrame>
        <p:nvGraphicFramePr>
          <p:cNvPr id="7" name="Group 253"/>
          <p:cNvGraphicFramePr>
            <a:graphicFrameLocks noGrp="1"/>
          </p:cNvGraphicFramePr>
          <p:nvPr>
            <p:ph idx="1"/>
          </p:nvPr>
        </p:nvGraphicFramePr>
        <p:xfrm>
          <a:off x="298450" y="1495425"/>
          <a:ext cx="6888165" cy="4405313"/>
        </p:xfrm>
        <a:graphic>
          <a:graphicData uri="http://schemas.openxmlformats.org/drawingml/2006/table">
            <a:tbl>
              <a:tblPr/>
              <a:tblGrid>
                <a:gridCol w="546908"/>
                <a:gridCol w="368325"/>
                <a:gridCol w="489506"/>
                <a:gridCol w="475156"/>
                <a:gridCol w="465589"/>
                <a:gridCol w="467183"/>
                <a:gridCol w="475156"/>
                <a:gridCol w="454428"/>
                <a:gridCol w="463994"/>
                <a:gridCol w="452833"/>
                <a:gridCol w="463995"/>
                <a:gridCol w="454427"/>
                <a:gridCol w="368326"/>
                <a:gridCol w="476750"/>
                <a:gridCol w="465589"/>
              </a:tblGrid>
              <a:tr h="450411">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S</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O</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347663" indent="-347663"/>
            <a:r>
              <a:rPr lang="en-US" dirty="0" smtClean="0"/>
              <a:t>OO is based on four basic principles, namely:</a:t>
            </a:r>
          </a:p>
          <a:p>
            <a:pPr lvl="1"/>
            <a:r>
              <a:rPr lang="en-US" b="1" dirty="0" smtClean="0"/>
              <a:t>Principle 1:</a:t>
            </a:r>
            <a:r>
              <a:rPr lang="en-US" dirty="0" smtClean="0"/>
              <a:t> Abstraction</a:t>
            </a:r>
          </a:p>
          <a:p>
            <a:pPr lvl="1"/>
            <a:r>
              <a:rPr lang="en-US" b="1" dirty="0" smtClean="0"/>
              <a:t>Principle 2</a:t>
            </a:r>
            <a:r>
              <a:rPr lang="en-US" dirty="0" smtClean="0"/>
              <a:t>: Encapsulation</a:t>
            </a:r>
          </a:p>
          <a:p>
            <a:pPr lvl="1"/>
            <a:r>
              <a:rPr lang="en-US" b="1" dirty="0" smtClean="0"/>
              <a:t>Principle 3</a:t>
            </a:r>
            <a:r>
              <a:rPr lang="en-US" dirty="0" smtClean="0"/>
              <a:t>: Modularity</a:t>
            </a:r>
          </a:p>
          <a:p>
            <a:pPr lvl="1"/>
            <a:r>
              <a:rPr lang="en-US" b="1" dirty="0" smtClean="0"/>
              <a:t>Principle 4:</a:t>
            </a:r>
            <a:r>
              <a:rPr lang="en-US" dirty="0" smtClean="0"/>
              <a:t> Hierarchy</a:t>
            </a:r>
          </a:p>
          <a:p>
            <a:endParaRPr lang="en-IN" dirty="0"/>
          </a:p>
        </p:txBody>
      </p:sp>
      <p:grpSp>
        <p:nvGrpSpPr>
          <p:cNvPr id="4" name="Group 5"/>
          <p:cNvGrpSpPr>
            <a:grpSpLocks/>
          </p:cNvGrpSpPr>
          <p:nvPr/>
        </p:nvGrpSpPr>
        <p:grpSpPr bwMode="auto">
          <a:xfrm>
            <a:off x="4876800" y="2085473"/>
            <a:ext cx="3581400" cy="3300412"/>
            <a:chOff x="1368" y="912"/>
            <a:chExt cx="4224" cy="2736"/>
          </a:xfrm>
        </p:grpSpPr>
        <p:sp>
          <p:nvSpPr>
            <p:cNvPr id="5" name="Rectangle 6"/>
            <p:cNvSpPr>
              <a:spLocks noChangeArrowheads="1"/>
            </p:cNvSpPr>
            <p:nvPr/>
          </p:nvSpPr>
          <p:spPr bwMode="auto">
            <a:xfrm>
              <a:off x="1368" y="912"/>
              <a:ext cx="4104" cy="76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Object Orientation</a:t>
              </a:r>
            </a:p>
          </p:txBody>
        </p:sp>
        <p:sp>
          <p:nvSpPr>
            <p:cNvPr id="6" name="Rectangle 7"/>
            <p:cNvSpPr>
              <a:spLocks noChangeArrowheads="1"/>
            </p:cNvSpPr>
            <p:nvPr/>
          </p:nvSpPr>
          <p:spPr bwMode="auto">
            <a:xfrm rot="-5400000">
              <a:off x="2112"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400" b="1">
                  <a:solidFill>
                    <a:schemeClr val="tx2"/>
                  </a:solidFill>
                  <a:latin typeface="Arial Narrow" pitchFamily="34" charset="0"/>
                </a:rPr>
                <a:t>    </a:t>
              </a:r>
              <a:r>
                <a:rPr lang="en-US" sz="2000" b="1">
                  <a:solidFill>
                    <a:schemeClr val="tx2"/>
                  </a:solidFill>
                  <a:cs typeface="Arial" pitchFamily="34" charset="0"/>
                </a:rPr>
                <a:t>Encapsulation</a:t>
              </a:r>
            </a:p>
          </p:txBody>
        </p:sp>
        <p:sp>
          <p:nvSpPr>
            <p:cNvPr id="7" name="Rectangle 8"/>
            <p:cNvSpPr>
              <a:spLocks noChangeArrowheads="1"/>
            </p:cNvSpPr>
            <p:nvPr/>
          </p:nvSpPr>
          <p:spPr bwMode="auto">
            <a:xfrm rot="-5400000">
              <a:off x="960" y="2352"/>
              <a:ext cx="1704" cy="888"/>
            </a:xfrm>
            <a:prstGeom prst="rect">
              <a:avLst/>
            </a:prstGeom>
            <a:noFill/>
            <a:ln w="12700">
              <a:solidFill>
                <a:srgbClr val="FF6600"/>
              </a:solidFill>
              <a:miter lim="800000"/>
              <a:headEnd type="none" w="sm" len="sm"/>
              <a:tailEnd type="none" w="lg" len="lg"/>
            </a:ln>
            <a:scene3d>
              <a:camera prst="legacyPerspectiveTopRigh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800" b="1">
                  <a:solidFill>
                    <a:schemeClr val="tx2"/>
                  </a:solidFill>
                  <a:latin typeface="Arial Narrow" pitchFamily="34" charset="0"/>
                </a:rPr>
                <a:t> </a:t>
              </a:r>
              <a:r>
                <a:rPr lang="en-US" sz="2000" b="1">
                  <a:solidFill>
                    <a:schemeClr val="tx2"/>
                  </a:solidFill>
                  <a:cs typeface="Arial" pitchFamily="34" charset="0"/>
                </a:rPr>
                <a:t>Abstraction</a:t>
              </a:r>
            </a:p>
          </p:txBody>
        </p:sp>
        <p:sp>
          <p:nvSpPr>
            <p:cNvPr id="8" name="Rectangle 9"/>
            <p:cNvSpPr>
              <a:spLocks noChangeArrowheads="1"/>
            </p:cNvSpPr>
            <p:nvPr/>
          </p:nvSpPr>
          <p:spPr bwMode="auto">
            <a:xfrm rot="-5400000">
              <a:off x="4296" y="2352"/>
              <a:ext cx="1704" cy="888"/>
            </a:xfrm>
            <a:prstGeom prst="rect">
              <a:avLst/>
            </a:prstGeom>
            <a:noFill/>
            <a:ln w="12700">
              <a:solidFill>
                <a:srgbClr val="FF6600"/>
              </a:solidFill>
              <a:miter lim="800000"/>
              <a:headEnd type="none" w="sm" len="sm"/>
              <a:tailEnd type="none" w="lg" len="lg"/>
            </a:ln>
            <a:scene3d>
              <a:camera prst="legacyPerspectiveTopLef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Hierarchy</a:t>
              </a:r>
            </a:p>
          </p:txBody>
        </p:sp>
        <p:sp>
          <p:nvSpPr>
            <p:cNvPr id="9" name="Rectangle 10"/>
            <p:cNvSpPr>
              <a:spLocks noChangeArrowheads="1"/>
            </p:cNvSpPr>
            <p:nvPr/>
          </p:nvSpPr>
          <p:spPr bwMode="auto">
            <a:xfrm rot="-5400000">
              <a:off x="3216"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Modularity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r>
              <a:rPr lang="en-IN" dirty="0" smtClean="0"/>
              <a:t/>
            </a:r>
            <a:br>
              <a:rPr lang="en-IN" dirty="0" smtClean="0"/>
            </a:br>
            <a:r>
              <a:rPr lang="en-IN" dirty="0" smtClean="0"/>
              <a:t>Concept of Abstraction</a:t>
            </a:r>
            <a:endParaRPr lang="en-IN" dirty="0"/>
          </a:p>
        </p:txBody>
      </p:sp>
      <p:sp>
        <p:nvSpPr>
          <p:cNvPr id="3" name="Content Placeholder 2"/>
          <p:cNvSpPr>
            <a:spLocks noGrp="1"/>
          </p:cNvSpPr>
          <p:nvPr>
            <p:ph idx="1"/>
          </p:nvPr>
        </p:nvSpPr>
        <p:spPr/>
        <p:txBody>
          <a:bodyPr/>
          <a:lstStyle/>
          <a:p>
            <a:pPr marL="347663" indent="-347663"/>
            <a:r>
              <a:rPr lang="en-US" dirty="0" smtClean="0"/>
              <a:t>Focus only on the essentials, and only on those aspects needed in the given context.</a:t>
            </a:r>
          </a:p>
          <a:p>
            <a:pPr lvl="1"/>
            <a:r>
              <a:rPr lang="en-US" b="1" dirty="0" smtClean="0"/>
              <a:t>For example:</a:t>
            </a:r>
            <a:r>
              <a:rPr lang="en-US" dirty="0" smtClean="0"/>
              <a:t> Customer needs to know what is the interest he is earning; and may not need to know how the bank is calculating this interest</a:t>
            </a:r>
          </a:p>
          <a:p>
            <a:pPr lvl="1"/>
            <a:r>
              <a:rPr lang="en-US" b="1" dirty="0" smtClean="0"/>
              <a:t>For example:</a:t>
            </a:r>
            <a:r>
              <a:rPr lang="en-US" dirty="0" smtClean="0"/>
              <a:t> Customer Height / Weight not needed for Banking System!</a:t>
            </a:r>
          </a:p>
          <a:p>
            <a:endParaRPr lang="en-IN" dirty="0"/>
          </a:p>
        </p:txBody>
      </p:sp>
      <p:pic>
        <p:nvPicPr>
          <p:cNvPr id="4" name="Picture 4" descr="abstraction">
            <a:hlinkClick r:id="rId3"/>
          </p:cNvPr>
          <p:cNvPicPr>
            <a:picLocks noChangeAspect="1" noChangeArrowheads="1"/>
          </p:cNvPicPr>
          <p:nvPr/>
        </p:nvPicPr>
        <p:blipFill>
          <a:blip r:embed="rId4"/>
          <a:srcRect/>
          <a:stretch>
            <a:fillRect/>
          </a:stretch>
        </p:blipFill>
        <p:spPr bwMode="auto">
          <a:xfrm>
            <a:off x="6286512" y="3286124"/>
            <a:ext cx="2438400" cy="190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r>
              <a:rPr lang="en-IN" dirty="0" smtClean="0"/>
              <a:t/>
            </a:r>
            <a:br>
              <a:rPr lang="en-IN" dirty="0" smtClean="0"/>
            </a:br>
            <a:r>
              <a:rPr lang="en-IN" dirty="0" smtClean="0"/>
              <a:t>Concept of Encapsulation</a:t>
            </a:r>
            <a:endParaRPr lang="en-IN" dirty="0"/>
          </a:p>
        </p:txBody>
      </p:sp>
      <p:sp>
        <p:nvSpPr>
          <p:cNvPr id="3" name="Content Placeholder 2"/>
          <p:cNvSpPr>
            <a:spLocks noGrp="1"/>
          </p:cNvSpPr>
          <p:nvPr>
            <p:ph idx="1"/>
          </p:nvPr>
        </p:nvSpPr>
        <p:spPr/>
        <p:txBody>
          <a:bodyPr/>
          <a:lstStyle/>
          <a:p>
            <a:pPr marL="347663" indent="-347663"/>
            <a:r>
              <a:rPr lang="en-US" dirty="0" smtClean="0"/>
              <a:t>“To Hide” details of structure and implementation</a:t>
            </a:r>
          </a:p>
          <a:p>
            <a:pPr lvl="1"/>
            <a:r>
              <a:rPr lang="en-US" b="1" dirty="0" smtClean="0"/>
              <a:t>For example:</a:t>
            </a:r>
            <a:r>
              <a:rPr lang="en-US" dirty="0" smtClean="0"/>
              <a:t> It does not matter what algorithm is implemented internally so that the customer gets to view Account status in Sorted Order of Account Number.</a:t>
            </a:r>
          </a:p>
          <a:p>
            <a:endParaRPr lang="en-IN" dirty="0"/>
          </a:p>
        </p:txBody>
      </p:sp>
      <p:pic>
        <p:nvPicPr>
          <p:cNvPr id="4" name="Picture 4" descr="encapsulation">
            <a:hlinkClick r:id="rId3"/>
          </p:cNvPr>
          <p:cNvPicPr>
            <a:picLocks noChangeAspect="1" noChangeArrowheads="1"/>
          </p:cNvPicPr>
          <p:nvPr/>
        </p:nvPicPr>
        <p:blipFill>
          <a:blip r:embed="rId4"/>
          <a:srcRect/>
          <a:stretch>
            <a:fillRect/>
          </a:stretch>
        </p:blipFill>
        <p:spPr bwMode="auto">
          <a:xfrm>
            <a:off x="6477000" y="2571744"/>
            <a:ext cx="2381250" cy="1828800"/>
          </a:xfrm>
          <a:prstGeom prst="rect">
            <a:avLst/>
          </a:prstGeom>
          <a:noFill/>
          <a:ln w="9525">
            <a:noFill/>
            <a:miter lim="800000"/>
            <a:headEnd/>
            <a:tailEnd/>
          </a:ln>
        </p:spPr>
      </p:pic>
      <p:pic>
        <p:nvPicPr>
          <p:cNvPr id="5" name="Picture 5" descr="capsule-1"/>
          <p:cNvPicPr>
            <a:picLocks noChangeAspect="1" noChangeArrowheads="1"/>
          </p:cNvPicPr>
          <p:nvPr/>
        </p:nvPicPr>
        <p:blipFill>
          <a:blip r:embed="rId5"/>
          <a:srcRect/>
          <a:stretch>
            <a:fillRect/>
          </a:stretch>
        </p:blipFill>
        <p:spPr bwMode="auto">
          <a:xfrm>
            <a:off x="7543800" y="4705344"/>
            <a:ext cx="762000" cy="106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1300" dirty="0" smtClean="0"/>
              <a:t>3.1: Object-</a:t>
            </a:r>
            <a:r>
              <a:rPr lang="fr-FR" sz="1300" dirty="0" err="1" smtClean="0"/>
              <a:t>Oriented</a:t>
            </a:r>
            <a:r>
              <a:rPr lang="fr-FR" sz="1300" dirty="0" smtClean="0"/>
              <a:t> </a:t>
            </a:r>
            <a:r>
              <a:rPr lang="fr-FR" sz="1300" dirty="0" err="1" smtClean="0"/>
              <a:t>Principles</a:t>
            </a:r>
            <a:r>
              <a:rPr lang="fr-FR" sz="1300" dirty="0" smtClean="0"/>
              <a:t/>
            </a:r>
            <a:br>
              <a:rPr lang="fr-FR" sz="1300" dirty="0" smtClean="0"/>
            </a:br>
            <a:r>
              <a:rPr lang="fr-FR" dirty="0" smtClean="0"/>
              <a:t>Encapsulation versus Abstraction</a:t>
            </a:r>
            <a:endParaRPr lang="en-IN" dirty="0"/>
          </a:p>
        </p:txBody>
      </p:sp>
      <p:sp>
        <p:nvSpPr>
          <p:cNvPr id="3" name="Content Placeholder 2"/>
          <p:cNvSpPr>
            <a:spLocks noGrp="1"/>
          </p:cNvSpPr>
          <p:nvPr>
            <p:ph idx="1"/>
          </p:nvPr>
        </p:nvSpPr>
        <p:spPr/>
        <p:txBody>
          <a:bodyPr/>
          <a:lstStyle/>
          <a:p>
            <a:r>
              <a:rPr lang="en-US" dirty="0" smtClean="0">
                <a:cs typeface="Arial" pitchFamily="34" charset="0"/>
              </a:rPr>
              <a:t>Abstraction and Encapsulation are closely related.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347663" indent="-347663">
              <a:lnSpc>
                <a:spcPts val="4200"/>
              </a:lnSpc>
              <a:buClr>
                <a:srgbClr val="FF9900"/>
              </a:buClr>
              <a:defRPr/>
            </a:pPr>
            <a:r>
              <a:rPr lang="en-US" dirty="0" smtClean="0">
                <a:cs typeface="Arial" pitchFamily="34" charset="0"/>
              </a:rPr>
              <a:t>Why </a:t>
            </a:r>
            <a:r>
              <a:rPr lang="en-US" sz="2000" dirty="0" smtClean="0">
                <a:cs typeface="Arial" pitchFamily="34" charset="0"/>
              </a:rPr>
              <a:t>Abstraction and Encapsulation?</a:t>
            </a:r>
          </a:p>
          <a:p>
            <a:pPr lvl="1" indent="-295275">
              <a:buClr>
                <a:srgbClr val="FF9900"/>
              </a:buClr>
              <a:defRPr/>
            </a:pPr>
            <a:r>
              <a:rPr lang="en-US" dirty="0" smtClean="0">
                <a:cs typeface="Arial" pitchFamily="34" charset="0"/>
              </a:rPr>
              <a:t>They result in “Less Complex” views of the System.</a:t>
            </a:r>
          </a:p>
          <a:p>
            <a:pPr lvl="1" indent="-295275">
              <a:buClr>
                <a:srgbClr val="FF9900"/>
              </a:buClr>
              <a:defRPr/>
            </a:pPr>
            <a:r>
              <a:rPr lang="en-US" dirty="0" smtClean="0">
                <a:cs typeface="Arial" pitchFamily="34" charset="0"/>
              </a:rPr>
              <a:t>Effective separation of inside and outside views leads to more flexible and maintainable systems.</a:t>
            </a:r>
          </a:p>
          <a:p>
            <a:endParaRPr lang="en-US" dirty="0" smtClean="0"/>
          </a:p>
          <a:p>
            <a:endParaRPr lang="en-IN" dirty="0"/>
          </a:p>
        </p:txBody>
      </p:sp>
      <p:sp>
        <p:nvSpPr>
          <p:cNvPr id="4" name="Rectangle 3"/>
          <p:cNvSpPr/>
          <p:nvPr/>
        </p:nvSpPr>
        <p:spPr>
          <a:xfrm>
            <a:off x="3962400" y="2057400"/>
            <a:ext cx="15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TextBox 7"/>
          <p:cNvSpPr txBox="1">
            <a:spLocks noChangeArrowheads="1"/>
          </p:cNvSpPr>
          <p:nvPr/>
        </p:nvSpPr>
        <p:spPr bwMode="auto">
          <a:xfrm>
            <a:off x="1219200" y="2093913"/>
            <a:ext cx="2595069" cy="646331"/>
          </a:xfrm>
          <a:prstGeom prst="rect">
            <a:avLst/>
          </a:prstGeom>
          <a:noFill/>
          <a:ln w="9525">
            <a:noFill/>
            <a:miter lim="800000"/>
            <a:headEnd/>
            <a:tailEnd/>
          </a:ln>
        </p:spPr>
        <p:txBody>
          <a:bodyPr wrap="none">
            <a:spAutoFit/>
          </a:bodyPr>
          <a:lstStyle/>
          <a:p>
            <a:pPr algn="ctr"/>
            <a:r>
              <a:rPr lang="en-US" dirty="0"/>
              <a:t>Abstraction</a:t>
            </a:r>
          </a:p>
          <a:p>
            <a:pPr algn="ctr"/>
            <a:r>
              <a:rPr lang="en-US" dirty="0"/>
              <a:t>(Outside or “What” View)</a:t>
            </a:r>
          </a:p>
        </p:txBody>
      </p:sp>
      <p:sp>
        <p:nvSpPr>
          <p:cNvPr id="6" name="TextBox 8"/>
          <p:cNvSpPr txBox="1">
            <a:spLocks noChangeArrowheads="1"/>
          </p:cNvSpPr>
          <p:nvPr/>
        </p:nvSpPr>
        <p:spPr bwMode="auto">
          <a:xfrm>
            <a:off x="4267200" y="2057400"/>
            <a:ext cx="2338974" cy="646331"/>
          </a:xfrm>
          <a:prstGeom prst="rect">
            <a:avLst/>
          </a:prstGeom>
          <a:noFill/>
          <a:ln w="9525">
            <a:noFill/>
            <a:miter lim="800000"/>
            <a:headEnd/>
            <a:tailEnd/>
          </a:ln>
        </p:spPr>
        <p:txBody>
          <a:bodyPr wrap="none">
            <a:spAutoFit/>
          </a:bodyPr>
          <a:lstStyle/>
          <a:p>
            <a:pPr algn="ctr"/>
            <a:r>
              <a:rPr lang="en-US"/>
              <a:t>Encapsulation</a:t>
            </a:r>
          </a:p>
          <a:p>
            <a:pPr algn="ctr"/>
            <a:r>
              <a:rPr lang="en-US"/>
              <a:t>(Inside or “How” View)</a:t>
            </a:r>
          </a:p>
        </p:txBody>
      </p:sp>
      <p:sp>
        <p:nvSpPr>
          <p:cNvPr id="7" name="TextBox 9"/>
          <p:cNvSpPr txBox="1">
            <a:spLocks noChangeArrowheads="1"/>
          </p:cNvSpPr>
          <p:nvPr/>
        </p:nvSpPr>
        <p:spPr bwMode="auto">
          <a:xfrm>
            <a:off x="1676400" y="3048000"/>
            <a:ext cx="1891607" cy="369332"/>
          </a:xfrm>
          <a:prstGeom prst="rect">
            <a:avLst/>
          </a:prstGeom>
          <a:noFill/>
          <a:ln w="9525">
            <a:noFill/>
            <a:miter lim="800000"/>
            <a:headEnd/>
            <a:tailEnd/>
          </a:ln>
        </p:spPr>
        <p:txBody>
          <a:bodyPr wrap="none">
            <a:spAutoFit/>
          </a:bodyPr>
          <a:lstStyle/>
          <a:p>
            <a:pPr algn="ctr"/>
            <a:r>
              <a:rPr lang="en-US" dirty="0"/>
              <a:t>User’s Perspective</a:t>
            </a:r>
          </a:p>
        </p:txBody>
      </p:sp>
      <p:sp>
        <p:nvSpPr>
          <p:cNvPr id="8" name="TextBox 10"/>
          <p:cNvSpPr txBox="1">
            <a:spLocks noChangeArrowheads="1"/>
          </p:cNvSpPr>
          <p:nvPr/>
        </p:nvSpPr>
        <p:spPr bwMode="auto">
          <a:xfrm>
            <a:off x="4267200" y="3059113"/>
            <a:ext cx="2680477" cy="369332"/>
          </a:xfrm>
          <a:prstGeom prst="rect">
            <a:avLst/>
          </a:prstGeom>
          <a:noFill/>
          <a:ln w="9525">
            <a:noFill/>
            <a:miter lim="800000"/>
            <a:headEnd/>
            <a:tailEnd/>
          </a:ln>
        </p:spPr>
        <p:txBody>
          <a:bodyPr wrap="none">
            <a:spAutoFit/>
          </a:bodyPr>
          <a:lstStyle/>
          <a:p>
            <a:pPr algn="ctr"/>
            <a:r>
              <a:rPr lang="en-US"/>
              <a:t>Implementer’s Perspective</a:t>
            </a:r>
          </a:p>
        </p:txBody>
      </p:sp>
      <p:sp>
        <p:nvSpPr>
          <p:cNvPr id="9" name="TextBox 11"/>
          <p:cNvSpPr txBox="1">
            <a:spLocks noChangeArrowheads="1"/>
          </p:cNvSpPr>
          <p:nvPr/>
        </p:nvSpPr>
        <p:spPr bwMode="auto">
          <a:xfrm>
            <a:off x="2332038" y="3668713"/>
            <a:ext cx="1388585" cy="338554"/>
          </a:xfrm>
          <a:prstGeom prst="rect">
            <a:avLst/>
          </a:prstGeom>
          <a:noFill/>
          <a:ln w="9525">
            <a:noFill/>
            <a:miter lim="800000"/>
            <a:headEnd/>
            <a:tailEnd/>
          </a:ln>
        </p:spPr>
        <p:txBody>
          <a:bodyPr wrap="none">
            <a:spAutoFit/>
          </a:bodyPr>
          <a:lstStyle/>
          <a:p>
            <a:pPr algn="ctr"/>
            <a:r>
              <a:rPr lang="en-US" sz="1600" i="1"/>
              <a:t>Class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r>
              <a:rPr lang="en-IN" dirty="0" smtClean="0"/>
              <a:t/>
            </a:r>
            <a:br>
              <a:rPr lang="en-IN" dirty="0" smtClean="0"/>
            </a:br>
            <a:r>
              <a:rPr lang="en-IN" dirty="0" smtClean="0"/>
              <a:t>Examples: Abstraction and Encapsulation </a:t>
            </a:r>
            <a:endParaRPr lang="en-IN" dirty="0"/>
          </a:p>
        </p:txBody>
      </p:sp>
      <p:sp>
        <p:nvSpPr>
          <p:cNvPr id="3" name="Content Placeholder 2"/>
          <p:cNvSpPr>
            <a:spLocks noGrp="1"/>
          </p:cNvSpPr>
          <p:nvPr>
            <p:ph idx="1"/>
          </p:nvPr>
        </p:nvSpPr>
        <p:spPr/>
        <p:txBody>
          <a:bodyPr/>
          <a:lstStyle/>
          <a:p>
            <a:pPr marL="347663" indent="-347663"/>
            <a:r>
              <a:rPr lang="en-US" dirty="0"/>
              <a:t>Class is an abstraction for a set of objects sharing same structure and behavior</a:t>
            </a: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pPr marL="347663" indent="-347663"/>
            <a:r>
              <a:rPr lang="en-US" dirty="0" smtClean="0">
                <a:solidFill>
                  <a:schemeClr val="tx2"/>
                </a:solidFill>
                <a:cs typeface="Arial" pitchFamily="34" charset="0"/>
              </a:rPr>
              <a:t>“</a:t>
            </a:r>
            <a:r>
              <a:rPr lang="en-US" dirty="0"/>
              <a:t>Private” Access Modifier ensures encapsulation of data and implementation</a:t>
            </a:r>
          </a:p>
          <a:p>
            <a:pPr marL="347663" indent="-347663"/>
            <a:endParaRPr lang="en-US" dirty="0"/>
          </a:p>
          <a:p>
            <a:endParaRPr lang="en-IN" dirty="0"/>
          </a:p>
        </p:txBody>
      </p:sp>
      <p:grpSp>
        <p:nvGrpSpPr>
          <p:cNvPr id="4" name="Group 65"/>
          <p:cNvGrpSpPr>
            <a:grpSpLocks/>
          </p:cNvGrpSpPr>
          <p:nvPr/>
        </p:nvGrpSpPr>
        <p:grpSpPr bwMode="auto">
          <a:xfrm>
            <a:off x="2438400" y="2438400"/>
            <a:ext cx="1828800" cy="1905000"/>
            <a:chOff x="288" y="1968"/>
            <a:chExt cx="2112" cy="2064"/>
          </a:xfrm>
        </p:grpSpPr>
        <p:pic>
          <p:nvPicPr>
            <p:cNvPr id="5" name="Picture 59" descr="Untitled-2"/>
            <p:cNvPicPr>
              <a:picLocks noChangeAspect="1" noChangeArrowheads="1"/>
            </p:cNvPicPr>
            <p:nvPr/>
          </p:nvPicPr>
          <p:blipFill>
            <a:blip r:embed="rId3"/>
            <a:srcRect/>
            <a:stretch>
              <a:fillRect/>
            </a:stretch>
          </p:blipFill>
          <p:spPr bwMode="auto">
            <a:xfrm>
              <a:off x="288" y="2016"/>
              <a:ext cx="1057" cy="1094"/>
            </a:xfrm>
            <a:prstGeom prst="rect">
              <a:avLst/>
            </a:prstGeom>
            <a:noFill/>
            <a:ln w="9525">
              <a:noFill/>
              <a:miter lim="800000"/>
              <a:headEnd/>
              <a:tailEnd/>
            </a:ln>
          </p:spPr>
        </p:pic>
        <p:pic>
          <p:nvPicPr>
            <p:cNvPr id="6" name="Picture 61" descr="oper3"/>
            <p:cNvPicPr>
              <a:picLocks noChangeAspect="1" noChangeArrowheads="1"/>
            </p:cNvPicPr>
            <p:nvPr/>
          </p:nvPicPr>
          <p:blipFill>
            <a:blip r:embed="rId4"/>
            <a:srcRect/>
            <a:stretch>
              <a:fillRect/>
            </a:stretch>
          </p:blipFill>
          <p:spPr bwMode="auto">
            <a:xfrm>
              <a:off x="1344" y="1968"/>
              <a:ext cx="1056" cy="1056"/>
            </a:xfrm>
            <a:prstGeom prst="rect">
              <a:avLst/>
            </a:prstGeom>
            <a:noFill/>
            <a:ln w="9525">
              <a:noFill/>
              <a:miter lim="800000"/>
              <a:headEnd/>
              <a:tailEnd/>
            </a:ln>
          </p:spPr>
        </p:pic>
        <p:pic>
          <p:nvPicPr>
            <p:cNvPr id="7" name="Picture 62" descr="mans"/>
            <p:cNvPicPr>
              <a:picLocks noChangeAspect="1" noChangeArrowheads="1"/>
            </p:cNvPicPr>
            <p:nvPr/>
          </p:nvPicPr>
          <p:blipFill>
            <a:blip r:embed="rId5"/>
            <a:srcRect/>
            <a:stretch>
              <a:fillRect/>
            </a:stretch>
          </p:blipFill>
          <p:spPr bwMode="auto">
            <a:xfrm>
              <a:off x="864" y="2928"/>
              <a:ext cx="1104" cy="1104"/>
            </a:xfrm>
            <a:prstGeom prst="rect">
              <a:avLst/>
            </a:prstGeom>
            <a:noFill/>
            <a:ln w="9525">
              <a:noFill/>
              <a:miter lim="800000"/>
              <a:headEnd/>
              <a:tailEnd/>
            </a:ln>
          </p:spPr>
        </p:pic>
      </p:grpSp>
      <p:sp>
        <p:nvSpPr>
          <p:cNvPr id="8" name="Right Arrow 7"/>
          <p:cNvSpPr/>
          <p:nvPr/>
        </p:nvSpPr>
        <p:spPr>
          <a:xfrm>
            <a:off x="5105400" y="3352800"/>
            <a:ext cx="539750" cy="46038"/>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10"/>
          <p:cNvSpPr txBox="1">
            <a:spLocks noChangeArrowheads="1"/>
          </p:cNvSpPr>
          <p:nvPr/>
        </p:nvSpPr>
        <p:spPr bwMode="auto">
          <a:xfrm>
            <a:off x="6324600" y="3135313"/>
            <a:ext cx="1825625" cy="366712"/>
          </a:xfrm>
          <a:prstGeom prst="rect">
            <a:avLst/>
          </a:prstGeom>
          <a:noFill/>
          <a:ln w="9525">
            <a:noFill/>
            <a:miter lim="800000"/>
            <a:headEnd/>
            <a:tailEnd/>
          </a:ln>
        </p:spPr>
        <p:txBody>
          <a:bodyPr>
            <a:spAutoFit/>
          </a:bodyPr>
          <a:lstStyle/>
          <a:p>
            <a:r>
              <a:rPr lang="en-US" dirty="0">
                <a:solidFill>
                  <a:schemeClr val="tx2"/>
                </a:solidFill>
              </a:rPr>
              <a:t>Customer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r>
              <a:rPr lang="en-US" dirty="0" smtClean="0"/>
              <a:t>Decomposing a system into smaller, more manageable parts</a:t>
            </a:r>
          </a:p>
          <a:p>
            <a:pPr lvl="1"/>
            <a:r>
              <a:rPr lang="en-US" dirty="0" smtClean="0"/>
              <a:t>Example: Banking System can have different modules to take care of Customer Management, Account Transactions, and so on.</a:t>
            </a:r>
          </a:p>
          <a:p>
            <a:pPr marL="347663" indent="-347663"/>
            <a:r>
              <a:rPr lang="en-US" dirty="0" smtClean="0"/>
              <a:t>Why Modularity?</a:t>
            </a:r>
          </a:p>
          <a:p>
            <a:pPr lvl="1"/>
            <a:r>
              <a:rPr lang="en-US" dirty="0" smtClean="0"/>
              <a:t>Divide and Rule! Easier to understand and manage complex systems.</a:t>
            </a:r>
          </a:p>
          <a:p>
            <a:pPr lvl="1"/>
            <a:r>
              <a:rPr lang="en-US" dirty="0" smtClean="0"/>
              <a:t>Allows independent design and development, as well as reuse of modules.</a:t>
            </a:r>
          </a:p>
          <a:p>
            <a:endParaRPr lang="en-IN" dirty="0"/>
          </a:p>
        </p:txBody>
      </p:sp>
      <p:pic>
        <p:nvPicPr>
          <p:cNvPr id="4" name="Picture 4" descr="modularity">
            <a:hlinkClick r:id="rId3"/>
          </p:cNvPr>
          <p:cNvPicPr>
            <a:picLocks noChangeAspect="1" noChangeArrowheads="1"/>
          </p:cNvPicPr>
          <p:nvPr/>
        </p:nvPicPr>
        <p:blipFill>
          <a:blip r:embed="rId4"/>
          <a:srcRect/>
          <a:stretch>
            <a:fillRect/>
          </a:stretch>
        </p:blipFill>
        <p:spPr bwMode="auto">
          <a:xfrm>
            <a:off x="6643702" y="3429000"/>
            <a:ext cx="2133600" cy="17668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r>
              <a:rPr lang="en-US" dirty="0" smtClean="0"/>
              <a:t>Modularity in OO Systems is typically achieved with the help of components</a:t>
            </a:r>
          </a:p>
          <a:p>
            <a:pPr lvl="1"/>
            <a:r>
              <a:rPr lang="en-US" dirty="0" smtClean="0"/>
              <a:t>A Component is a group of logically related classes</a:t>
            </a:r>
          </a:p>
          <a:p>
            <a:pPr lvl="1"/>
            <a:r>
              <a:rPr lang="en-US" dirty="0" smtClean="0"/>
              <a:t>A Component is like a black box – users of the component need not know about the internals of a component </a:t>
            </a:r>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Demos</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D44323-2634-485B-B9A4-D3648B3CA00A}"/>
</file>

<file path=customXml/itemProps2.xml><?xml version="1.0" encoding="utf-8"?>
<ds:datastoreItem xmlns:ds="http://schemas.openxmlformats.org/officeDocument/2006/customXml" ds:itemID="{F387D774-863D-48C4-8F2E-FD5584CE331D}"/>
</file>

<file path=customXml/itemProps3.xml><?xml version="1.0" encoding="utf-8"?>
<ds:datastoreItem xmlns:ds="http://schemas.openxmlformats.org/officeDocument/2006/customXml" ds:itemID="{4BE24300-D3B3-4065-88FA-5B1AB7147A82}"/>
</file>

<file path=docProps/app.xml><?xml version="1.0" encoding="utf-8"?>
<Properties xmlns="http://schemas.openxmlformats.org/officeDocument/2006/extended-properties" xmlns:vt="http://schemas.openxmlformats.org/officeDocument/2006/docPropsVTypes">
  <Template/>
  <TotalTime>89</TotalTime>
  <Words>2986</Words>
  <Application>Microsoft Office PowerPoint</Application>
  <PresentationFormat>On-screen Show (4:3)</PresentationFormat>
  <Paragraphs>446</Paragraphs>
  <Slides>24</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2_Corporate Presentation Template (4x3 - Normal)</vt:lpstr>
      <vt:lpstr>think-cell Slide</vt:lpstr>
      <vt:lpstr>Object-Oriented Programming</vt:lpstr>
      <vt:lpstr>Lesson Objectives</vt:lpstr>
      <vt:lpstr>Introduction</vt:lpstr>
      <vt:lpstr>3.1: Object-Oriented Principles Concept of Abstraction</vt:lpstr>
      <vt:lpstr>3.1: Object-Oriented Principles Concept of Encapsulation</vt:lpstr>
      <vt:lpstr>3.1: Object-Oriented Principles Encapsulation versus Abstraction</vt:lpstr>
      <vt:lpstr>3.1: Object-Oriented Principles Examples: Abstraction and Encapsulation </vt:lpstr>
      <vt:lpstr>3.1: Object-Oriented Principles Concept of Modularity</vt:lpstr>
      <vt:lpstr>3.1: Object-Oriented Principles Concept of Modularity</vt:lpstr>
      <vt:lpstr>3.1: Object-Oriented Principles Concept of Hierarchy</vt:lpstr>
      <vt:lpstr>3.1: Object-Oriented Principles Why Inheritance Hierarchy</vt:lpstr>
      <vt:lpstr>3.1: Object-Oriented Principles Types of Inheritance Hierarchy</vt:lpstr>
      <vt:lpstr>3.1: Object-Oriented Principles Object Hierarchy</vt:lpstr>
      <vt:lpstr>3.1: Object-Oriented Principles A glance at relationships</vt:lpstr>
      <vt:lpstr>3.1: Object-Oriented Principles A glance at relationships</vt:lpstr>
      <vt:lpstr>3.2: Polymorphism Key Feature – Polymorphism</vt:lpstr>
      <vt:lpstr>3.2: Polymorphism Key Feature – Static Polymorphism</vt:lpstr>
      <vt:lpstr>3.2: Polymorphism Key Feature – Dynamic Polymorphism</vt:lpstr>
      <vt:lpstr>3.2: Polymorphism Key Feature – Polymorphism</vt:lpstr>
      <vt:lpstr>3.2: Polymorphism Lab</vt:lpstr>
      <vt:lpstr>Summary</vt:lpstr>
      <vt:lpstr>Review Question</vt:lpstr>
      <vt:lpstr>Review Question</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Nande, Satyen</cp:lastModifiedBy>
  <cp:revision>21</cp:revision>
  <dcterms:created xsi:type="dcterms:W3CDTF">2014-05-15T10:17:17Z</dcterms:created>
  <dcterms:modified xsi:type="dcterms:W3CDTF">2016-07-15T06:47:47Z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0x0101008CD69B9113CBD8408B134997AA6F1943</vt:lpwstr>
  </property>
</Properties>
</file>