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8" r:id="rId5"/>
  </p:sldMasterIdLst>
  <p:notesMasterIdLst>
    <p:notesMasterId r:id="rId17"/>
  </p:notesMasterIdLst>
  <p:handoutMasterIdLst>
    <p:handoutMasterId r:id="rId18"/>
  </p:handoutMasterIdLst>
  <p:sldIdLst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50292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996" y="-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0" d="100"/>
          <a:sy n="60" d="100"/>
        </p:scale>
        <p:origin x="-3084" y="-228"/>
      </p:cViewPr>
      <p:guideLst>
        <p:guide orient="horz" pos="2448"/>
        <p:guide pos="7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79320" cy="388620"/>
          </a:xfrm>
          <a:prstGeom prst="rect">
            <a:avLst/>
          </a:prstGeom>
        </p:spPr>
        <p:txBody>
          <a:bodyPr vert="horz" lIns="73145" tIns="36573" rIns="73145" bIns="36573" rtlCol="0"/>
          <a:lstStyle>
            <a:lvl1pPr algn="l">
              <a:defRPr sz="10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848716" y="0"/>
            <a:ext cx="2179320" cy="388620"/>
          </a:xfrm>
          <a:prstGeom prst="rect">
            <a:avLst/>
          </a:prstGeom>
        </p:spPr>
        <p:txBody>
          <a:bodyPr vert="horz" lIns="73145" tIns="36573" rIns="73145" bIns="36573" rtlCol="0"/>
          <a:lstStyle>
            <a:lvl1pPr algn="r">
              <a:defRPr sz="1000"/>
            </a:lvl1pPr>
          </a:lstStyle>
          <a:p>
            <a:fld id="{DF13C698-F129-4D42-83D0-2534FE182131}" type="datetimeFigureOut">
              <a:rPr lang="en-US" smtClean="0"/>
              <a:pPr/>
              <a:t>8/5/2016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382431"/>
            <a:ext cx="2179320" cy="388620"/>
          </a:xfrm>
          <a:prstGeom prst="rect">
            <a:avLst/>
          </a:prstGeom>
        </p:spPr>
        <p:txBody>
          <a:bodyPr vert="horz" lIns="73145" tIns="36573" rIns="73145" bIns="36573" rtlCol="0" anchor="b"/>
          <a:lstStyle>
            <a:lvl1pPr algn="l">
              <a:defRPr sz="10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848716" y="7382431"/>
            <a:ext cx="2179320" cy="388620"/>
          </a:xfrm>
          <a:prstGeom prst="rect">
            <a:avLst/>
          </a:prstGeom>
        </p:spPr>
        <p:txBody>
          <a:bodyPr vert="horz" lIns="73145" tIns="36573" rIns="73145" bIns="36573" rtlCol="0" anchor="b"/>
          <a:lstStyle>
            <a:lvl1pPr algn="r">
              <a:defRPr sz="1000"/>
            </a:lvl1pPr>
          </a:lstStyle>
          <a:p>
            <a:fld id="{24C9FC1D-97B7-437D-9019-2E4FA5AFEB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0407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606425"/>
            <a:ext cx="38862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3145" tIns="36573" rIns="73145" bIns="36573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46176" y="3598168"/>
            <a:ext cx="3654441" cy="3303270"/>
          </a:xfrm>
          <a:prstGeom prst="rect">
            <a:avLst/>
          </a:prstGeom>
        </p:spPr>
        <p:txBody>
          <a:bodyPr vert="horz" lIns="73145" tIns="36573" rIns="73145" bIns="36573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858417" y="546475"/>
            <a:ext cx="9303" cy="66942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79230" tIns="39616" rIns="79230" bIns="39616"/>
          <a:lstStyle/>
          <a:p>
            <a:pPr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585" y="99854"/>
            <a:ext cx="4591066" cy="264672"/>
          </a:xfrm>
          <a:prstGeom prst="rect">
            <a:avLst/>
          </a:prstGeom>
          <a:noFill/>
        </p:spPr>
        <p:txBody>
          <a:bodyPr wrap="square" lIns="79230" tIns="39616" rIns="79230" bIns="39616">
            <a:spAutoFit/>
          </a:bodyPr>
          <a:lstStyle/>
          <a:p>
            <a:pPr>
              <a:defRPr/>
            </a:pPr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Unified Modeling Language</a:t>
            </a:r>
            <a:endParaRPr lang="en-IN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800352" y="7054553"/>
            <a:ext cx="2025855" cy="22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950" tIns="36975" rIns="73950" bIns="36975" anchor="ctr" anchorCtr="0"/>
          <a:lstStyle/>
          <a:p>
            <a:pPr marL="0" marR="0" indent="0" algn="r" defTabSz="73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	    Page 0-</a:t>
            </a:r>
            <a:fld id="{BD9FB300-F9DC-4669-88F4-967ABA23CC04}" type="slidenum"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7314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88236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30288" y="606425"/>
            <a:ext cx="3886200" cy="29146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5"/>
          <p:cNvSpPr>
            <a:spLocks noGrp="1"/>
          </p:cNvSpPr>
          <p:nvPr>
            <p:ph type="body" idx="1"/>
          </p:nvPr>
        </p:nvSpPr>
        <p:spPr bwMode="auto">
          <a:xfrm>
            <a:off x="1146176" y="3598169"/>
            <a:ext cx="3654441" cy="34563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©2016 Capgemini. All rights reserved.</a:t>
            </a:r>
            <a:br>
              <a:rPr lang="en-US" sz="1000" dirty="0"/>
            </a:br>
            <a:r>
              <a:rPr lang="en-US" sz="1000" dirty="0"/>
              <a:t>The information contained in this document is proprietary and confidential. For Capgemini only.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30288" y="606425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9813" y="6080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606425"/>
            <a:ext cx="3886200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30288" y="606425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9813" y="6080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30288" y="606425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9813" y="6080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30288" y="606425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606425"/>
            <a:ext cx="3886200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30288" y="606425"/>
            <a:ext cx="3886200" cy="29146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1.xml"/><Relationship Id="rId10" Type="http://schemas.openxmlformats.org/officeDocument/2006/relationships/image" Target="../media/image4.jpeg"/><Relationship Id="rId4" Type="http://schemas.openxmlformats.org/officeDocument/2006/relationships/tags" Target="../tags/tag10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1.emf"/><Relationship Id="rId4" Type="http://schemas.openxmlformats.org/officeDocument/2006/relationships/tags" Target="../tags/tag33.xml"/><Relationship Id="rId9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4.xml"/><Relationship Id="rId7" Type="http://schemas.openxmlformats.org/officeDocument/2006/relationships/oleObject" Target="../embeddings/oleObject5.bin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9" cstate="print"/>
          <a:srcRect b="6147"/>
          <a:stretch>
            <a:fillRect/>
          </a:stretch>
        </p:blipFill>
        <p:spPr>
          <a:xfrm>
            <a:off x="0" y="972965"/>
            <a:ext cx="9144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14429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79098" y="658705"/>
            <a:ext cx="2880360" cy="68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tretch>
            <a:fillRect/>
          </a:stretch>
        </p:blipFill>
        <p:spPr bwMode="auto">
          <a:xfrm>
            <a:off x="5910040" y="6509494"/>
            <a:ext cx="2889576" cy="239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70274722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03038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39516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1386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874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DC9D5F-BE5A-40EB-8DF2-ECDC1367102E}" type="datetime1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60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714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FE7941-1064-486D-B80A-354ECA1F9E38}" type="datetime1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8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396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42EDFB-CBAC-4890-BBEE-BEDE0621BF19}" type="datetime1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13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3E4504-92E9-4A2A-8052-AB0753F9729B}" type="datetime1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6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97785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847A01-47E1-4F49-AF00-DEC0F8DE782F}" type="datetime1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0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37438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06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7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62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25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677832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223543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25" imgW="360" imgH="360" progId="">
                  <p:embed/>
                </p:oleObj>
              </mc:Choice>
              <mc:Fallback>
                <p:oleObj name="think-cell Slide" r:id="rId2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1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4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98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7" name="Picture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/>
          <p:cNvSpPr txBox="1">
            <a:spLocks noChangeArrowheads="1"/>
          </p:cNvSpPr>
          <p:nvPr userDrawn="1"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</p:spTree>
    <p:extLst>
      <p:ext uri="{BB962C8B-B14F-4D97-AF65-F5344CB8AC3E}">
        <p14:creationId xmlns:p14="http://schemas.microsoft.com/office/powerpoint/2010/main" val="400219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l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1839913"/>
            <a:ext cx="9144000" cy="89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342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3700" b="1" dirty="0">
                <a:solidFill>
                  <a:schemeClr val="bg1"/>
                </a:solidFill>
                <a:ea typeface="+mj-ea"/>
              </a:rPr>
              <a:t>Unified Modeling </a:t>
            </a:r>
            <a:r>
              <a:rPr lang="en-US" sz="3700" b="1" dirty="0" smtClean="0">
                <a:solidFill>
                  <a:schemeClr val="bg1"/>
                </a:solidFill>
                <a:ea typeface="+mj-ea"/>
              </a:rPr>
              <a:t>Language</a:t>
            </a:r>
          </a:p>
          <a:p>
            <a:pPr defTabSz="914342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Lesson 00: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5685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Next Step Courses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/>
            <a:r>
              <a:rPr lang="en-IN" dirty="0" smtClean="0">
                <a:cs typeface="Arial" charset="0"/>
              </a:rPr>
              <a:t>Object Oriented Analysis and Design with UML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Parallel Technology Areas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NA (</a:t>
            </a:r>
            <a:r>
              <a:rPr lang="en-IN" dirty="0" smtClean="0">
                <a:cs typeface="Arial" charset="0"/>
              </a:rPr>
              <a:t>Notations exist but not as an industry wide standard on par with UML)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Document History</a:t>
            </a:r>
            <a:endParaRPr lang="en-IN" dirty="0"/>
          </a:p>
        </p:txBody>
      </p:sp>
      <p:graphicFrame>
        <p:nvGraphicFramePr>
          <p:cNvPr id="4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015800"/>
              </p:ext>
            </p:extLst>
          </p:nvPr>
        </p:nvGraphicFramePr>
        <p:xfrm>
          <a:off x="298450" y="1988840"/>
          <a:ext cx="8412479" cy="4053840"/>
        </p:xfrm>
        <a:graphic>
          <a:graphicData uri="http://schemas.openxmlformats.org/drawingml/2006/table">
            <a:tbl>
              <a:tblPr/>
              <a:tblGrid>
                <a:gridCol w="961182"/>
                <a:gridCol w="865212"/>
                <a:gridCol w="1272942"/>
                <a:gridCol w="1217595"/>
                <a:gridCol w="1217595"/>
                <a:gridCol w="971272"/>
                <a:gridCol w="1906681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Reviewer(s)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Approver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06-Oct-2008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0.1D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Vaishali Kunchur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Content Creation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09-Dec-2008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CLS team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Jan-2009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Nilendra Nagwekar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08-May-2009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1.2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Veena Deshpande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Updates based on Repository Review Comments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05-May-2011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1.3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Veena Deshpande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Updates as part of Integration Exercise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Apr - 2016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Kavita Arora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Anjulata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Mahima Sharma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Refinement as per integrated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Goals and Non 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/>
            <a:r>
              <a:rPr lang="en-US" dirty="0" smtClean="0">
                <a:cs typeface="Arial" charset="0"/>
              </a:rPr>
              <a:t>Course Goals</a:t>
            </a:r>
          </a:p>
          <a:p>
            <a:pPr lvl="1"/>
            <a:r>
              <a:rPr lang="en-US" dirty="0" smtClean="0">
                <a:cs typeface="Arial" charset="0"/>
              </a:rPr>
              <a:t>At the end of this program, participants gain an understanding of the need of UML and different diagrams in UML.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pPr marL="347663" indent="-347663"/>
            <a:r>
              <a:rPr lang="en-US" dirty="0" smtClean="0">
                <a:cs typeface="Arial" charset="0"/>
              </a:rPr>
              <a:t>Course Non Goals</a:t>
            </a:r>
          </a:p>
          <a:p>
            <a:pPr lvl="1"/>
            <a:r>
              <a:rPr lang="en-US" dirty="0" smtClean="0">
                <a:cs typeface="Arial" charset="0"/>
              </a:rPr>
              <a:t>Detailed design and integration is not the part of this course.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Pre-requisites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/>
            <a:r>
              <a:rPr lang="en-IN" dirty="0" smtClean="0">
                <a:cs typeface="Arial" charset="0"/>
              </a:rPr>
              <a:t>Fair Knowledge of OOP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Intended Audience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/>
            <a:r>
              <a:rPr lang="en-US" dirty="0" smtClean="0">
                <a:cs typeface="Arial" charset="0"/>
              </a:rPr>
              <a:t>Programmers and Designers in Object-Oriented </a:t>
            </a:r>
          </a:p>
          <a:p>
            <a:pPr marL="347663" indent="-347663"/>
            <a:r>
              <a:rPr lang="en-US" dirty="0" smtClean="0">
                <a:cs typeface="Arial" charset="0"/>
              </a:rPr>
              <a:t>Technology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Day Wise Schedule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defRPr/>
            </a:pPr>
            <a:r>
              <a:rPr lang="en-US" dirty="0" smtClean="0">
                <a:cs typeface="Arial" charset="0"/>
              </a:rPr>
              <a:t>Day 1</a:t>
            </a:r>
          </a:p>
          <a:p>
            <a:pPr lvl="1">
              <a:defRPr/>
            </a:pPr>
            <a:r>
              <a:rPr lang="en-US" dirty="0" smtClean="0"/>
              <a:t>Lesson 1: Introducing UML</a:t>
            </a:r>
          </a:p>
          <a:p>
            <a:pPr lvl="1">
              <a:defRPr/>
            </a:pPr>
            <a:r>
              <a:rPr lang="en-US" dirty="0" smtClean="0"/>
              <a:t>Lesson 2: Dynamic View Diagrams( </a:t>
            </a:r>
            <a:r>
              <a:rPr lang="en-US" dirty="0" err="1" smtClean="0"/>
              <a:t>contd</a:t>
            </a:r>
            <a:r>
              <a:rPr lang="en-US" dirty="0" smtClean="0"/>
              <a:t> on Day 2 also )</a:t>
            </a:r>
          </a:p>
          <a:p>
            <a:pPr>
              <a:defRPr/>
            </a:pPr>
            <a:endParaRPr lang="en-US" dirty="0" smtClean="0">
              <a:solidFill>
                <a:srgbClr val="990000"/>
              </a:solidFill>
            </a:endParaRPr>
          </a:p>
          <a:p>
            <a:pPr marL="347663" indent="-347663">
              <a:defRPr/>
            </a:pPr>
            <a:r>
              <a:rPr lang="en-US" dirty="0" smtClean="0">
                <a:cs typeface="Arial" charset="0"/>
              </a:rPr>
              <a:t>Day 2</a:t>
            </a:r>
          </a:p>
          <a:p>
            <a:pPr lvl="1">
              <a:defRPr/>
            </a:pPr>
            <a:r>
              <a:rPr lang="en-US" dirty="0"/>
              <a:t>Lesson 3: Static View Diagrams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Lesson 4:  General and Extension Mechanisms in UML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Lesson 1: Introducing UML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 smtClean="0">
                <a:cs typeface="Arial" charset="0"/>
              </a:rPr>
              <a:t>1.1. Principles of Modeling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 smtClean="0">
                <a:cs typeface="Arial" charset="0"/>
              </a:rPr>
              <a:t>1.2. What is UML? What UML is NOT?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 smtClean="0">
                <a:cs typeface="Arial" charset="0"/>
              </a:rPr>
              <a:t>1.3. UML Building Blocks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 smtClean="0">
                <a:cs typeface="Arial" charset="0"/>
              </a:rPr>
              <a:t>1.4. UML Diagrams</a:t>
            </a:r>
          </a:p>
          <a:p>
            <a:pPr marL="838200" lvl="1" indent="-381000">
              <a:lnSpc>
                <a:spcPct val="90000"/>
              </a:lnSpc>
              <a:buNone/>
            </a:pPr>
            <a:endParaRPr lang="en-US" dirty="0" smtClean="0">
              <a:cs typeface="Arial" charset="0"/>
            </a:endParaRPr>
          </a:p>
          <a:p>
            <a:pPr marL="347663" indent="-347663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Lesson 2: Dynamic View Diagrams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 smtClean="0">
                <a:cs typeface="Arial" charset="0"/>
              </a:rPr>
              <a:t>2.1. Use Case Diagrams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 smtClean="0">
                <a:cs typeface="Arial" charset="0"/>
              </a:rPr>
              <a:t>2.2. Activity Diagrams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 smtClean="0">
                <a:cs typeface="Arial" charset="0"/>
              </a:rPr>
              <a:t>2.3. Sequence Diagrams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 smtClean="0">
                <a:cs typeface="Arial" charset="0"/>
              </a:rPr>
              <a:t>2.4. State </a:t>
            </a:r>
            <a:r>
              <a:rPr lang="en-US" dirty="0">
                <a:cs typeface="Arial" charset="0"/>
              </a:rPr>
              <a:t>Chart </a:t>
            </a:r>
            <a:r>
              <a:rPr lang="en-US" dirty="0" smtClean="0">
                <a:cs typeface="Arial" charset="0"/>
              </a:rPr>
              <a:t>Diagrams</a:t>
            </a:r>
            <a:endParaRPr lang="en-US" dirty="0">
              <a:cs typeface="Arial" charset="0"/>
            </a:endParaRPr>
          </a:p>
          <a:p>
            <a:pPr marL="838200" lvl="1" indent="-381000">
              <a:lnSpc>
                <a:spcPct val="90000"/>
              </a:lnSpc>
              <a:buNone/>
            </a:pPr>
            <a:endParaRPr lang="en-US" dirty="0" smtClean="0">
              <a:cs typeface="Arial" charset="0"/>
            </a:endParaRPr>
          </a:p>
          <a:p>
            <a:pPr marL="838200" lvl="1" indent="-381000">
              <a:lnSpc>
                <a:spcPct val="90000"/>
              </a:lnSpc>
              <a:buNone/>
            </a:pPr>
            <a:endParaRPr lang="en-US" dirty="0" smtClean="0">
              <a:cs typeface="Arial" charset="0"/>
            </a:endParaRPr>
          </a:p>
          <a:p>
            <a:pPr marL="838200" lvl="1" indent="-381000">
              <a:lnSpc>
                <a:spcPct val="90000"/>
              </a:lnSpc>
              <a:buNone/>
            </a:pPr>
            <a:endParaRPr lang="en-US" dirty="0" smtClean="0">
              <a:cs typeface="Arial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Table of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90000"/>
              </a:lnSpc>
            </a:pPr>
            <a:r>
              <a:rPr lang="en-US" dirty="0">
                <a:cs typeface="Arial" charset="0"/>
              </a:rPr>
              <a:t>Lesson 3: Static View Diagrams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>
                <a:cs typeface="Arial" charset="0"/>
              </a:rPr>
              <a:t>3.1. Class Diagrams</a:t>
            </a:r>
          </a:p>
          <a:p>
            <a:pPr marL="838200" lvl="1" indent="-381000">
              <a:lnSpc>
                <a:spcPct val="90000"/>
              </a:lnSpc>
              <a:buNone/>
            </a:pPr>
            <a:r>
              <a:rPr lang="en-US" dirty="0">
                <a:cs typeface="Arial" charset="0"/>
              </a:rPr>
              <a:t>3.2. Object Diagrams</a:t>
            </a:r>
          </a:p>
          <a:p>
            <a:pPr marL="990600" lvl="1" indent="-533400">
              <a:buNone/>
            </a:pPr>
            <a:endParaRPr lang="en-US" dirty="0" smtClean="0">
              <a:cs typeface="Arial" charset="0"/>
            </a:endParaRPr>
          </a:p>
          <a:p>
            <a:pPr marL="347663" indent="-347663"/>
            <a:r>
              <a:rPr lang="en-US" dirty="0" smtClean="0">
                <a:cs typeface="Arial" charset="0"/>
              </a:rPr>
              <a:t>Lesson 4: General and Extension Mechanisms</a:t>
            </a:r>
          </a:p>
          <a:p>
            <a:pPr marL="990600" lvl="1" indent="-533400">
              <a:buNone/>
            </a:pPr>
            <a:r>
              <a:rPr lang="en-US" dirty="0">
                <a:cs typeface="Arial" charset="0"/>
              </a:rPr>
              <a:t>4</a:t>
            </a:r>
            <a:r>
              <a:rPr lang="en-US" dirty="0" smtClean="0">
                <a:cs typeface="Arial" charset="0"/>
              </a:rPr>
              <a:t>.1. UML General Mechanisms</a:t>
            </a:r>
          </a:p>
          <a:p>
            <a:pPr marL="990600" lvl="1" indent="-533400">
              <a:buNone/>
            </a:pPr>
            <a:r>
              <a:rPr lang="en-US" dirty="0" smtClean="0">
                <a:cs typeface="Arial" charset="0"/>
              </a:rPr>
              <a:t>4.2. UML Extension Mechanisms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/>
            <a:r>
              <a:rPr lang="en-US" dirty="0" smtClean="0">
                <a:cs typeface="Arial" charset="0"/>
              </a:rPr>
              <a:t>Student material:</a:t>
            </a:r>
          </a:p>
          <a:p>
            <a:pPr lvl="1"/>
            <a:r>
              <a:rPr lang="en-US" dirty="0" smtClean="0">
                <a:cs typeface="Arial" charset="0"/>
              </a:rPr>
              <a:t>Class Book (presentation slides with notes)</a:t>
            </a:r>
          </a:p>
          <a:p>
            <a:pPr lvl="1"/>
            <a:endParaRPr lang="en-US" dirty="0" smtClean="0">
              <a:cs typeface="Arial" charset="0"/>
            </a:endParaRPr>
          </a:p>
          <a:p>
            <a:pPr marL="347663" indent="-347663"/>
            <a:r>
              <a:rPr lang="en-US" dirty="0" smtClean="0">
                <a:cs typeface="Arial" charset="0"/>
              </a:rPr>
              <a:t>Book:</a:t>
            </a:r>
          </a:p>
          <a:p>
            <a:pPr lvl="1"/>
            <a:r>
              <a:rPr lang="en-US" dirty="0" smtClean="0">
                <a:cs typeface="Arial" charset="0"/>
              </a:rPr>
              <a:t>UML User's Guide; by Grady </a:t>
            </a:r>
            <a:r>
              <a:rPr lang="en-US" dirty="0" err="1" smtClean="0">
                <a:cs typeface="Arial" charset="0"/>
              </a:rPr>
              <a:t>Booch</a:t>
            </a:r>
            <a:r>
              <a:rPr lang="en-US" dirty="0" smtClean="0">
                <a:cs typeface="Arial" charset="0"/>
              </a:rPr>
              <a:t>, </a:t>
            </a:r>
            <a:r>
              <a:rPr lang="en-US" dirty="0" err="1" smtClean="0">
                <a:cs typeface="Arial" charset="0"/>
              </a:rPr>
              <a:t>Ivar</a:t>
            </a:r>
            <a:r>
              <a:rPr lang="en-US" dirty="0" smtClean="0">
                <a:cs typeface="Arial" charset="0"/>
              </a:rPr>
              <a:t> Jacobson, and James </a:t>
            </a:r>
            <a:r>
              <a:rPr lang="en-US" dirty="0" err="1" smtClean="0">
                <a:cs typeface="Arial" charset="0"/>
              </a:rPr>
              <a:t>Rambaugh</a:t>
            </a:r>
            <a:endParaRPr lang="en-US" dirty="0" smtClean="0">
              <a:cs typeface="Arial" charset="0"/>
            </a:endParaRPr>
          </a:p>
          <a:p>
            <a:pPr lvl="1"/>
            <a:endParaRPr lang="en-US" dirty="0" smtClean="0">
              <a:cs typeface="Arial" charset="0"/>
            </a:endParaRPr>
          </a:p>
          <a:p>
            <a:pPr marL="347663" indent="-347663"/>
            <a:r>
              <a:rPr lang="en-US" dirty="0" smtClean="0">
                <a:cs typeface="Arial" charset="0"/>
              </a:rPr>
              <a:t>Web-site:</a:t>
            </a:r>
          </a:p>
          <a:p>
            <a:pPr lvl="1"/>
            <a:r>
              <a:rPr lang="en-US" dirty="0" smtClean="0">
                <a:cs typeface="Arial" charset="0"/>
                <a:hlinkClick r:id="rId3"/>
              </a:rPr>
              <a:t>http://www.uml.org/</a:t>
            </a:r>
            <a:r>
              <a:rPr lang="en-US" dirty="0" smtClean="0">
                <a:cs typeface="Arial" charset="0"/>
              </a:rPr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1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D69B9113CBD8408B134997AA6F1943" ma:contentTypeVersion="3" ma:contentTypeDescription="Create a new document." ma:contentTypeScope="" ma:versionID="3581e29ed1bd35ee2eba17c7cad9057c">
  <xsd:schema xmlns:xsd="http://www.w3.org/2001/XMLSchema" xmlns:xs="http://www.w3.org/2001/XMLSchema" xmlns:p="http://schemas.microsoft.com/office/2006/metadata/properties" xmlns:ns2="952a6df7-b138-4f89-9bc4-e7a874ea3254" xmlns:ns3="2f97db09-5c4b-4100-bb6d-ec1543f49c01" targetNamespace="http://schemas.microsoft.com/office/2006/metadata/properties" ma:root="true" ma:fieldsID="97b2fc647a94d6eaf785a2fde5205d90" ns2:_="" ns3:_="">
    <xsd:import namespace="952a6df7-b138-4f89-9bc4-e7a874ea3254"/>
    <xsd:import namespace="2f97db09-5c4b-4100-bb6d-ec1543f49c01"/>
    <xsd:element name="properties">
      <xsd:complexType>
        <xsd:sequence>
          <xsd:element name="documentManagement">
            <xsd:complexType>
              <xsd:all>
                <xsd:element ref="ns2:FolderName" minOccurs="0"/>
                <xsd:element ref="ns3:Levels"/>
                <xsd:element ref="ns3:Category"/>
                <xsd:element ref="ns3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8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97db09-5c4b-4100-bb6d-ec1543f49c01" elementFormDefault="qualified">
    <xsd:import namespace="http://schemas.microsoft.com/office/2006/documentManagement/types"/>
    <xsd:import namespace="http://schemas.microsoft.com/office/infopath/2007/PartnerControls"/>
    <xsd:element name="Levels" ma:index="9" ma:displayName="Levels" ma:default="L1" ma:format="Dropdown" ma:internalName="Levels">
      <xsd:simpleType>
        <xsd:restriction base="dms:Choice">
          <xsd:enumeration value="L1"/>
          <xsd:enumeration value="L2"/>
          <xsd:enumeration value="L3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1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Name xmlns="952a6df7-b138-4f89-9bc4-e7a874ea3254" xsi:nil="true"/>
    <Material_x0020_Type xmlns="2f97db09-5c4b-4100-bb6d-ec1543f49c01">Demos</Material_x0020_Type>
    <Category xmlns="2f97db09-5c4b-4100-bb6d-ec1543f49c01">Module Artifact</Category>
    <Levels xmlns="2f97db09-5c4b-4100-bb6d-ec1543f49c01">L1</Levels>
  </documentManagement>
</p:properties>
</file>

<file path=customXml/itemProps1.xml><?xml version="1.0" encoding="utf-8"?>
<ds:datastoreItem xmlns:ds="http://schemas.openxmlformats.org/officeDocument/2006/customXml" ds:itemID="{E1290FDF-414E-48FC-8AFB-883CAA9FC3D5}"/>
</file>

<file path=customXml/itemProps2.xml><?xml version="1.0" encoding="utf-8"?>
<ds:datastoreItem xmlns:ds="http://schemas.openxmlformats.org/officeDocument/2006/customXml" ds:itemID="{AD40762F-7311-401A-B035-0DD4A6DEDB11}"/>
</file>

<file path=customXml/itemProps3.xml><?xml version="1.0" encoding="utf-8"?>
<ds:datastoreItem xmlns:ds="http://schemas.openxmlformats.org/officeDocument/2006/customXml" ds:itemID="{BD04404D-DE8D-4B47-BCDC-E7D76564AAF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</TotalTime>
  <Words>348</Words>
  <Application>Microsoft Office PowerPoint</Application>
  <PresentationFormat>On-screen Show (4:3)</PresentationFormat>
  <Paragraphs>116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1_Corporate Presentation Template (4x3 - Normal)</vt:lpstr>
      <vt:lpstr>3_Office Theme</vt:lpstr>
      <vt:lpstr>think-cell Slide</vt:lpstr>
      <vt:lpstr>PowerPoint Presentation</vt:lpstr>
      <vt:lpstr>Document History</vt:lpstr>
      <vt:lpstr>Course Goals and Non Goals</vt:lpstr>
      <vt:lpstr>Pre-requisites</vt:lpstr>
      <vt:lpstr>Intended Audience</vt:lpstr>
      <vt:lpstr>Day Wise Schedule</vt:lpstr>
      <vt:lpstr>Table of Contents</vt:lpstr>
      <vt:lpstr>Table of Contents</vt:lpstr>
      <vt:lpstr>References</vt:lpstr>
      <vt:lpstr>Next Step Courses</vt:lpstr>
      <vt:lpstr>Other Parallel Technology Areas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Modeling Language</dc:title>
  <dc:creator>nandesat</dc:creator>
  <cp:lastModifiedBy>Anjulata Tembhare</cp:lastModifiedBy>
  <cp:revision>18</cp:revision>
  <cp:lastPrinted>2016-07-15T06:50:14Z</cp:lastPrinted>
  <dcterms:created xsi:type="dcterms:W3CDTF">2014-05-19T03:57:28Z</dcterms:created>
  <dcterms:modified xsi:type="dcterms:W3CDTF">2016-08-05T08:44:28Z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0x0101008CD69B9113CBD8408B134997AA6F1943</vt:lpwstr>
  </property>
</Properties>
</file>