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92" r:id="rId4"/>
  </p:sldMasterIdLst>
  <p:notesMasterIdLst>
    <p:notesMasterId r:id="rId24"/>
  </p:notesMasterIdLst>
  <p:handoutMasterIdLst>
    <p:handoutMasterId r:id="rId25"/>
  </p:handoutMasterIdLst>
  <p:sldIdLst>
    <p:sldId id="256" r:id="rId5"/>
    <p:sldId id="257" r:id="rId6"/>
    <p:sldId id="258" r:id="rId7"/>
    <p:sldId id="259" r:id="rId8"/>
    <p:sldId id="260"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Lst>
  <p:sldSz cx="9144000" cy="6858000" type="screen4x3"/>
  <p:notesSz cx="5029200" cy="7772400"/>
  <p:embeddedFontLst>
    <p:embeddedFont>
      <p:font typeface="Candara" panose="020E0502030303020204" pitchFamily="34" charset="0"/>
      <p:regular r:id="rId26"/>
      <p:bold r:id="rId27"/>
      <p:italic r:id="rId28"/>
      <p:boldItalic r:id="rId29"/>
    </p:embeddedFont>
    <p:embeddedFont>
      <p:font typeface="Calibri" panose="020F0502020204030204" pitchFamily="34" charset="0"/>
      <p:regular r:id="rId30"/>
      <p:bold r:id="rId31"/>
      <p:italic r:id="rId32"/>
      <p:boldItalic r:id="rId33"/>
    </p:embeddedFont>
  </p:embeddedFontLst>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85790" autoAdjust="0"/>
  </p:normalViewPr>
  <p:slideViewPr>
    <p:cSldViewPr snapToGrid="0">
      <p:cViewPr>
        <p:scale>
          <a:sx n="50" d="100"/>
          <a:sy n="50" d="100"/>
        </p:scale>
        <p:origin x="-1914" y="-366"/>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60" d="100"/>
          <a:sy n="60" d="100"/>
        </p:scale>
        <p:origin x="-3084" y="-228"/>
      </p:cViewPr>
      <p:guideLst>
        <p:guide orient="horz" pos="2448"/>
        <p:guide pos="893"/>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1.fntdata"/><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33" Type="http://schemas.openxmlformats.org/officeDocument/2006/relationships/font" Target="fonts/font8.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4.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32" Type="http://schemas.openxmlformats.org/officeDocument/2006/relationships/font" Target="fonts/font7.fntdata"/><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3.fntdata"/><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6.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179320" cy="388620"/>
          </a:xfrm>
          <a:prstGeom prst="rect">
            <a:avLst/>
          </a:prstGeom>
        </p:spPr>
        <p:txBody>
          <a:bodyPr vert="horz" lIns="73152" tIns="36576" rIns="73152" bIns="36576" rtlCol="0"/>
          <a:lstStyle>
            <a:lvl1pPr algn="l" fontAlgn="auto">
              <a:spcBef>
                <a:spcPts val="0"/>
              </a:spcBef>
              <a:spcAft>
                <a:spcPts val="0"/>
              </a:spcAft>
              <a:defRPr sz="1000">
                <a:latin typeface="+mn-lt"/>
                <a:cs typeface="+mn-cs"/>
              </a:defRPr>
            </a:lvl1pPr>
          </a:lstStyle>
          <a:p>
            <a:pPr>
              <a:defRPr/>
            </a:pPr>
            <a:endParaRPr lang="en-US"/>
          </a:p>
        </p:txBody>
      </p:sp>
      <p:sp>
        <p:nvSpPr>
          <p:cNvPr id="3" name="Date Placeholder 2"/>
          <p:cNvSpPr>
            <a:spLocks noGrp="1"/>
          </p:cNvSpPr>
          <p:nvPr>
            <p:ph type="dt" sz="quarter" idx="1"/>
          </p:nvPr>
        </p:nvSpPr>
        <p:spPr>
          <a:xfrm>
            <a:off x="2848716" y="0"/>
            <a:ext cx="2179320" cy="388620"/>
          </a:xfrm>
          <a:prstGeom prst="rect">
            <a:avLst/>
          </a:prstGeom>
        </p:spPr>
        <p:txBody>
          <a:bodyPr vert="horz" lIns="73152" tIns="36576" rIns="73152" bIns="36576" rtlCol="0"/>
          <a:lstStyle>
            <a:lvl1pPr algn="r" fontAlgn="auto">
              <a:spcBef>
                <a:spcPts val="0"/>
              </a:spcBef>
              <a:spcAft>
                <a:spcPts val="0"/>
              </a:spcAft>
              <a:defRPr sz="1000" smtClean="0">
                <a:latin typeface="+mn-lt"/>
                <a:cs typeface="+mn-cs"/>
              </a:defRPr>
            </a:lvl1pPr>
          </a:lstStyle>
          <a:p>
            <a:pPr>
              <a:defRPr/>
            </a:pPr>
            <a:fld id="{C3E4B7DD-E3AB-445C-A424-EDF718D21203}" type="datetimeFigureOut">
              <a:rPr lang="en-US"/>
              <a:pPr>
                <a:defRPr/>
              </a:pPr>
              <a:t>7/14/2016</a:t>
            </a:fld>
            <a:endParaRPr lang="en-US"/>
          </a:p>
        </p:txBody>
      </p:sp>
      <p:sp>
        <p:nvSpPr>
          <p:cNvPr id="4" name="Footer Placeholder 3"/>
          <p:cNvSpPr>
            <a:spLocks noGrp="1"/>
          </p:cNvSpPr>
          <p:nvPr>
            <p:ph type="ftr" sz="quarter" idx="2"/>
          </p:nvPr>
        </p:nvSpPr>
        <p:spPr>
          <a:xfrm>
            <a:off x="0" y="7382431"/>
            <a:ext cx="2179320" cy="388620"/>
          </a:xfrm>
          <a:prstGeom prst="rect">
            <a:avLst/>
          </a:prstGeom>
        </p:spPr>
        <p:txBody>
          <a:bodyPr vert="horz" lIns="73152" tIns="36576" rIns="73152" bIns="36576" rtlCol="0" anchor="b"/>
          <a:lstStyle>
            <a:lvl1pPr algn="l" fontAlgn="auto">
              <a:spcBef>
                <a:spcPts val="0"/>
              </a:spcBef>
              <a:spcAft>
                <a:spcPts val="0"/>
              </a:spcAft>
              <a:defRPr sz="1000" smtClean="0">
                <a:latin typeface="+mn-lt"/>
                <a:cs typeface="+mn-cs"/>
              </a:defRPr>
            </a:lvl1pPr>
          </a:lstStyle>
          <a:p>
            <a:pPr>
              <a:defRPr/>
            </a:pPr>
            <a:r>
              <a:rPr lang="en-US"/>
              <a:t>Page XX-#</a:t>
            </a:r>
          </a:p>
        </p:txBody>
      </p:sp>
      <p:sp>
        <p:nvSpPr>
          <p:cNvPr id="5" name="Slide Number Placeholder 4"/>
          <p:cNvSpPr>
            <a:spLocks noGrp="1"/>
          </p:cNvSpPr>
          <p:nvPr>
            <p:ph type="sldNum" sz="quarter" idx="3"/>
          </p:nvPr>
        </p:nvSpPr>
        <p:spPr>
          <a:xfrm>
            <a:off x="2848716" y="7382431"/>
            <a:ext cx="2179320" cy="388620"/>
          </a:xfrm>
          <a:prstGeom prst="rect">
            <a:avLst/>
          </a:prstGeom>
        </p:spPr>
        <p:txBody>
          <a:bodyPr vert="horz" lIns="73152" tIns="36576" rIns="73152" bIns="36576" rtlCol="0" anchor="b"/>
          <a:lstStyle>
            <a:lvl1pPr algn="r" fontAlgn="auto">
              <a:spcBef>
                <a:spcPts val="0"/>
              </a:spcBef>
              <a:spcAft>
                <a:spcPts val="0"/>
              </a:spcAft>
              <a:defRPr sz="1000" smtClean="0">
                <a:latin typeface="+mn-lt"/>
                <a:cs typeface="+mn-cs"/>
              </a:defRPr>
            </a:lvl1pPr>
          </a:lstStyle>
          <a:p>
            <a:pPr>
              <a:defRPr/>
            </a:pPr>
            <a:fld id="{63A44821-1ABD-487E-BB8D-FFD3C8534855}" type="slidenum">
              <a:rPr lang="en-US"/>
              <a:pPr>
                <a:defRPr/>
              </a:pPr>
              <a:t>‹#›</a:t>
            </a:fld>
            <a:endParaRPr lang="en-US"/>
          </a:p>
        </p:txBody>
      </p:sp>
    </p:spTree>
    <p:extLst>
      <p:ext uri="{BB962C8B-B14F-4D97-AF65-F5344CB8AC3E}">
        <p14:creationId xmlns:p14="http://schemas.microsoft.com/office/powerpoint/2010/main" val="1817386537"/>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102317" y="582613"/>
            <a:ext cx="3398203" cy="2914650"/>
          </a:xfrm>
          <a:prstGeom prst="rect">
            <a:avLst/>
          </a:prstGeom>
          <a:noFill/>
          <a:ln w="12700">
            <a:solidFill>
              <a:prstClr val="black"/>
            </a:solidFill>
          </a:ln>
        </p:spPr>
        <p:txBody>
          <a:bodyPr vert="horz" lIns="73152" tIns="36576" rIns="73152" bIns="36576" rtlCol="0" anchor="ctr"/>
          <a:lstStyle/>
          <a:p>
            <a:pPr lvl="0"/>
            <a:r>
              <a:rPr lang="en-US" noProof="0" dirty="0" smtClean="0"/>
              <a:t>____</a:t>
            </a:r>
            <a:endParaRPr lang="en-US" noProof="0" dirty="0"/>
          </a:p>
        </p:txBody>
      </p:sp>
      <p:sp>
        <p:nvSpPr>
          <p:cNvPr id="5" name="Notes Placeholder 4"/>
          <p:cNvSpPr>
            <a:spLocks noGrp="1"/>
          </p:cNvSpPr>
          <p:nvPr>
            <p:ph type="body" sz="quarter" idx="3"/>
          </p:nvPr>
        </p:nvSpPr>
        <p:spPr>
          <a:xfrm>
            <a:off x="1133850" y="3665476"/>
            <a:ext cx="3363277" cy="3497580"/>
          </a:xfrm>
          <a:prstGeom prst="rect">
            <a:avLst/>
          </a:prstGeom>
        </p:spPr>
        <p:txBody>
          <a:bodyPr vert="horz" lIns="73152" tIns="36576" rIns="73152" bIns="36576"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11" name="Rectangle 14"/>
          <p:cNvSpPr>
            <a:spLocks noChangeArrowheads="1"/>
          </p:cNvSpPr>
          <p:nvPr/>
        </p:nvSpPr>
        <p:spPr bwMode="auto">
          <a:xfrm>
            <a:off x="176954" y="129540"/>
            <a:ext cx="4767263" cy="263129"/>
          </a:xfrm>
          <a:prstGeom prst="rect">
            <a:avLst/>
          </a:prstGeom>
          <a:noFill/>
          <a:ln w="9525">
            <a:noFill/>
            <a:miter lim="800000"/>
            <a:headEnd/>
            <a:tailEnd/>
          </a:ln>
          <a:effectLst/>
        </p:spPr>
        <p:txBody>
          <a:bodyPr lIns="73957" tIns="36978" rIns="73957" bIns="36978"/>
          <a:lstStyle/>
          <a:p>
            <a:pPr fontAlgn="auto">
              <a:spcBef>
                <a:spcPts val="0"/>
              </a:spcBef>
              <a:spcAft>
                <a:spcPts val="0"/>
              </a:spcAft>
              <a:defRPr/>
            </a:pPr>
            <a:r>
              <a:rPr lang="en-US" sz="1000" b="0" dirty="0" smtClean="0">
                <a:latin typeface="Arial" panose="020B0604020202020204" pitchFamily="34" charset="0"/>
                <a:cs typeface="Arial" panose="020B0604020202020204" pitchFamily="34" charset="0"/>
              </a:rPr>
              <a:t>Unified Modeling Language </a:t>
            </a:r>
            <a:r>
              <a:rPr lang="en-US" sz="1000" b="0" dirty="0">
                <a:latin typeface="Arial" panose="020B0604020202020204" pitchFamily="34" charset="0"/>
                <a:cs typeface="Arial" panose="020B0604020202020204" pitchFamily="34" charset="0"/>
              </a:rPr>
              <a:t>		</a:t>
            </a:r>
            <a:r>
              <a:rPr lang="en-US" sz="1000" b="0" dirty="0" smtClean="0">
                <a:latin typeface="Arial" panose="020B0604020202020204" pitchFamily="34" charset="0"/>
                <a:cs typeface="Arial" panose="020B0604020202020204" pitchFamily="34" charset="0"/>
              </a:rPr>
              <a:t>                  Introducing </a:t>
            </a:r>
            <a:r>
              <a:rPr lang="en-US" sz="1000" b="0" dirty="0" smtClean="0">
                <a:latin typeface="Arial" panose="020B0604020202020204" pitchFamily="34" charset="0"/>
                <a:cs typeface="Arial" panose="020B0604020202020204" pitchFamily="34" charset="0"/>
              </a:rPr>
              <a:t>UML</a:t>
            </a:r>
            <a:r>
              <a:rPr lang="en-US" sz="1000" b="0" dirty="0">
                <a:latin typeface="Arial" panose="020B0604020202020204" pitchFamily="34" charset="0"/>
                <a:cs typeface="Arial" panose="020B0604020202020204" pitchFamily="34" charset="0"/>
              </a:rPr>
              <a:t>		</a:t>
            </a:r>
            <a:endParaRPr lang="en-US" b="0" dirty="0">
              <a:latin typeface="Arial" panose="020B0604020202020204" pitchFamily="34" charset="0"/>
              <a:cs typeface="Arial" panose="020B0604020202020204" pitchFamily="34" charset="0"/>
            </a:endParaRPr>
          </a:p>
        </p:txBody>
      </p:sp>
      <p:sp>
        <p:nvSpPr>
          <p:cNvPr id="12" name="Rectangle 14"/>
          <p:cNvSpPr>
            <a:spLocks noChangeArrowheads="1"/>
          </p:cNvSpPr>
          <p:nvPr/>
        </p:nvSpPr>
        <p:spPr bwMode="auto">
          <a:xfrm>
            <a:off x="2779632" y="7248980"/>
            <a:ext cx="2025650" cy="274320"/>
          </a:xfrm>
          <a:prstGeom prst="rect">
            <a:avLst/>
          </a:prstGeom>
          <a:noFill/>
          <a:ln w="9525">
            <a:noFill/>
            <a:miter lim="800000"/>
            <a:headEnd/>
            <a:tailEnd/>
          </a:ln>
          <a:effectLst/>
        </p:spPr>
        <p:txBody>
          <a:bodyPr lIns="73957" tIns="36978" rIns="73957" bIns="36978" anchor="ctr" anchorCtr="0"/>
          <a:lstStyle/>
          <a:p>
            <a:pPr algn="r" fontAlgn="auto">
              <a:spcBef>
                <a:spcPts val="0"/>
              </a:spcBef>
              <a:spcAft>
                <a:spcPts val="0"/>
              </a:spcAft>
              <a:defRPr/>
            </a:pPr>
            <a:r>
              <a:rPr lang="en-US" sz="800" dirty="0">
                <a:latin typeface="Arial" panose="020B0604020202020204" pitchFamily="34" charset="0"/>
                <a:cs typeface="Arial" panose="020B0604020202020204" pitchFamily="34" charset="0"/>
              </a:rPr>
              <a:t>	</a:t>
            </a:r>
            <a:r>
              <a:rPr lang="en-US" sz="800" dirty="0" smtClean="0">
                <a:latin typeface="Arial" panose="020B0604020202020204" pitchFamily="34" charset="0"/>
                <a:cs typeface="Arial" panose="020B0604020202020204" pitchFamily="34" charset="0"/>
              </a:rPr>
              <a:t> </a:t>
            </a:r>
            <a:r>
              <a:rPr lang="en-US" sz="800" dirty="0">
                <a:latin typeface="Arial" panose="020B0604020202020204" pitchFamily="34" charset="0"/>
                <a:cs typeface="Arial" panose="020B0604020202020204" pitchFamily="34" charset="0"/>
              </a:rPr>
              <a:t>Page </a:t>
            </a:r>
            <a:r>
              <a:rPr lang="en-US" sz="800" dirty="0" smtClean="0">
                <a:latin typeface="Arial" panose="020B0604020202020204" pitchFamily="34" charset="0"/>
                <a:cs typeface="Arial" panose="020B0604020202020204" pitchFamily="34" charset="0"/>
              </a:rPr>
              <a:t>01-</a:t>
            </a:r>
            <a:fld id="{52CB60D4-F058-4BB6-A082-DCF6F8867EFA}" type="slidenum">
              <a:rPr lang="en-US" sz="800">
                <a:latin typeface="Arial" panose="020B0604020202020204" pitchFamily="34" charset="0"/>
                <a:cs typeface="Arial" panose="020B0604020202020204" pitchFamily="34" charset="0"/>
              </a:rPr>
              <a:pPr algn="r" fontAlgn="auto">
                <a:spcBef>
                  <a:spcPts val="0"/>
                </a:spcBef>
                <a:spcAft>
                  <a:spcPts val="0"/>
                </a:spcAft>
                <a:defRPr/>
              </a:pPr>
              <a:t>‹#›</a:t>
            </a:fld>
            <a:r>
              <a:rPr lang="en-US" sz="800" dirty="0">
                <a:latin typeface="Arial" panose="020B0604020202020204" pitchFamily="34" charset="0"/>
                <a:cs typeface="Arial" panose="020B0604020202020204" pitchFamily="34" charset="0"/>
              </a:rPr>
              <a:t> </a:t>
            </a:r>
          </a:p>
        </p:txBody>
      </p:sp>
      <p:cxnSp>
        <p:nvCxnSpPr>
          <p:cNvPr id="6" name="Straight Connector 5"/>
          <p:cNvCxnSpPr/>
          <p:nvPr/>
        </p:nvCxnSpPr>
        <p:spPr>
          <a:xfrm>
            <a:off x="882868" y="488731"/>
            <a:ext cx="0" cy="6763407"/>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05682161"/>
      </p:ext>
    </p:extLst>
  </p:cSld>
  <p:clrMap bg1="lt1" tx1="dk1" bg2="lt2" tx2="dk2" accent1="accent1" accent2="accent2" accent3="accent3" accent4="accent4" accent5="accent5" accent6="accent6" hlink="hlink" folHlink="folHlink"/>
  <p:hf dt="0"/>
  <p:notesStyle>
    <a:lvl1pPr algn="l" rtl="0" fontAlgn="base">
      <a:spcBef>
        <a:spcPct val="30000"/>
      </a:spcBef>
      <a:spcAft>
        <a:spcPct val="0"/>
      </a:spcAft>
      <a:defRPr sz="900" kern="1200">
        <a:solidFill>
          <a:schemeClr val="tx1"/>
        </a:solidFill>
        <a:latin typeface="Arial" panose="020B0604020202020204" pitchFamily="34" charset="0"/>
        <a:ea typeface="+mn-ea"/>
        <a:cs typeface="Arial" pitchFamily="34" charset="0"/>
      </a:defRPr>
    </a:lvl1pPr>
    <a:lvl2pPr marL="457200" algn="l" rtl="0" fontAlgn="base">
      <a:spcBef>
        <a:spcPct val="30000"/>
      </a:spcBef>
      <a:spcAft>
        <a:spcPct val="0"/>
      </a:spcAft>
      <a:defRPr sz="900" kern="1200">
        <a:solidFill>
          <a:schemeClr val="tx1"/>
        </a:solidFill>
        <a:latin typeface="Arial" panose="020B0604020202020204" pitchFamily="34" charset="0"/>
        <a:ea typeface="+mn-ea"/>
        <a:cs typeface="Arial" pitchFamily="34" charset="0"/>
      </a:defRPr>
    </a:lvl2pPr>
    <a:lvl3pPr marL="914400" algn="l" rtl="0" fontAlgn="base">
      <a:spcBef>
        <a:spcPct val="30000"/>
      </a:spcBef>
      <a:spcAft>
        <a:spcPct val="0"/>
      </a:spcAft>
      <a:defRPr sz="900" kern="1200">
        <a:solidFill>
          <a:schemeClr val="tx1"/>
        </a:solidFill>
        <a:latin typeface="Arial" panose="020B0604020202020204" pitchFamily="34" charset="0"/>
        <a:ea typeface="+mn-ea"/>
        <a:cs typeface="Arial" pitchFamily="34" charset="0"/>
      </a:defRPr>
    </a:lvl3pPr>
    <a:lvl4pPr marL="1371600" algn="l" rtl="0" fontAlgn="base">
      <a:spcBef>
        <a:spcPct val="30000"/>
      </a:spcBef>
      <a:spcAft>
        <a:spcPct val="0"/>
      </a:spcAft>
      <a:defRPr sz="900" kern="1200">
        <a:solidFill>
          <a:schemeClr val="tx1"/>
        </a:solidFill>
        <a:latin typeface="Arial" panose="020B0604020202020204" pitchFamily="34" charset="0"/>
        <a:ea typeface="+mn-ea"/>
        <a:cs typeface="Arial" pitchFamily="34" charset="0"/>
      </a:defRPr>
    </a:lvl4pPr>
    <a:lvl5pPr marL="1828800" algn="l" rtl="0" fontAlgn="base">
      <a:spcBef>
        <a:spcPct val="30000"/>
      </a:spcBef>
      <a:spcAft>
        <a:spcPct val="0"/>
      </a:spcAft>
      <a:defRPr sz="900" kern="1200">
        <a:solidFill>
          <a:schemeClr val="tx1"/>
        </a:solidFill>
        <a:latin typeface="Arial" panose="020B0604020202020204"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Image Placeholder 11"/>
          <p:cNvSpPr>
            <a:spLocks noGrp="1" noRot="1" noChangeAspect="1"/>
          </p:cNvSpPr>
          <p:nvPr>
            <p:ph type="sldImg"/>
          </p:nvPr>
        </p:nvSpPr>
        <p:spPr>
          <a:xfrm>
            <a:off x="1047750" y="582613"/>
            <a:ext cx="3886200" cy="2914650"/>
          </a:xfrm>
        </p:spPr>
      </p:sp>
      <p:sp>
        <p:nvSpPr>
          <p:cNvPr id="13" name="Notes Placeholder 12"/>
          <p:cNvSpPr>
            <a:spLocks noGrp="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type="body" idx="1"/>
          </p:nvPr>
        </p:nvSpPr>
        <p:spPr/>
        <p:txBody>
          <a:bodyPr/>
          <a:lstStyle/>
          <a:p>
            <a:r>
              <a:rPr lang="en-US" smtClean="0"/>
              <a:t>And What UML is NOT …</a:t>
            </a:r>
          </a:p>
          <a:p>
            <a:r>
              <a:rPr lang="en-US" smtClean="0"/>
              <a:t>UML is not meant to be a programming language, rather it is a language meant for modeling. By using UML, one can convey a concept or a specification but not a solution (which a program does).</a:t>
            </a:r>
          </a:p>
          <a:p>
            <a:r>
              <a:rPr lang="en-US" smtClean="0"/>
              <a:t>UML comprises model elements, each with its own associated notation and semantics. UML is not meant to specify a tool or repository in terms of interfaces, storage, or run time behavior.</a:t>
            </a:r>
          </a:p>
          <a:p>
            <a:r>
              <a:rPr lang="en-US" smtClean="0"/>
              <a:t>Similarly, UML is not a process. A process will provide guidance regarding order of activities, and spell out the work products that have to be developed. They are usually domain specific.</a:t>
            </a:r>
          </a:p>
          <a:p>
            <a:r>
              <a:rPr lang="en-US" smtClean="0"/>
              <a:t>UML does not require a process. However, it enables and promotes Object-Oriented and component-based processes.</a:t>
            </a:r>
            <a:endParaRPr lang="en-US" dirty="0" smtClean="0"/>
          </a:p>
        </p:txBody>
      </p:sp>
      <p:sp>
        <p:nvSpPr>
          <p:cNvPr id="3" name="Slide Image Placeholder 2"/>
          <p:cNvSpPr>
            <a:spLocks noGrp="1" noRot="1" noChangeAspect="1"/>
          </p:cNvSpPr>
          <p:nvPr>
            <p:ph type="sldImg"/>
          </p:nvPr>
        </p:nvSpPr>
        <p:spPr>
          <a:xfrm>
            <a:off x="1047750" y="582613"/>
            <a:ext cx="3886200" cy="2914650"/>
          </a:xfr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Grp="1" noChangeArrowheads="1"/>
          </p:cNvSpPr>
          <p:nvPr>
            <p:ph type="body" idx="1"/>
          </p:nvPr>
        </p:nvSpPr>
        <p:spPr/>
        <p:txBody>
          <a:bodyPr/>
          <a:lstStyle/>
          <a:p>
            <a:r>
              <a:rPr lang="en-US" smtClean="0"/>
              <a:t>UML Building Blocks:</a:t>
            </a:r>
          </a:p>
          <a:p>
            <a:r>
              <a:rPr lang="en-US" smtClean="0"/>
              <a:t>Let us look at the building blocks of UML. UML offers different views of the system, each view containing different diagrams. The diagrams are made up of specific modeling elements.</a:t>
            </a:r>
          </a:p>
          <a:p>
            <a:r>
              <a:rPr lang="en-US" smtClean="0"/>
              <a:t>In addition to existing modeling elements, UML allows extending available notation and semantics by the use of extension mechanisms.</a:t>
            </a:r>
            <a:endParaRPr lang="en-US" dirty="0" smtClean="0"/>
          </a:p>
        </p:txBody>
      </p:sp>
      <p:sp>
        <p:nvSpPr>
          <p:cNvPr id="3" name="Slide Image Placeholder 2"/>
          <p:cNvSpPr>
            <a:spLocks noGrp="1" noRot="1" noChangeAspect="1"/>
          </p:cNvSpPr>
          <p:nvPr>
            <p:ph type="sldImg"/>
          </p:nvPr>
        </p:nvSpPr>
        <p:spPr>
          <a:xfrm>
            <a:off x="1047750" y="582613"/>
            <a:ext cx="3886200" cy="2914650"/>
          </a:xfr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noChangeArrowheads="1"/>
          </p:cNvSpPr>
          <p:nvPr>
            <p:ph type="body" idx="1"/>
          </p:nvPr>
        </p:nvSpPr>
        <p:spPr/>
        <p:txBody>
          <a:bodyPr/>
          <a:lstStyle/>
          <a:p>
            <a:r>
              <a:rPr lang="en-US" smtClean="0"/>
              <a:t>UML Building Blocks – Views and Diagrams:</a:t>
            </a:r>
          </a:p>
          <a:p>
            <a:r>
              <a:rPr lang="en-US" smtClean="0"/>
              <a:t>For the end user, the User view is useful to understand the functionality that will be provided by the system. Various views are:</a:t>
            </a:r>
          </a:p>
          <a:p>
            <a:pPr lvl="1"/>
            <a:r>
              <a:rPr lang="en-US" smtClean="0"/>
              <a:t>Structural view - Structure diagrams define the static architecture of a model. They are used to model the “things” that make up a model. They are used to model the relationships and dependencies.  Analysts and Designers can get  the view of the structural aspects of the system through the Structural view.</a:t>
            </a:r>
          </a:p>
          <a:p>
            <a:pPr lvl="1"/>
            <a:r>
              <a:rPr lang="en-US" smtClean="0"/>
              <a:t>Behavioral view - It can give important inputs in terms of performance, scalability, and throughput, which can be used by the system integrator.</a:t>
            </a:r>
          </a:p>
          <a:p>
            <a:pPr lvl="1"/>
            <a:r>
              <a:rPr lang="en-US" smtClean="0"/>
              <a:t>Implementation view - This view is helpful for programmers.</a:t>
            </a:r>
          </a:p>
          <a:p>
            <a:pPr lvl="1"/>
            <a:r>
              <a:rPr lang="en-US" smtClean="0"/>
              <a:t>Environment view – This view can convey decisions relating to system topology, delivery mode, installation, and communication. </a:t>
            </a:r>
          </a:p>
          <a:p>
            <a:pPr lvl="1"/>
            <a:endParaRPr lang="en-US" smtClean="0"/>
          </a:p>
          <a:p>
            <a:pPr lvl="1"/>
            <a:r>
              <a:rPr lang="en-US" smtClean="0"/>
              <a:t>contd.</a:t>
            </a:r>
            <a:endParaRPr lang="en-US" dirty="0" smtClean="0"/>
          </a:p>
        </p:txBody>
      </p:sp>
      <p:sp>
        <p:nvSpPr>
          <p:cNvPr id="3" name="Slide Image Placeholder 2"/>
          <p:cNvSpPr>
            <a:spLocks noGrp="1" noRot="1" noChangeAspect="1"/>
          </p:cNvSpPr>
          <p:nvPr>
            <p:ph type="sldImg"/>
          </p:nvPr>
        </p:nvSpPr>
        <p:spPr>
          <a:xfrm>
            <a:off x="1047750" y="582613"/>
            <a:ext cx="3886200" cy="2914650"/>
          </a:xfr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Grp="1" noChangeArrowheads="1"/>
          </p:cNvSpPr>
          <p:nvPr>
            <p:ph type="body" idx="1"/>
          </p:nvPr>
        </p:nvSpPr>
        <p:spPr/>
        <p:txBody>
          <a:bodyPr/>
          <a:lstStyle/>
          <a:p>
            <a:r>
              <a:rPr lang="en-US" smtClean="0"/>
              <a:t>UML Building Blocks – Views and Diagrams (contd.):</a:t>
            </a:r>
          </a:p>
          <a:p>
            <a:r>
              <a:rPr lang="en-US" smtClean="0"/>
              <a:t>Often one has to decide which views / diagrams are required for the system under consideration. While deciding on this, consider the “reason for communication” of models. Depending on what aspects of the system need to be emphasized on, the views / diagrams can be chosen. (To that extent, each view / diagram is an independent entity in itself). Hence, it may not be required to have all models for each Analysis and Design.</a:t>
            </a:r>
          </a:p>
          <a:p>
            <a:r>
              <a:rPr lang="en-US" smtClean="0"/>
              <a:t>It is important to note that the activity of drawing diagram by itself is not Analysis and Design. Rather, the diagrams are a means of representing and conveying the “Analysis and Design decisions”.</a:t>
            </a:r>
            <a:endParaRPr lang="en-US" dirty="0" smtClean="0"/>
          </a:p>
        </p:txBody>
      </p:sp>
      <p:sp>
        <p:nvSpPr>
          <p:cNvPr id="3" name="Slide Image Placeholder 2"/>
          <p:cNvSpPr>
            <a:spLocks noGrp="1" noRot="1" noChangeAspect="1"/>
          </p:cNvSpPr>
          <p:nvPr>
            <p:ph type="sldImg"/>
          </p:nvPr>
        </p:nvSpPr>
        <p:spPr>
          <a:xfrm>
            <a:off x="1047750" y="582613"/>
            <a:ext cx="3886200" cy="2914650"/>
          </a:xfr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Grp="1" noChangeArrowheads="1"/>
          </p:cNvSpPr>
          <p:nvPr>
            <p:ph type="body" idx="1"/>
          </p:nvPr>
        </p:nvSpPr>
        <p:spPr/>
        <p:txBody>
          <a:bodyPr/>
          <a:lstStyle/>
          <a:p>
            <a:r>
              <a:rPr lang="en-US" smtClean="0"/>
              <a:t>UML Building Blocks – Elements:</a:t>
            </a:r>
          </a:p>
          <a:p>
            <a:r>
              <a:rPr lang="en-US" smtClean="0"/>
              <a:t>Elements form the atomic level of the UML hierarchy. Each element has a predefined “meaning” and a “graphical notation” associated with it.</a:t>
            </a:r>
          </a:p>
          <a:p>
            <a:endParaRPr lang="en-US" dirty="0" smtClean="0"/>
          </a:p>
        </p:txBody>
      </p:sp>
      <p:sp>
        <p:nvSpPr>
          <p:cNvPr id="3" name="Slide Image Placeholder 2"/>
          <p:cNvSpPr>
            <a:spLocks noGrp="1" noRot="1" noChangeAspect="1"/>
          </p:cNvSpPr>
          <p:nvPr>
            <p:ph type="sldImg"/>
          </p:nvPr>
        </p:nvSpPr>
        <p:spPr>
          <a:xfrm>
            <a:off x="1047750" y="582613"/>
            <a:ext cx="3886200" cy="2914650"/>
          </a:xfr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Grp="1" noChangeArrowheads="1"/>
          </p:cNvSpPr>
          <p:nvPr>
            <p:ph type="body" idx="1"/>
          </p:nvPr>
        </p:nvSpPr>
        <p:spPr/>
        <p:txBody>
          <a:bodyPr/>
          <a:lstStyle/>
          <a:p>
            <a:r>
              <a:rPr lang="en-US" smtClean="0"/>
              <a:t>UML Building Blocks – Mechanisms:</a:t>
            </a:r>
          </a:p>
          <a:p>
            <a:r>
              <a:rPr lang="en-US" smtClean="0"/>
              <a:t>There are some mechanisms available to add on to the expressive power of UML. They are broadly categorized as General mechanisms and Extension mechanisms.</a:t>
            </a:r>
            <a:endParaRPr lang="en-US" dirty="0" smtClean="0"/>
          </a:p>
        </p:txBody>
      </p:sp>
      <p:sp>
        <p:nvSpPr>
          <p:cNvPr id="3" name="Slide Image Placeholder 2"/>
          <p:cNvSpPr>
            <a:spLocks noGrp="1" noRot="1" noChangeAspect="1"/>
          </p:cNvSpPr>
          <p:nvPr>
            <p:ph type="sldImg"/>
          </p:nvPr>
        </p:nvSpPr>
        <p:spPr>
          <a:xfrm>
            <a:off x="1047750" y="582613"/>
            <a:ext cx="3886200" cy="2914650"/>
          </a:xfr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Grp="1" noChangeArrowheads="1"/>
          </p:cNvSpPr>
          <p:nvPr>
            <p:ph type="body" idx="1"/>
          </p:nvPr>
        </p:nvSpPr>
        <p:spPr/>
        <p:txBody>
          <a:bodyPr/>
          <a:lstStyle/>
          <a:p>
            <a:r>
              <a:rPr lang="en-US" smtClean="0"/>
              <a:t>UML Diagrams:</a:t>
            </a:r>
          </a:p>
          <a:p>
            <a:r>
              <a:rPr lang="en-US" smtClean="0"/>
              <a:t>The slides shows a list of the nine diagrams in UML 1.4. Also mentions the additional diagrams of UML 2.x.</a:t>
            </a:r>
          </a:p>
          <a:p>
            <a:endParaRPr lang="en-US" smtClean="0"/>
          </a:p>
          <a:p>
            <a:r>
              <a:rPr lang="en-US" smtClean="0"/>
              <a:t>In the subsequent sections we will be looking at each UML 1.4 diagram in detail. The sections provide the notations and associated semantics for the constituents of each diagram.</a:t>
            </a:r>
            <a:endParaRPr lang="en-US" dirty="0" smtClean="0"/>
          </a:p>
        </p:txBody>
      </p:sp>
      <p:sp>
        <p:nvSpPr>
          <p:cNvPr id="3" name="Slide Image Placeholder 2"/>
          <p:cNvSpPr>
            <a:spLocks noGrp="1" noRot="1" noChangeAspect="1"/>
          </p:cNvSpPr>
          <p:nvPr>
            <p:ph type="sldImg"/>
          </p:nvPr>
        </p:nvSpPr>
        <p:spPr>
          <a:xfrm>
            <a:off x="1047750" y="582613"/>
            <a:ext cx="3886200" cy="2914650"/>
          </a:xfr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7750" y="582613"/>
            <a:ext cx="3886200" cy="2914650"/>
          </a:xfrm>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76" y="950260"/>
            <a:ext cx="815789" cy="2246769"/>
          </a:xfrm>
          <a:prstGeom prst="rect">
            <a:avLst/>
          </a:prstGeom>
          <a:noFill/>
        </p:spPr>
        <p:txBody>
          <a:bodyPr wrap="square" rtlCol="0">
            <a:spAutoFit/>
          </a:bodyPr>
          <a:lstStyle/>
          <a:p>
            <a:r>
              <a:rPr lang="en-US" sz="1000" dirty="0" smtClean="0">
                <a:latin typeface="Candara" panose="020E0502030303020204" pitchFamily="34" charset="0"/>
              </a:rPr>
              <a:t>Answers to review questions. </a:t>
            </a:r>
          </a:p>
          <a:p>
            <a:endParaRPr lang="en-US" sz="1000" dirty="0">
              <a:latin typeface="Candara" panose="020E0502030303020204" pitchFamily="34" charset="0"/>
            </a:endParaRPr>
          </a:p>
          <a:p>
            <a:r>
              <a:rPr lang="en-US" sz="1000" dirty="0" smtClean="0">
                <a:latin typeface="Candara" panose="020E0502030303020204" pitchFamily="34" charset="0"/>
              </a:rPr>
              <a:t>Question 1: Unified Modeling Language. </a:t>
            </a:r>
          </a:p>
          <a:p>
            <a:endParaRPr lang="en-US" sz="1000" dirty="0">
              <a:latin typeface="Candara" panose="020E0502030303020204" pitchFamily="34" charset="0"/>
            </a:endParaRPr>
          </a:p>
          <a:p>
            <a:r>
              <a:rPr lang="en-US" sz="1000" dirty="0" smtClean="0">
                <a:latin typeface="Candara" panose="020E0502030303020204" pitchFamily="34" charset="0"/>
              </a:rPr>
              <a:t>Question 2 : True</a:t>
            </a:r>
          </a:p>
          <a:p>
            <a:endParaRPr lang="en-US" sz="1000" dirty="0">
              <a:latin typeface="Candara" panose="020E0502030303020204" pitchFamily="34" charset="0"/>
            </a:endParaRPr>
          </a:p>
          <a:p>
            <a:r>
              <a:rPr lang="en-US" sz="1000" dirty="0" smtClean="0">
                <a:latin typeface="Candara" panose="020E0502030303020204" pitchFamily="34" charset="0"/>
              </a:rPr>
              <a:t>Question 3: False</a:t>
            </a:r>
            <a:endParaRPr lang="en-US" sz="1000" dirty="0">
              <a:latin typeface="Candara" panose="020E0502030303020204" pitchFamily="34" charset="0"/>
            </a:endParaRPr>
          </a:p>
        </p:txBody>
      </p:sp>
      <p:sp>
        <p:nvSpPr>
          <p:cNvPr id="3" name="Slide Image Placeholder 2"/>
          <p:cNvSpPr>
            <a:spLocks noGrp="1" noRot="1" noChangeAspect="1"/>
          </p:cNvSpPr>
          <p:nvPr>
            <p:ph type="sldImg"/>
          </p:nvPr>
        </p:nvSpPr>
        <p:spPr>
          <a:xfrm>
            <a:off x="1047750" y="582613"/>
            <a:ext cx="3886200" cy="2914650"/>
          </a:xfrm>
        </p:spPr>
      </p:sp>
      <p:sp>
        <p:nvSpPr>
          <p:cNvPr id="6" name="Notes Placeholder 5"/>
          <p:cNvSpPr>
            <a:spLocks noGrp="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7576" y="950260"/>
            <a:ext cx="815789" cy="1477328"/>
          </a:xfrm>
          <a:prstGeom prst="rect">
            <a:avLst/>
          </a:prstGeom>
          <a:noFill/>
        </p:spPr>
        <p:txBody>
          <a:bodyPr wrap="square" rtlCol="0">
            <a:spAutoFit/>
          </a:bodyPr>
          <a:lstStyle/>
          <a:p>
            <a:r>
              <a:rPr lang="en-US" sz="1000" dirty="0" smtClean="0">
                <a:latin typeface="Candara" panose="020E0502030303020204" pitchFamily="34" charset="0"/>
              </a:rPr>
              <a:t>Answers to review questions. </a:t>
            </a:r>
          </a:p>
          <a:p>
            <a:endParaRPr lang="en-US" sz="1000" dirty="0">
              <a:latin typeface="Candara" panose="020E0502030303020204" pitchFamily="34" charset="0"/>
            </a:endParaRPr>
          </a:p>
          <a:p>
            <a:r>
              <a:rPr lang="en-US" sz="1000" dirty="0" smtClean="0">
                <a:latin typeface="Candara" panose="020E0502030303020204" pitchFamily="34" charset="0"/>
              </a:rPr>
              <a:t>Question 1:</a:t>
            </a:r>
          </a:p>
          <a:p>
            <a:r>
              <a:rPr lang="en-US" sz="1000" dirty="0" smtClean="0">
                <a:latin typeface="Candara" panose="020E0502030303020204" pitchFamily="34" charset="0"/>
              </a:rPr>
              <a:t>1- A, D,E</a:t>
            </a:r>
          </a:p>
          <a:p>
            <a:r>
              <a:rPr lang="en-US" sz="1000" dirty="0" smtClean="0">
                <a:latin typeface="Candara" panose="020E0502030303020204" pitchFamily="34" charset="0"/>
              </a:rPr>
              <a:t>2- C</a:t>
            </a:r>
          </a:p>
          <a:p>
            <a:r>
              <a:rPr lang="en-US" sz="1000" dirty="0" smtClean="0">
                <a:latin typeface="Candara" panose="020E0502030303020204" pitchFamily="34" charset="0"/>
              </a:rPr>
              <a:t>3-B,F</a:t>
            </a:r>
          </a:p>
          <a:p>
            <a:endParaRPr lang="en-US" sz="1000" dirty="0">
              <a:latin typeface="Candara" panose="020E0502030303020204" pitchFamily="34" charset="0"/>
            </a:endParaRPr>
          </a:p>
        </p:txBody>
      </p:sp>
      <p:sp>
        <p:nvSpPr>
          <p:cNvPr id="2" name="Slide Image Placeholder 1"/>
          <p:cNvSpPr>
            <a:spLocks noGrp="1" noRot="1" noChangeAspect="1"/>
          </p:cNvSpPr>
          <p:nvPr>
            <p:ph type="sldImg"/>
          </p:nvPr>
        </p:nvSpPr>
        <p:spPr>
          <a:xfrm>
            <a:off x="1047750" y="582613"/>
            <a:ext cx="3886200" cy="2914650"/>
          </a:xfrm>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7750" y="582613"/>
            <a:ext cx="3886200" cy="2914650"/>
          </a:xfrm>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noChangeArrowheads="1"/>
          </p:cNvSpPr>
          <p:nvPr>
            <p:ph type="body" idx="1"/>
          </p:nvPr>
        </p:nvSpPr>
        <p:spPr/>
        <p:txBody>
          <a:bodyPr>
            <a:normAutofit fontScale="92500"/>
          </a:bodyPr>
          <a:lstStyle/>
          <a:p>
            <a:r>
              <a:rPr lang="en-US" smtClean="0"/>
              <a:t>Principles of Modeling: What is Modeling?</a:t>
            </a:r>
          </a:p>
          <a:p>
            <a:r>
              <a:rPr lang="en-US" smtClean="0"/>
              <a:t>Modeling is an essential activity in many domains, including the fields of construction and engineering.</a:t>
            </a:r>
          </a:p>
          <a:p>
            <a:r>
              <a:rPr lang="en-US" smtClean="0"/>
              <a:t>Actual building of a house is almost always preceded by a blueprint, a model, which describes the architectural layout and other details. Such a blueprint is essential for understanding the system and to convey the same to concerned parties.</a:t>
            </a:r>
          </a:p>
          <a:p>
            <a:r>
              <a:rPr lang="en-US" smtClean="0"/>
              <a:t>The same concept applies to software systems as well. Models can be used to capture the knowledge about the system. A model helps to capture and precisely state the requirements and domain knowledge so that all stakeholders may understand and agree on the plan for the project.</a:t>
            </a:r>
          </a:p>
          <a:p>
            <a:r>
              <a:rPr lang="en-US" smtClean="0"/>
              <a:t>Different models of a software system may capture the  following:</a:t>
            </a:r>
          </a:p>
          <a:p>
            <a:pPr lvl="1"/>
            <a:r>
              <a:rPr lang="en-US" smtClean="0"/>
              <a:t>requirements about its application domain, </a:t>
            </a:r>
          </a:p>
          <a:p>
            <a:pPr lvl="1"/>
            <a:r>
              <a:rPr lang="en-US" smtClean="0"/>
              <a:t>the ways in which users will use the application, </a:t>
            </a:r>
          </a:p>
          <a:p>
            <a:pPr lvl="1"/>
            <a:r>
              <a:rPr lang="en-US" smtClean="0"/>
              <a:t>its breakdown into application modules, </a:t>
            </a:r>
          </a:p>
          <a:p>
            <a:pPr lvl="1"/>
            <a:r>
              <a:rPr lang="en-US" smtClean="0"/>
              <a:t>common patterns used in its construction, etc. </a:t>
            </a:r>
          </a:p>
          <a:p>
            <a:r>
              <a:rPr lang="en-US" smtClean="0"/>
              <a:t>	Thus modeling helps the developers easily explore several architectures and design solutions before writing code.</a:t>
            </a:r>
          </a:p>
          <a:p>
            <a:r>
              <a:rPr lang="en-US" smtClean="0"/>
              <a:t>Models have two major aspects:</a:t>
            </a:r>
          </a:p>
          <a:p>
            <a:pPr lvl="1"/>
            <a:r>
              <a:rPr lang="en-US" smtClean="0"/>
              <a:t>Semantic information (semantics)</a:t>
            </a:r>
          </a:p>
          <a:p>
            <a:pPr lvl="1"/>
            <a:r>
              <a:rPr lang="en-US" smtClean="0"/>
              <a:t>Visual presentation (notation)</a:t>
            </a:r>
          </a:p>
          <a:p>
            <a:r>
              <a:rPr lang="en-US" smtClean="0"/>
              <a:t>A model can tell what a function does (specification), and also how the function is accomplished (implementation). </a:t>
            </a:r>
            <a:endParaRPr lang="en-US" dirty="0" smtClean="0"/>
          </a:p>
        </p:txBody>
      </p:sp>
      <p:sp>
        <p:nvSpPr>
          <p:cNvPr id="6" name="Slide Image Placeholder 5"/>
          <p:cNvSpPr>
            <a:spLocks noGrp="1" noRot="1" noChangeAspect="1"/>
          </p:cNvSpPr>
          <p:nvPr>
            <p:ph type="sldImg"/>
          </p:nvPr>
        </p:nvSpPr>
        <p:spPr>
          <a:xfrm>
            <a:off x="1047750" y="582613"/>
            <a:ext cx="3886200" cy="2914650"/>
          </a:xfr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7750" y="582613"/>
            <a:ext cx="3886200" cy="2914650"/>
          </a:xfrm>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ChangeArrowheads="1"/>
          </p:cNvSpPr>
          <p:nvPr>
            <p:ph type="body" idx="1"/>
          </p:nvPr>
        </p:nvSpPr>
        <p:spPr/>
        <p:txBody>
          <a:bodyPr/>
          <a:lstStyle/>
          <a:p>
            <a:r>
              <a:rPr lang="en-US" smtClean="0"/>
              <a:t>Principles of Modeling (contd.):</a:t>
            </a:r>
          </a:p>
          <a:p>
            <a:r>
              <a:rPr lang="en-US" smtClean="0"/>
              <a:t>While modeling, the problem must always be kept in mind. Only the models that will add value to a “view” of the system must be considered. For example: If a system is supposed to be a stand alone system, having a model to depict the deployment details may not be required. However, such a model would be required for a system which is supposed to be deployed across a network.</a:t>
            </a:r>
          </a:p>
          <a:p>
            <a:r>
              <a:rPr lang="en-US" smtClean="0"/>
              <a:t>Besides, every system has static as well as dynamic aspects. So the models must be capable of depicting the same.</a:t>
            </a:r>
          </a:p>
          <a:p>
            <a:r>
              <a:rPr lang="en-US" smtClean="0"/>
              <a:t>Further, based on the view and the people it is intended for, models may be at different granular levels. Each user may require different degrees of details. </a:t>
            </a:r>
          </a:p>
          <a:p>
            <a:r>
              <a:rPr lang="en-US" smtClean="0"/>
              <a:t>It is unlikely that one model gives the complete system description. This is where multiple models, each giving a different (but relevant) view of the system, becomes important. So proper choice of models is important, which will best help in understanding how to attack the problem and shape its solution.</a:t>
            </a:r>
            <a:endParaRPr lang="en-US" dirty="0" smtClean="0"/>
          </a:p>
        </p:txBody>
      </p:sp>
      <p:sp>
        <p:nvSpPr>
          <p:cNvPr id="3" name="Slide Image Placeholder 2"/>
          <p:cNvSpPr>
            <a:spLocks noGrp="1" noRot="1" noChangeAspect="1"/>
          </p:cNvSpPr>
          <p:nvPr>
            <p:ph type="sldImg"/>
          </p:nvPr>
        </p:nvSpPr>
        <p:spPr>
          <a:xfrm>
            <a:off x="1047750" y="582613"/>
            <a:ext cx="3886200" cy="2914650"/>
          </a:xfr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ChangeArrowheads="1"/>
          </p:cNvSpPr>
          <p:nvPr>
            <p:ph type="body" idx="1"/>
          </p:nvPr>
        </p:nvSpPr>
        <p:spPr/>
        <p:txBody>
          <a:bodyPr>
            <a:normAutofit fontScale="92500"/>
          </a:bodyPr>
          <a:lstStyle/>
          <a:p>
            <a:r>
              <a:rPr lang="en-US" smtClean="0"/>
              <a:t>What is UML?</a:t>
            </a:r>
          </a:p>
          <a:p>
            <a:r>
              <a:rPr lang="en-US" smtClean="0"/>
              <a:t>OMG specification states: “The Unified Modeling Language (UML) is a graphical language for visualizing, specifying, constructing, and documenting the artifacts of a software-intensive system”. The UML offers a standard way to write a system's blueprints, including conceptual things such as business processes and system functions, as well as concrete things such as programming language statements, database schemas, and reusable software components.</a:t>
            </a:r>
          </a:p>
          <a:p>
            <a:r>
              <a:rPr lang="en-US" smtClean="0"/>
              <a:t>UML is used for the following tasks:</a:t>
            </a:r>
          </a:p>
          <a:p>
            <a:pPr lvl="1"/>
            <a:r>
              <a:rPr lang="en-US" smtClean="0"/>
              <a:t>Visualizing - Visual Model helps better communication and goes beyond what can otherwise be textually described.</a:t>
            </a:r>
          </a:p>
          <a:p>
            <a:pPr lvl="1"/>
            <a:r>
              <a:rPr lang="en-US" smtClean="0"/>
              <a:t>Specifying - UML can help in specifying all important analysis, design, and implementation decisions.</a:t>
            </a:r>
          </a:p>
          <a:p>
            <a:pPr lvl="1"/>
            <a:r>
              <a:rPr lang="en-US" smtClean="0"/>
              <a:t>Modeling - Allows for construction of the system from the various models.</a:t>
            </a:r>
          </a:p>
          <a:p>
            <a:pPr lvl="1"/>
            <a:r>
              <a:rPr lang="en-US" smtClean="0"/>
              <a:t>Documenting - Models can help in documenting all decisions taken during the entire system development lifecycle.</a:t>
            </a:r>
          </a:p>
          <a:p>
            <a:r>
              <a:rPr lang="en-US" smtClean="0"/>
              <a:t>Prior to UML, there were many methods with similar modeling languages having minor differences in overall expressive power. However, there was no single “leading” modeling language. Lack of disagreement on a general-purpose modeling language discouraged new users from adopting the OO approach. </a:t>
            </a:r>
          </a:p>
          <a:p>
            <a:r>
              <a:rPr lang="en-US" smtClean="0"/>
              <a:t>contd.</a:t>
            </a:r>
            <a:endParaRPr lang="en-US" dirty="0" smtClean="0"/>
          </a:p>
        </p:txBody>
      </p:sp>
      <p:sp>
        <p:nvSpPr>
          <p:cNvPr id="3" name="Slide Image Placeholder 2"/>
          <p:cNvSpPr>
            <a:spLocks noGrp="1" noRot="1" noChangeAspect="1"/>
          </p:cNvSpPr>
          <p:nvPr>
            <p:ph type="sldImg"/>
          </p:nvPr>
        </p:nvSpPr>
        <p:spPr>
          <a:xfrm>
            <a:off x="1047750" y="582613"/>
            <a:ext cx="3886200" cy="2914650"/>
          </a:xfr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noChangeArrowheads="1"/>
          </p:cNvSpPr>
          <p:nvPr>
            <p:ph type="body" idx="1"/>
          </p:nvPr>
        </p:nvSpPr>
        <p:spPr/>
        <p:txBody>
          <a:bodyPr/>
          <a:lstStyle/>
          <a:p>
            <a:r>
              <a:rPr lang="en-US" smtClean="0"/>
              <a:t>What is UML? (contd.)</a:t>
            </a:r>
          </a:p>
          <a:p>
            <a:r>
              <a:rPr lang="en-US" smtClean="0"/>
              <a:t>In the period around mid-90s, there were efforts made in the direction of unifying the prominent methods available at that time. After a couple of drafts, UML was adopted by OMG in 1997. Some of the key methods considered for unification were:</a:t>
            </a:r>
          </a:p>
          <a:p>
            <a:pPr lvl="1"/>
            <a:r>
              <a:rPr lang="en-US" smtClean="0"/>
              <a:t>Booch’s Method: Design and Construction oriented approach best suited for engineering intensive systems. </a:t>
            </a:r>
          </a:p>
          <a:p>
            <a:pPr lvl="1"/>
            <a:r>
              <a:rPr lang="en-US" smtClean="0"/>
              <a:t>Jacobson’s OOSE: Use Case oriented approach best suited for business engineering and requirements analysis. </a:t>
            </a:r>
          </a:p>
          <a:p>
            <a:pPr lvl="1"/>
            <a:r>
              <a:rPr lang="en-US" smtClean="0"/>
              <a:t>Rambaugh’s OMT: Analysis oriented approach best suited for data intensive systems. </a:t>
            </a:r>
            <a:endParaRPr lang="en-US" dirty="0" smtClean="0"/>
          </a:p>
        </p:txBody>
      </p:sp>
      <p:sp>
        <p:nvSpPr>
          <p:cNvPr id="3" name="Slide Image Placeholder 2"/>
          <p:cNvSpPr>
            <a:spLocks noGrp="1" noRot="1" noChangeAspect="1"/>
          </p:cNvSpPr>
          <p:nvPr>
            <p:ph type="sldImg"/>
          </p:nvPr>
        </p:nvSpPr>
        <p:spPr>
          <a:xfrm>
            <a:off x="1047750" y="582613"/>
            <a:ext cx="3886200" cy="2914650"/>
          </a:xfr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Grp="1" noChangeArrowheads="1"/>
          </p:cNvSpPr>
          <p:nvPr>
            <p:ph type="body" idx="1"/>
          </p:nvPr>
        </p:nvSpPr>
        <p:spPr/>
        <p:txBody>
          <a:bodyPr/>
          <a:lstStyle/>
          <a:p>
            <a:r>
              <a:rPr lang="en-US" smtClean="0"/>
              <a:t>Here is a figure illustrating how UML has evolved over a period of time. Ver 2.x</a:t>
            </a:r>
          </a:p>
          <a:p>
            <a:r>
              <a:rPr lang="en-US" smtClean="0"/>
              <a:t>is the current industry standard. We are dealing with Ver 1.4 in our current</a:t>
            </a:r>
          </a:p>
          <a:p>
            <a:r>
              <a:rPr lang="en-US" smtClean="0"/>
              <a:t>course.</a:t>
            </a:r>
            <a:endParaRPr lang="en-US" dirty="0" smtClean="0"/>
          </a:p>
        </p:txBody>
      </p:sp>
      <p:sp>
        <p:nvSpPr>
          <p:cNvPr id="3" name="Slide Image Placeholder 2"/>
          <p:cNvSpPr>
            <a:spLocks noGrp="1" noRot="1" noChangeAspect="1"/>
          </p:cNvSpPr>
          <p:nvPr>
            <p:ph type="sldImg"/>
          </p:nvPr>
        </p:nvSpPr>
        <p:spPr>
          <a:xfrm>
            <a:off x="1047750" y="582613"/>
            <a:ext cx="3886200" cy="2914650"/>
          </a:xfr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1" noChangeArrowheads="1"/>
          </p:cNvSpPr>
          <p:nvPr>
            <p:ph type="body" idx="1"/>
          </p:nvPr>
        </p:nvSpPr>
        <p:spPr/>
        <p:txBody>
          <a:bodyPr/>
          <a:lstStyle/>
          <a:p>
            <a:r>
              <a:rPr lang="en-US" smtClean="0"/>
              <a:t>Scope of UML:</a:t>
            </a:r>
          </a:p>
          <a:p>
            <a:r>
              <a:rPr lang="en-US" smtClean="0"/>
              <a:t>The figure shown in the slide illustrates what is within the scope of UML, and what is outside of the UML scope. While it provides adequate notation and semantics to address contemporary modeling issues, there are some items outside the scope of UML as explained in subsequent slides.</a:t>
            </a:r>
          </a:p>
          <a:p>
            <a:r>
              <a:rPr lang="en-US" smtClean="0"/>
              <a:t>Some of the things that are outside the scope of UML are:</a:t>
            </a:r>
          </a:p>
          <a:p>
            <a:pPr lvl="1"/>
            <a:r>
              <a:rPr lang="en-US" smtClean="0"/>
              <a:t>Programming Language: UML is a “visual modeling language”. It is not intended to be a visual programming language. It is a language for visualizing, specifying, constructing, and documenting the artifacts of a software intensive system. It does have a close mapping with OO languages.</a:t>
            </a:r>
          </a:p>
          <a:p>
            <a:pPr lvl="1"/>
            <a:r>
              <a:rPr lang="en-US" smtClean="0"/>
              <a:t>Tools: Language standards form the foundation for tools and process. UML defines a semantic meta-model, and not a tool interface, storage, or run-time model.</a:t>
            </a:r>
          </a:p>
          <a:p>
            <a:pPr lvl="1"/>
            <a:r>
              <a:rPr lang="en-US" smtClean="0"/>
              <a:t>Process: Software development process will use UML as a common language for its project artifacts, but will use the same type of UML diagram in the context of different processes. UML is process independent.</a:t>
            </a:r>
            <a:endParaRPr lang="en-US" dirty="0" smtClean="0"/>
          </a:p>
        </p:txBody>
      </p:sp>
      <p:sp>
        <p:nvSpPr>
          <p:cNvPr id="3" name="Slide Image Placeholder 2"/>
          <p:cNvSpPr>
            <a:spLocks noGrp="1" noRot="1" noChangeAspect="1"/>
          </p:cNvSpPr>
          <p:nvPr>
            <p:ph type="sldImg"/>
          </p:nvPr>
        </p:nvSpPr>
        <p:spPr>
          <a:xfrm>
            <a:off x="1047750" y="582613"/>
            <a:ext cx="3886200" cy="2914650"/>
          </a:xfr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1.xml"/><Relationship Id="rId7" Type="http://schemas.openxmlformats.org/officeDocument/2006/relationships/oleObject" Target="../embeddings/oleObject4.bin"/><Relationship Id="rId2" Type="http://schemas.openxmlformats.org/officeDocument/2006/relationships/tags" Target="../tags/tag20.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3.xml"/><Relationship Id="rId4" Type="http://schemas.openxmlformats.org/officeDocument/2006/relationships/tags" Target="../tags/tag22.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5.xml"/><Relationship Id="rId7" Type="http://schemas.openxmlformats.org/officeDocument/2006/relationships/oleObject" Target="../embeddings/oleObject5.bin"/><Relationship Id="rId2" Type="http://schemas.openxmlformats.org/officeDocument/2006/relationships/tags" Target="../tags/tag24.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7.xml"/><Relationship Id="rId4" Type="http://schemas.openxmlformats.org/officeDocument/2006/relationships/tags" Target="../tags/tag26.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image" Target="../media/image1.emf"/><Relationship Id="rId4" Type="http://schemas.openxmlformats.org/officeDocument/2006/relationships/tags" Target="../tags/tag30.xml"/><Relationship Id="rId9" Type="http://schemas.openxmlformats.org/officeDocument/2006/relationships/oleObject" Target="../embeddings/oleObject6.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052"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3"/>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2470629938"/>
      </p:ext>
    </p:extLst>
  </p:cSld>
  <p:clrMapOvr>
    <a:masterClrMapping/>
  </p:clrMapOvr>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4100"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141374823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124"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71824904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6148"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34520794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8596176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O NOT U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12"/>
          <p:cNvPicPr>
            <a:picLocks noChangeAspect="1" noChangeArrowheads="1"/>
          </p:cNvPicPr>
          <p:nvPr userDrawn="1"/>
        </p:nvPicPr>
        <p:blipFill>
          <a:blip r:embed="rId3"/>
          <a:srcRect/>
          <a:stretch>
            <a:fillRect/>
          </a:stretch>
        </p:blipFill>
        <p:spPr bwMode="auto">
          <a:xfrm>
            <a:off x="7315200" y="1828799"/>
            <a:ext cx="1693941" cy="1554480"/>
          </a:xfrm>
          <a:prstGeom prst="rect">
            <a:avLst/>
          </a:prstGeom>
          <a:noFill/>
          <a:ln w="9525">
            <a:noFill/>
            <a:miter lim="800000"/>
            <a:headEnd/>
            <a:tailEnd/>
          </a:ln>
          <a:effectLst/>
        </p:spPr>
      </p:pic>
      <p:sp>
        <p:nvSpPr>
          <p:cNvPr id="4" name="Content Placeholder 2"/>
          <p:cNvSpPr>
            <a:spLocks noGrp="1"/>
          </p:cNvSpPr>
          <p:nvPr>
            <p:ph idx="1" hasCustomPrompt="1"/>
            <p:custDataLst>
              <p:tags r:id="rId1"/>
            </p:custDataLst>
          </p:nvPr>
        </p:nvSpPr>
        <p:spPr>
          <a:xfrm>
            <a:off x="298516" y="1494766"/>
            <a:ext cx="700978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40135733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172"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109783506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7/14/2016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20585254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8196"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23390304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3076"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69621633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38540472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29067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12375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6361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89666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70200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603006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26" Type="http://schemas.openxmlformats.org/officeDocument/2006/relationships/tags" Target="../tags/tag7.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1.xml"/><Relationship Id="rId29"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4.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3.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0"/>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028" name="think-cell Slide" r:id="rId27" imgW="360" imgH="360" progId="">
                  <p:embed/>
                </p:oleObj>
              </mc:Choice>
              <mc:Fallback>
                <p:oleObj name="think-cell Slide" r:id="rId27" imgW="360" imgH="360" progId="">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1"/>
            </p:custDataLst>
          </p:nvPr>
        </p:nvSpPr>
        <p:spPr>
          <a:xfrm>
            <a:off x="1" y="0"/>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22"/>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3"/>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4"/>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25"/>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2015. All Rights Reserved</a:t>
            </a:r>
          </a:p>
        </p:txBody>
      </p:sp>
      <p:cxnSp>
        <p:nvCxnSpPr>
          <p:cNvPr id="15" name="Straight Connector 5"/>
          <p:cNvCxnSpPr/>
          <p:nvPr>
            <p:custDataLst>
              <p:tags r:id="rId26"/>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9" cstate="print"/>
          <a:stretch>
            <a:fillRect/>
          </a:stretch>
        </p:blipFill>
        <p:spPr>
          <a:xfrm>
            <a:off x="270463" y="6439028"/>
            <a:ext cx="1438102" cy="344978"/>
          </a:xfrm>
          <a:prstGeom prst="rect">
            <a:avLst/>
          </a:prstGeom>
          <a:noFill/>
          <a:ln>
            <a:noFill/>
          </a:ln>
        </p:spPr>
      </p:pic>
    </p:spTree>
    <p:extLst>
      <p:ext uri="{BB962C8B-B14F-4D97-AF65-F5344CB8AC3E}">
        <p14:creationId xmlns:p14="http://schemas.microsoft.com/office/powerpoint/2010/main" val="3115803195"/>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 id="2147483709" r:id="rId17"/>
  </p:sldLayoutIdLst>
  <p:timing>
    <p:tnLst>
      <p:par>
        <p:cTn id="1" dur="indefinite" restart="never" nodeType="tmRoot"/>
      </p:par>
    </p:tnLst>
  </p:timing>
  <p:hf sldNum="0" hdr="0" dt="0"/>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itle 10"/>
          <p:cNvSpPr>
            <a:spLocks noGrp="1"/>
          </p:cNvSpPr>
          <p:nvPr>
            <p:ph type="ctrTitle"/>
          </p:nvPr>
        </p:nvSpPr>
        <p:spPr/>
        <p:txBody>
          <a:bodyPr/>
          <a:lstStyle/>
          <a:p>
            <a:r>
              <a:rPr lang="en-US" sz="3600" dirty="0" smtClean="0">
                <a:solidFill>
                  <a:srgbClr val="000000"/>
                </a:solidFill>
              </a:rPr>
              <a:t>Unified Modeling Language</a:t>
            </a:r>
          </a:p>
        </p:txBody>
      </p:sp>
      <p:sp>
        <p:nvSpPr>
          <p:cNvPr id="3074" name="Subtitle 11"/>
          <p:cNvSpPr>
            <a:spLocks noGrp="1"/>
          </p:cNvSpPr>
          <p:nvPr>
            <p:ph type="subTitle" idx="1"/>
          </p:nvPr>
        </p:nvSpPr>
        <p:spPr/>
        <p:txBody>
          <a:bodyPr rtlCol="0">
            <a:normAutofit/>
          </a:bodyPr>
          <a:lstStyle/>
          <a:p>
            <a:pPr algn="l" fontAlgn="auto">
              <a:spcAft>
                <a:spcPts val="0"/>
              </a:spcAft>
              <a:defRPr/>
            </a:pPr>
            <a:r>
              <a:rPr lang="en-US" sz="2400" b="0" dirty="0" smtClean="0"/>
              <a:t>Lesson 1: Introducing UML</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lIns="90488" tIns="44450" rIns="90488" bIns="44450"/>
          <a:lstStyle/>
          <a:p>
            <a:r>
              <a:rPr lang="en-US" sz="1300" dirty="0" smtClean="0"/>
              <a:t>1.2: Concept of UML</a:t>
            </a:r>
            <a:r>
              <a:rPr lang="en-US" sz="1200" dirty="0" smtClean="0"/>
              <a:t/>
            </a:r>
            <a:br>
              <a:rPr lang="en-US" sz="1200" dirty="0" smtClean="0"/>
            </a:br>
            <a:r>
              <a:rPr lang="en-US" dirty="0" smtClean="0"/>
              <a:t>What UML is NOT...</a:t>
            </a:r>
          </a:p>
        </p:txBody>
      </p:sp>
      <p:sp>
        <p:nvSpPr>
          <p:cNvPr id="23555" name="Rectangle 3"/>
          <p:cNvSpPr>
            <a:spLocks noGrp="1" noChangeArrowheads="1"/>
          </p:cNvSpPr>
          <p:nvPr>
            <p:ph idx="1"/>
          </p:nvPr>
        </p:nvSpPr>
        <p:spPr/>
        <p:txBody>
          <a:bodyPr lIns="90488" tIns="44450" rIns="90488" bIns="44450"/>
          <a:lstStyle/>
          <a:p>
            <a:pPr marL="347663" indent="-347663"/>
            <a:r>
              <a:rPr lang="en-US" smtClean="0"/>
              <a:t>UML is NOT:</a:t>
            </a:r>
          </a:p>
          <a:p>
            <a:pPr lvl="1"/>
            <a:r>
              <a:rPr lang="en-US" smtClean="0"/>
              <a:t>a visual programming language, but a visual modeling language.</a:t>
            </a:r>
          </a:p>
          <a:p>
            <a:pPr lvl="2">
              <a:buFontTx/>
              <a:buChar char="•"/>
            </a:pPr>
            <a:r>
              <a:rPr lang="en-US" smtClean="0"/>
              <a:t>A programming language communicates an implementation or solution. </a:t>
            </a:r>
          </a:p>
          <a:p>
            <a:pPr lvl="2">
              <a:buFontTx/>
              <a:buChar char="•"/>
            </a:pPr>
            <a:r>
              <a:rPr lang="en-US" smtClean="0"/>
              <a:t>A modeling language communicates a concept or specification.</a:t>
            </a:r>
          </a:p>
          <a:p>
            <a:pPr lvl="1"/>
            <a:r>
              <a:rPr lang="en-US" smtClean="0"/>
              <a:t>a tool or repository specification, but a modeling language specification.</a:t>
            </a:r>
          </a:p>
          <a:p>
            <a:pPr lvl="2">
              <a:buFontTx/>
              <a:buChar char="•"/>
            </a:pPr>
            <a:r>
              <a:rPr lang="en-US" smtClean="0"/>
              <a:t>A tool or repository specification specifies interface, storage, run time behavior, etc.</a:t>
            </a:r>
          </a:p>
          <a:p>
            <a:pPr lvl="2">
              <a:buFontTx/>
              <a:buChar char="•"/>
            </a:pPr>
            <a:r>
              <a:rPr lang="en-US" smtClean="0"/>
              <a:t>A modeling language specification specifies modeling elements, notations, and usage guidelines.</a:t>
            </a:r>
          </a:p>
          <a:p>
            <a:pPr lvl="1"/>
            <a:r>
              <a:rPr lang="en-US" smtClean="0"/>
              <a:t>a process, but enables processes.</a:t>
            </a:r>
          </a:p>
          <a:p>
            <a:pPr lvl="2">
              <a:buFontTx/>
              <a:buChar char="•"/>
            </a:pPr>
            <a:r>
              <a:rPr lang="en-US" smtClean="0"/>
              <a:t>A process provides entire framework for development.</a:t>
            </a:r>
          </a:p>
          <a:p>
            <a:pPr lvl="2">
              <a:buFontTx/>
              <a:buChar char="•"/>
            </a:pPr>
            <a:r>
              <a:rPr lang="en-US" smtClean="0"/>
              <a:t>UML does not require nor mandates a process though it promotes iterative and incremental processes.</a:t>
            </a:r>
          </a:p>
          <a:p>
            <a:pPr lvl="1">
              <a:buFont typeface="Arial" pitchFamily="34" charset="0"/>
              <a:buNone/>
            </a:pPr>
            <a:endParaRPr lang="en-US" smtClean="0"/>
          </a:p>
        </p:txBody>
      </p:sp>
      <p:sp>
        <p:nvSpPr>
          <p:cNvPr id="5" name="TextBox 4"/>
          <p:cNvSpPr txBox="1"/>
          <p:nvPr/>
        </p:nvSpPr>
        <p:spPr>
          <a:xfrm>
            <a:off x="838200" y="5286375"/>
            <a:ext cx="7620000" cy="641350"/>
          </a:xfrm>
          <a:prstGeom prst="rect">
            <a:avLst/>
          </a:prstGeom>
          <a:solidFill>
            <a:schemeClr val="accent6">
              <a:lumMod val="60000"/>
              <a:lumOff val="40000"/>
            </a:schemeClr>
          </a:solidFill>
        </p:spPr>
        <p:txBody>
          <a:bodyPr>
            <a:spAutoFit/>
          </a:bodyPr>
          <a:lstStyle/>
          <a:p>
            <a:pPr algn="ctr" fontAlgn="auto">
              <a:spcBef>
                <a:spcPts val="0"/>
              </a:spcBef>
              <a:spcAft>
                <a:spcPts val="0"/>
              </a:spcAft>
              <a:defRPr/>
            </a:pPr>
            <a:r>
              <a:rPr lang="en-US" b="1" dirty="0">
                <a:latin typeface="+mj-lt"/>
                <a:cs typeface="+mn-cs"/>
              </a:rPr>
              <a:t>No Exe Outputs! </a:t>
            </a:r>
          </a:p>
          <a:p>
            <a:pPr algn="ctr" fontAlgn="auto">
              <a:spcBef>
                <a:spcPts val="0"/>
              </a:spcBef>
              <a:spcAft>
                <a:spcPts val="0"/>
              </a:spcAft>
              <a:defRPr/>
            </a:pPr>
            <a:r>
              <a:rPr lang="en-US" b="1" dirty="0">
                <a:latin typeface="+mj-lt"/>
                <a:cs typeface="+mn-cs"/>
              </a:rPr>
              <a:t>Sequencing for UML Diagrams based on Process that will be used!!</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lIns="90488" tIns="44450" rIns="90488" bIns="44450"/>
          <a:lstStyle/>
          <a:p>
            <a:r>
              <a:rPr lang="en-US" sz="1300" dirty="0" smtClean="0"/>
              <a:t>1.3: UML Building Blocks </a:t>
            </a:r>
            <a:r>
              <a:rPr lang="en-US" sz="1200" dirty="0" smtClean="0"/>
              <a:t/>
            </a:r>
            <a:br>
              <a:rPr lang="en-US" sz="1200" dirty="0" smtClean="0"/>
            </a:br>
            <a:r>
              <a:rPr lang="en-US" dirty="0" smtClean="0"/>
              <a:t>Overview</a:t>
            </a:r>
          </a:p>
        </p:txBody>
      </p:sp>
      <p:sp>
        <p:nvSpPr>
          <p:cNvPr id="24579" name="Rectangle 3"/>
          <p:cNvSpPr>
            <a:spLocks noGrp="1" noChangeArrowheads="1"/>
          </p:cNvSpPr>
          <p:nvPr>
            <p:ph idx="1"/>
          </p:nvPr>
        </p:nvSpPr>
        <p:spPr/>
        <p:txBody>
          <a:bodyPr lIns="90488" tIns="44450" rIns="90488" bIns="44450"/>
          <a:lstStyle/>
          <a:p>
            <a:pPr marL="347663" indent="-347663">
              <a:tabLst>
                <a:tab pos="1422400" algn="l"/>
              </a:tabLst>
            </a:pPr>
            <a:r>
              <a:rPr lang="en-US" smtClean="0"/>
              <a:t>UML includes:</a:t>
            </a:r>
          </a:p>
          <a:p>
            <a:pPr lvl="1">
              <a:tabLst>
                <a:tab pos="1422400" algn="l"/>
              </a:tabLst>
            </a:pPr>
            <a:r>
              <a:rPr lang="en-US" b="1" smtClean="0"/>
              <a:t>Views:</a:t>
            </a:r>
            <a:r>
              <a:rPr lang="en-US" smtClean="0"/>
              <a:t> They provide different perspectives of a system.</a:t>
            </a:r>
          </a:p>
          <a:p>
            <a:pPr marL="1320800" lvl="3" indent="-231775">
              <a:buFontTx/>
              <a:buChar char="•"/>
              <a:tabLst>
                <a:tab pos="1422400" algn="l"/>
              </a:tabLst>
            </a:pPr>
            <a:r>
              <a:rPr lang="en-US" sz="1600" smtClean="0"/>
              <a:t>When combined, they give a complete picture of a system.</a:t>
            </a:r>
          </a:p>
          <a:p>
            <a:pPr marL="914400" lvl="2" indent="0">
              <a:tabLst>
                <a:tab pos="1422400" algn="l"/>
              </a:tabLst>
            </a:pPr>
            <a:endParaRPr lang="en-US" smtClean="0"/>
          </a:p>
          <a:p>
            <a:pPr lvl="1">
              <a:tabLst>
                <a:tab pos="1422400" algn="l"/>
              </a:tabLst>
            </a:pPr>
            <a:r>
              <a:rPr lang="en-US" b="1" smtClean="0"/>
              <a:t>Diagrams:</a:t>
            </a:r>
            <a:r>
              <a:rPr lang="en-US" smtClean="0"/>
              <a:t> They are graphical models containing view contents.</a:t>
            </a:r>
          </a:p>
          <a:p>
            <a:pPr marL="1320800" lvl="3" indent="-231775">
              <a:buFontTx/>
              <a:buChar char="•"/>
              <a:tabLst>
                <a:tab pos="1422400" algn="l"/>
              </a:tabLst>
            </a:pPr>
            <a:r>
              <a:rPr lang="en-US" sz="1600" smtClean="0"/>
              <a:t>UML has nine different diagrams.</a:t>
            </a:r>
          </a:p>
          <a:p>
            <a:pPr marL="914400" lvl="2" indent="0">
              <a:tabLst>
                <a:tab pos="1422400" algn="l"/>
              </a:tabLst>
            </a:pPr>
            <a:endParaRPr lang="en-US" smtClean="0"/>
          </a:p>
          <a:p>
            <a:pPr lvl="1">
              <a:tabLst>
                <a:tab pos="1422400" algn="l"/>
              </a:tabLst>
            </a:pPr>
            <a:r>
              <a:rPr lang="en-US" b="1" smtClean="0"/>
              <a:t>Model Elements:</a:t>
            </a:r>
            <a:r>
              <a:rPr lang="en-US" smtClean="0"/>
              <a:t> They are conceptual components that populate the diagrams.</a:t>
            </a:r>
          </a:p>
          <a:p>
            <a:pPr lvl="1">
              <a:buFontTx/>
              <a:buChar char="•"/>
              <a:tabLst>
                <a:tab pos="1422400" algn="l"/>
              </a:tabLst>
            </a:pPr>
            <a:endParaRPr lang="en-US" smtClean="0"/>
          </a:p>
          <a:p>
            <a:pPr lvl="1">
              <a:tabLst>
                <a:tab pos="1422400" algn="l"/>
              </a:tabLst>
            </a:pPr>
            <a:r>
              <a:rPr lang="en-US" b="1" smtClean="0"/>
              <a:t>General and Extension mechanisms:</a:t>
            </a:r>
            <a:r>
              <a:rPr lang="en-US" smtClean="0"/>
              <a:t> They provide additional information about a model element.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lIns="90488" tIns="44450" rIns="90488" bIns="44450"/>
          <a:lstStyle/>
          <a:p>
            <a:r>
              <a:rPr lang="en-US" sz="1300" dirty="0" smtClean="0"/>
              <a:t>1.3: UML Building Blocks </a:t>
            </a:r>
            <a:r>
              <a:rPr lang="en-US" sz="1400" dirty="0" smtClean="0"/>
              <a:t/>
            </a:r>
            <a:br>
              <a:rPr lang="en-US" sz="1400" dirty="0" smtClean="0"/>
            </a:br>
            <a:r>
              <a:rPr lang="en-US" dirty="0" smtClean="0"/>
              <a:t>Views and Diagrams</a:t>
            </a:r>
          </a:p>
        </p:txBody>
      </p:sp>
      <p:pic>
        <p:nvPicPr>
          <p:cNvPr id="25603" name="Picture 5"/>
          <p:cNvPicPr>
            <a:picLocks noChangeAspect="1" noChangeArrowheads="1"/>
          </p:cNvPicPr>
          <p:nvPr/>
        </p:nvPicPr>
        <p:blipFill>
          <a:blip r:embed="rId3"/>
          <a:srcRect/>
          <a:stretch>
            <a:fillRect/>
          </a:stretch>
        </p:blipFill>
        <p:spPr bwMode="auto">
          <a:xfrm>
            <a:off x="1219200" y="1460500"/>
            <a:ext cx="6781800" cy="4559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lIns="90488" tIns="44450" rIns="90488" bIns="44450"/>
          <a:lstStyle/>
          <a:p>
            <a:r>
              <a:rPr lang="en-US" sz="1300" dirty="0" smtClean="0"/>
              <a:t>1.3: UML Building Blocks </a:t>
            </a:r>
            <a:r>
              <a:rPr lang="en-US" sz="1400" dirty="0" smtClean="0"/>
              <a:t/>
            </a:r>
            <a:br>
              <a:rPr lang="en-US" sz="1400" dirty="0" smtClean="0"/>
            </a:br>
            <a:r>
              <a:rPr lang="en-US" dirty="0" smtClean="0"/>
              <a:t>Views and Diagrams (</a:t>
            </a:r>
            <a:r>
              <a:rPr lang="en-US" dirty="0" err="1" smtClean="0"/>
              <a:t>Contd</a:t>
            </a:r>
            <a:r>
              <a:rPr lang="en-US" dirty="0" smtClean="0"/>
              <a:t>…)</a:t>
            </a:r>
          </a:p>
        </p:txBody>
      </p:sp>
      <p:sp>
        <p:nvSpPr>
          <p:cNvPr id="26627" name="Rectangle 3"/>
          <p:cNvSpPr>
            <a:spLocks noGrp="1" noChangeArrowheads="1"/>
          </p:cNvSpPr>
          <p:nvPr>
            <p:ph idx="1"/>
          </p:nvPr>
        </p:nvSpPr>
        <p:spPr/>
        <p:txBody>
          <a:bodyPr lIns="90488" tIns="44450" rIns="90488" bIns="44450"/>
          <a:lstStyle/>
          <a:p>
            <a:pPr marL="347663" indent="-347663"/>
            <a:r>
              <a:rPr lang="en-US" smtClean="0"/>
              <a:t>Why so many Views and Diagrams?</a:t>
            </a:r>
          </a:p>
          <a:p>
            <a:pPr lvl="1"/>
            <a:r>
              <a:rPr lang="en-US" smtClean="0"/>
              <a:t>Different Views and Diagrams are required because:</a:t>
            </a:r>
          </a:p>
          <a:p>
            <a:pPr lvl="3">
              <a:buFontTx/>
              <a:buChar char="•"/>
            </a:pPr>
            <a:r>
              <a:rPr lang="en-US" sz="1600" smtClean="0"/>
              <a:t>They collectively help in examining system from different viewpoints.</a:t>
            </a:r>
          </a:p>
          <a:p>
            <a:pPr lvl="3">
              <a:buFontTx/>
              <a:buChar char="•"/>
            </a:pPr>
            <a:r>
              <a:rPr lang="en-US" sz="1600" smtClean="0"/>
              <a:t>System analysis and Design involves taking into account all possible viewpoints.</a:t>
            </a:r>
          </a:p>
          <a:p>
            <a:pPr lvl="3">
              <a:buFontTx/>
              <a:buChar char="•"/>
            </a:pPr>
            <a:r>
              <a:rPr lang="en-US" sz="1600" smtClean="0"/>
              <a:t>System Model is a complete description of a system from a particular perspective.</a:t>
            </a:r>
          </a:p>
          <a:p>
            <a:pPr lvl="3"/>
            <a:endParaRPr lang="en-US" sz="1600" smtClean="0"/>
          </a:p>
          <a:p>
            <a:pPr lvl="1"/>
            <a:r>
              <a:rPr lang="en-US" smtClean="0"/>
              <a:t>Not all models need to appear for each Analysis and Design of the system. Besides, the act of drawing a diagram does not constitute Analysis and Design of system!</a:t>
            </a:r>
          </a:p>
        </p:txBody>
      </p:sp>
      <p:pic>
        <p:nvPicPr>
          <p:cNvPr id="26628" name="Picture 4" descr="light bulb2"/>
          <p:cNvPicPr>
            <a:picLocks noChangeAspect="1" noChangeArrowheads="1"/>
          </p:cNvPicPr>
          <p:nvPr/>
        </p:nvPicPr>
        <p:blipFill>
          <a:blip r:embed="rId3"/>
          <a:srcRect/>
          <a:stretch>
            <a:fillRect/>
          </a:stretch>
        </p:blipFill>
        <p:spPr bwMode="auto">
          <a:xfrm>
            <a:off x="314325" y="3705225"/>
            <a:ext cx="609600" cy="609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lIns="90488" tIns="44450" rIns="90488" bIns="44450"/>
          <a:lstStyle/>
          <a:p>
            <a:r>
              <a:rPr lang="en-US" sz="1300" dirty="0" smtClean="0"/>
              <a:t>1.3: UML Building Blocks</a:t>
            </a:r>
            <a:r>
              <a:rPr lang="en-US" sz="1200" dirty="0" smtClean="0"/>
              <a:t/>
            </a:r>
            <a:br>
              <a:rPr lang="en-US" sz="1200" dirty="0" smtClean="0"/>
            </a:br>
            <a:r>
              <a:rPr lang="en-US" dirty="0" smtClean="0"/>
              <a:t>Elements</a:t>
            </a:r>
          </a:p>
        </p:txBody>
      </p:sp>
      <p:sp>
        <p:nvSpPr>
          <p:cNvPr id="27651" name="Rectangle 3"/>
          <p:cNvSpPr>
            <a:spLocks noGrp="1" noChangeArrowheads="1"/>
          </p:cNvSpPr>
          <p:nvPr>
            <p:ph idx="1"/>
          </p:nvPr>
        </p:nvSpPr>
        <p:spPr/>
        <p:txBody>
          <a:bodyPr lIns="90488" tIns="44450" rIns="90488" bIns="44450"/>
          <a:lstStyle/>
          <a:p>
            <a:pPr marL="347663" indent="-347663"/>
            <a:r>
              <a:rPr lang="en-US" dirty="0" smtClean="0"/>
              <a:t>Element:</a:t>
            </a:r>
          </a:p>
          <a:p>
            <a:pPr lvl="1"/>
            <a:r>
              <a:rPr lang="en-US" dirty="0" smtClean="0"/>
              <a:t>An “Element” in UML is the atomic level of the UML hierarchy (view / diagram / element)</a:t>
            </a:r>
          </a:p>
          <a:p>
            <a:pPr lvl="3">
              <a:buFontTx/>
              <a:buChar char="•"/>
            </a:pPr>
            <a:r>
              <a:rPr lang="en-US" sz="1600" dirty="0" smtClean="0"/>
              <a:t>Each element has a graphical “view”.</a:t>
            </a:r>
          </a:p>
          <a:p>
            <a:pPr lvl="3">
              <a:buFontTx/>
              <a:buChar char="•"/>
            </a:pPr>
            <a:r>
              <a:rPr lang="en-US" sz="1600" dirty="0" smtClean="0"/>
              <a:t>Semantics are defined by UML.</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lIns="90488" tIns="44450" rIns="90488" bIns="44450"/>
          <a:lstStyle/>
          <a:p>
            <a:r>
              <a:rPr lang="en-US" sz="1300" dirty="0" smtClean="0"/>
              <a:t>1.3: UML Building Blocks</a:t>
            </a:r>
            <a:r>
              <a:rPr lang="en-US" sz="1400" dirty="0" smtClean="0"/>
              <a:t/>
            </a:r>
            <a:br>
              <a:rPr lang="en-US" sz="1400" dirty="0" smtClean="0"/>
            </a:br>
            <a:r>
              <a:rPr lang="en-US" dirty="0" smtClean="0"/>
              <a:t>Mechanisms</a:t>
            </a:r>
          </a:p>
        </p:txBody>
      </p:sp>
      <p:sp>
        <p:nvSpPr>
          <p:cNvPr id="28675" name="Rectangle 3"/>
          <p:cNvSpPr>
            <a:spLocks noGrp="1" noChangeArrowheads="1"/>
          </p:cNvSpPr>
          <p:nvPr>
            <p:ph idx="1"/>
          </p:nvPr>
        </p:nvSpPr>
        <p:spPr/>
        <p:txBody>
          <a:bodyPr lIns="90488" tIns="44450" rIns="90488" bIns="44450"/>
          <a:lstStyle/>
          <a:p>
            <a:pPr marL="347663" indent="-347663"/>
            <a:r>
              <a:rPr lang="en-US" smtClean="0"/>
              <a:t>General Mechanisms: are attachments to elements to convey further information.</a:t>
            </a:r>
          </a:p>
          <a:p>
            <a:pPr marL="347663" indent="-347663"/>
            <a:endParaRPr lang="en-US" smtClean="0"/>
          </a:p>
          <a:p>
            <a:pPr marL="347663" indent="-347663"/>
            <a:r>
              <a:rPr lang="en-US" smtClean="0"/>
              <a:t>Extension Mechanisms: allow for extending UML without modifying existing constructs.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lIns="90488" tIns="44450" rIns="90488" bIns="44450"/>
          <a:lstStyle/>
          <a:p>
            <a:r>
              <a:rPr lang="en-US" sz="1300" dirty="0" smtClean="0"/>
              <a:t>1.4: UML Diagrams</a:t>
            </a:r>
            <a:r>
              <a:rPr lang="en-US" sz="1200" dirty="0" smtClean="0"/>
              <a:t/>
            </a:r>
            <a:br>
              <a:rPr lang="en-US" sz="1200" dirty="0" smtClean="0"/>
            </a:br>
            <a:r>
              <a:rPr lang="en-US" dirty="0" smtClean="0"/>
              <a:t>Classification</a:t>
            </a:r>
          </a:p>
        </p:txBody>
      </p:sp>
      <p:graphicFrame>
        <p:nvGraphicFramePr>
          <p:cNvPr id="21540" name="Group 36"/>
          <p:cNvGraphicFramePr>
            <a:graphicFrameLocks noGrp="1"/>
          </p:cNvGraphicFramePr>
          <p:nvPr>
            <p:ph idx="1"/>
            <p:extLst>
              <p:ext uri="{D42A27DB-BD31-4B8C-83A1-F6EECF244321}">
                <p14:modId xmlns:p14="http://schemas.microsoft.com/office/powerpoint/2010/main" val="3954429102"/>
              </p:ext>
            </p:extLst>
          </p:nvPr>
        </p:nvGraphicFramePr>
        <p:xfrm>
          <a:off x="298450" y="1495425"/>
          <a:ext cx="8321040" cy="3159125"/>
        </p:xfrm>
        <a:graphic>
          <a:graphicData uri="http://schemas.openxmlformats.org/drawingml/2006/table">
            <a:tbl>
              <a:tblPr/>
              <a:tblGrid>
                <a:gridCol w="2807532"/>
                <a:gridCol w="2751840"/>
                <a:gridCol w="2761668"/>
              </a:tblGrid>
              <a:tr h="568325">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dirty="0" smtClean="0">
                          <a:ln>
                            <a:noFill/>
                          </a:ln>
                          <a:solidFill>
                            <a:schemeClr val="bg1"/>
                          </a:solidFill>
                          <a:effectLst/>
                          <a:latin typeface="+mj-lt"/>
                        </a:rPr>
                        <a:t>Dynamic View Diagrams</a:t>
                      </a:r>
                    </a:p>
                  </a:txBody>
                  <a:tcPr marL="150444" marR="150444" marT="137160" marB="137160" anchor="ctr" horzOverflow="overflow">
                    <a:lnL w="9525" cap="flat" cmpd="sng" algn="ctr">
                      <a:solidFill>
                        <a:srgbClr val="9D974D"/>
                      </a:solidFill>
                      <a:prstDash val="solid"/>
                      <a:round/>
                      <a:headEnd type="none" w="med" len="med"/>
                      <a:tailEnd type="none" w="med" len="med"/>
                    </a:lnL>
                    <a:lnR w="9525" cap="flat" cmpd="sng" algn="ctr">
                      <a:solidFill>
                        <a:srgbClr val="9D974D"/>
                      </a:solidFill>
                      <a:prstDash val="solid"/>
                      <a:round/>
                      <a:headEnd type="none" w="med" len="med"/>
                      <a:tailEnd type="none" w="med" len="med"/>
                    </a:lnR>
                    <a:lnT w="9525" cap="flat" cmpd="sng" algn="ctr">
                      <a:solidFill>
                        <a:srgbClr val="9D974D"/>
                      </a:solidFill>
                      <a:prstDash val="solid"/>
                      <a:round/>
                      <a:headEnd type="none" w="med" len="med"/>
                      <a:tailEnd type="none" w="med" len="med"/>
                    </a:lnT>
                    <a:lnB w="9525" cap="flat" cmpd="sng" algn="ctr">
                      <a:solidFill>
                        <a:srgbClr val="9D974D"/>
                      </a:solidFill>
                      <a:prstDash val="solid"/>
                      <a:round/>
                      <a:headEnd type="none" w="med" len="med"/>
                      <a:tailEnd type="none" w="med" len="med"/>
                    </a:lnB>
                    <a:lnTlToBr>
                      <a:noFill/>
                    </a:lnTlToBr>
                    <a:lnBlToTr>
                      <a:noFill/>
                    </a:lnBlToTr>
                    <a:gradFill rotWithShape="1">
                      <a:gsLst>
                        <a:gs pos="0">
                          <a:srgbClr val="B6AE66"/>
                        </a:gs>
                        <a:gs pos="100000">
                          <a:srgbClr val="54512F"/>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bg1"/>
                          </a:solidFill>
                          <a:effectLst/>
                          <a:latin typeface="+mj-lt"/>
                        </a:rPr>
                        <a:t>Static View Diagrams</a:t>
                      </a:r>
                    </a:p>
                  </a:txBody>
                  <a:tcPr marL="150444" marR="150444" marT="137160" marB="137160" anchor="ctr" horzOverflow="overflow">
                    <a:lnL w="9525" cap="flat" cmpd="sng" algn="ctr">
                      <a:solidFill>
                        <a:srgbClr val="9D974D"/>
                      </a:solidFill>
                      <a:prstDash val="solid"/>
                      <a:round/>
                      <a:headEnd type="none" w="med" len="med"/>
                      <a:tailEnd type="none" w="med" len="med"/>
                    </a:lnL>
                    <a:lnR w="9525" cap="flat" cmpd="sng" algn="ctr">
                      <a:solidFill>
                        <a:srgbClr val="9D974D"/>
                      </a:solidFill>
                      <a:prstDash val="solid"/>
                      <a:round/>
                      <a:headEnd type="none" w="med" len="med"/>
                      <a:tailEnd type="none" w="med" len="med"/>
                    </a:lnR>
                    <a:lnT w="9525" cap="flat" cmpd="sng" algn="ctr">
                      <a:solidFill>
                        <a:srgbClr val="9D974D"/>
                      </a:solidFill>
                      <a:prstDash val="solid"/>
                      <a:round/>
                      <a:headEnd type="none" w="med" len="med"/>
                      <a:tailEnd type="none" w="med" len="med"/>
                    </a:lnT>
                    <a:lnB w="9525" cap="flat" cmpd="sng" algn="ctr">
                      <a:solidFill>
                        <a:srgbClr val="9D974D"/>
                      </a:solidFill>
                      <a:prstDash val="solid"/>
                      <a:round/>
                      <a:headEnd type="none" w="med" len="med"/>
                      <a:tailEnd type="none" w="med" len="med"/>
                    </a:lnB>
                    <a:lnTlToBr>
                      <a:noFill/>
                    </a:lnTlToBr>
                    <a:lnBlToTr>
                      <a:noFill/>
                    </a:lnBlToTr>
                    <a:gradFill rotWithShape="1">
                      <a:gsLst>
                        <a:gs pos="0">
                          <a:srgbClr val="B6AE66"/>
                        </a:gs>
                        <a:gs pos="100000">
                          <a:srgbClr val="54512F"/>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bg1"/>
                          </a:solidFill>
                          <a:effectLst/>
                          <a:latin typeface="+mj-lt"/>
                        </a:rPr>
                        <a:t>Physical View Diagrams</a:t>
                      </a:r>
                    </a:p>
                  </a:txBody>
                  <a:tcPr marL="150444" marR="150444" marT="137160" marB="137160" anchor="ctr" horzOverflow="overflow">
                    <a:lnL w="9525" cap="flat" cmpd="sng" algn="ctr">
                      <a:solidFill>
                        <a:srgbClr val="9D974D"/>
                      </a:solidFill>
                      <a:prstDash val="solid"/>
                      <a:round/>
                      <a:headEnd type="none" w="med" len="med"/>
                      <a:tailEnd type="none" w="med" len="med"/>
                    </a:lnL>
                    <a:lnR w="9525" cap="flat" cmpd="sng" algn="ctr">
                      <a:solidFill>
                        <a:srgbClr val="9D974D"/>
                      </a:solidFill>
                      <a:prstDash val="solid"/>
                      <a:round/>
                      <a:headEnd type="none" w="med" len="med"/>
                      <a:tailEnd type="none" w="med" len="med"/>
                    </a:lnR>
                    <a:lnT w="9525" cap="flat" cmpd="sng" algn="ctr">
                      <a:solidFill>
                        <a:srgbClr val="9D974D"/>
                      </a:solidFill>
                      <a:prstDash val="solid"/>
                      <a:round/>
                      <a:headEnd type="none" w="med" len="med"/>
                      <a:tailEnd type="none" w="med" len="med"/>
                    </a:lnT>
                    <a:lnB w="9525" cap="flat" cmpd="sng" algn="ctr">
                      <a:solidFill>
                        <a:srgbClr val="9D974D"/>
                      </a:solidFill>
                      <a:prstDash val="solid"/>
                      <a:round/>
                      <a:headEnd type="none" w="med" len="med"/>
                      <a:tailEnd type="none" w="med" len="med"/>
                    </a:lnB>
                    <a:lnTlToBr>
                      <a:noFill/>
                    </a:lnTlToBr>
                    <a:lnBlToTr>
                      <a:noFill/>
                    </a:lnBlToTr>
                    <a:gradFill rotWithShape="1">
                      <a:gsLst>
                        <a:gs pos="0">
                          <a:srgbClr val="B6AE66"/>
                        </a:gs>
                        <a:gs pos="100000">
                          <a:srgbClr val="54512F"/>
                        </a:gs>
                      </a:gsLst>
                      <a:lin ang="5400000" scaled="1"/>
                    </a:gradFill>
                  </a:tcPr>
                </a:tc>
              </a:tr>
              <a:tr h="365125">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rgbClr val="302E18"/>
                          </a:solidFill>
                          <a:effectLst/>
                          <a:latin typeface="+mj-lt"/>
                        </a:rPr>
                        <a:t>Use Case Diagram</a:t>
                      </a:r>
                    </a:p>
                  </a:txBody>
                  <a:tcPr marL="150444" marR="150444" marT="137160" marB="137160" anchor="ctr" horzOverflow="overflow">
                    <a:lnL w="9525" cap="flat" cmpd="sng" algn="ctr">
                      <a:solidFill>
                        <a:srgbClr val="9D974D"/>
                      </a:solidFill>
                      <a:prstDash val="solid"/>
                      <a:round/>
                      <a:headEnd type="none" w="med" len="med"/>
                      <a:tailEnd type="none" w="med" len="med"/>
                    </a:lnL>
                    <a:lnR w="9525" cap="flat" cmpd="sng" algn="ctr">
                      <a:solidFill>
                        <a:srgbClr val="9D974D"/>
                      </a:solidFill>
                      <a:prstDash val="solid"/>
                      <a:round/>
                      <a:headEnd type="none" w="med" len="med"/>
                      <a:tailEnd type="none" w="med" len="med"/>
                    </a:lnR>
                    <a:lnT w="9525" cap="flat" cmpd="sng" algn="ctr">
                      <a:solidFill>
                        <a:srgbClr val="9D974D"/>
                      </a:solidFill>
                      <a:prstDash val="solid"/>
                      <a:round/>
                      <a:headEnd type="none" w="med" len="med"/>
                      <a:tailEnd type="none" w="med" len="med"/>
                    </a:lnT>
                    <a:lnB w="9525" cap="flat" cmpd="sng" algn="ctr">
                      <a:solidFill>
                        <a:srgbClr val="9D974D"/>
                      </a:solidFill>
                      <a:prstDash val="solid"/>
                      <a:round/>
                      <a:headEnd type="none" w="med" len="med"/>
                      <a:tailEnd type="none" w="med" len="med"/>
                    </a:lnB>
                    <a:lnTlToBr>
                      <a:noFill/>
                    </a:lnTlToBr>
                    <a:lnBlToTr>
                      <a:noFill/>
                    </a:lnBlToTr>
                    <a:gradFill rotWithShape="1">
                      <a:gsLst>
                        <a:gs pos="0">
                          <a:srgbClr val="F4F3E8"/>
                        </a:gs>
                        <a:gs pos="100000">
                          <a:srgbClr val="D8D5B0"/>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rgbClr val="302E18"/>
                          </a:solidFill>
                          <a:effectLst/>
                          <a:latin typeface="+mj-lt"/>
                        </a:rPr>
                        <a:t>Class Diagram</a:t>
                      </a:r>
                    </a:p>
                  </a:txBody>
                  <a:tcPr marL="150444" marR="150444" marT="137160" marB="137160" anchor="ctr" horzOverflow="overflow">
                    <a:lnL w="9525" cap="flat" cmpd="sng" algn="ctr">
                      <a:solidFill>
                        <a:srgbClr val="9D974D"/>
                      </a:solidFill>
                      <a:prstDash val="solid"/>
                      <a:round/>
                      <a:headEnd type="none" w="med" len="med"/>
                      <a:tailEnd type="none" w="med" len="med"/>
                    </a:lnL>
                    <a:lnR w="9525" cap="flat" cmpd="sng" algn="ctr">
                      <a:solidFill>
                        <a:srgbClr val="9D974D"/>
                      </a:solidFill>
                      <a:prstDash val="solid"/>
                      <a:round/>
                      <a:headEnd type="none" w="med" len="med"/>
                      <a:tailEnd type="none" w="med" len="med"/>
                    </a:lnR>
                    <a:lnT w="9525" cap="flat" cmpd="sng" algn="ctr">
                      <a:solidFill>
                        <a:srgbClr val="9D974D"/>
                      </a:solidFill>
                      <a:prstDash val="solid"/>
                      <a:round/>
                      <a:headEnd type="none" w="med" len="med"/>
                      <a:tailEnd type="none" w="med" len="med"/>
                    </a:lnT>
                    <a:lnB w="9525" cap="flat" cmpd="sng" algn="ctr">
                      <a:solidFill>
                        <a:srgbClr val="9D974D"/>
                      </a:solidFill>
                      <a:prstDash val="solid"/>
                      <a:round/>
                      <a:headEnd type="none" w="med" len="med"/>
                      <a:tailEnd type="none" w="med" len="med"/>
                    </a:lnB>
                    <a:lnTlToBr>
                      <a:noFill/>
                    </a:lnTlToBr>
                    <a:lnBlToTr>
                      <a:noFill/>
                    </a:lnBlToTr>
                    <a:gradFill rotWithShape="1">
                      <a:gsLst>
                        <a:gs pos="0">
                          <a:srgbClr val="F4F3E8"/>
                        </a:gs>
                        <a:gs pos="100000">
                          <a:srgbClr val="D8D5B0"/>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rgbClr val="302E18"/>
                          </a:solidFill>
                          <a:effectLst/>
                          <a:latin typeface="+mj-lt"/>
                        </a:rPr>
                        <a:t>Component Diagram</a:t>
                      </a:r>
                    </a:p>
                  </a:txBody>
                  <a:tcPr marL="150444" marR="150444" marT="137160" marB="137160" anchor="ctr" horzOverflow="overflow">
                    <a:lnL w="9525" cap="flat" cmpd="sng" algn="ctr">
                      <a:solidFill>
                        <a:srgbClr val="9D974D"/>
                      </a:solidFill>
                      <a:prstDash val="solid"/>
                      <a:round/>
                      <a:headEnd type="none" w="med" len="med"/>
                      <a:tailEnd type="none" w="med" len="med"/>
                    </a:lnL>
                    <a:lnR w="9525" cap="flat" cmpd="sng" algn="ctr">
                      <a:solidFill>
                        <a:srgbClr val="9D974D"/>
                      </a:solidFill>
                      <a:prstDash val="solid"/>
                      <a:round/>
                      <a:headEnd type="none" w="med" len="med"/>
                      <a:tailEnd type="none" w="med" len="med"/>
                    </a:lnR>
                    <a:lnT w="9525" cap="flat" cmpd="sng" algn="ctr">
                      <a:solidFill>
                        <a:srgbClr val="9D974D"/>
                      </a:solidFill>
                      <a:prstDash val="solid"/>
                      <a:round/>
                      <a:headEnd type="none" w="med" len="med"/>
                      <a:tailEnd type="none" w="med" len="med"/>
                    </a:lnT>
                    <a:lnB w="9525" cap="flat" cmpd="sng" algn="ctr">
                      <a:solidFill>
                        <a:srgbClr val="9D974D"/>
                      </a:solidFill>
                      <a:prstDash val="solid"/>
                      <a:round/>
                      <a:headEnd type="none" w="med" len="med"/>
                      <a:tailEnd type="none" w="med" len="med"/>
                    </a:lnB>
                    <a:lnTlToBr>
                      <a:noFill/>
                    </a:lnTlToBr>
                    <a:lnBlToTr>
                      <a:noFill/>
                    </a:lnBlToTr>
                    <a:gradFill rotWithShape="1">
                      <a:gsLst>
                        <a:gs pos="0">
                          <a:srgbClr val="F4F3E8"/>
                        </a:gs>
                        <a:gs pos="100000">
                          <a:srgbClr val="D8D5B0"/>
                        </a:gs>
                      </a:gsLst>
                      <a:lin ang="5400000" scaled="1"/>
                    </a:gradFill>
                  </a:tcPr>
                </a:tc>
              </a:tr>
              <a:tr h="365125">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rgbClr val="302E18"/>
                          </a:solidFill>
                          <a:effectLst/>
                          <a:latin typeface="+mj-lt"/>
                        </a:rPr>
                        <a:t>Activity Diagram</a:t>
                      </a:r>
                    </a:p>
                  </a:txBody>
                  <a:tcPr marL="150444" marR="150444" marT="137160" marB="137160" anchor="ctr" horzOverflow="overflow">
                    <a:lnL w="9525" cap="flat" cmpd="sng" algn="ctr">
                      <a:solidFill>
                        <a:srgbClr val="9D974D"/>
                      </a:solidFill>
                      <a:prstDash val="solid"/>
                      <a:round/>
                      <a:headEnd type="none" w="med" len="med"/>
                      <a:tailEnd type="none" w="med" len="med"/>
                    </a:lnL>
                    <a:lnR w="9525" cap="flat" cmpd="sng" algn="ctr">
                      <a:solidFill>
                        <a:srgbClr val="9D974D"/>
                      </a:solidFill>
                      <a:prstDash val="solid"/>
                      <a:round/>
                      <a:headEnd type="none" w="med" len="med"/>
                      <a:tailEnd type="none" w="med" len="med"/>
                    </a:lnR>
                    <a:lnT w="9525" cap="flat" cmpd="sng" algn="ctr">
                      <a:solidFill>
                        <a:srgbClr val="9D974D"/>
                      </a:solidFill>
                      <a:prstDash val="solid"/>
                      <a:round/>
                      <a:headEnd type="none" w="med" len="med"/>
                      <a:tailEnd type="none" w="med" len="med"/>
                    </a:lnT>
                    <a:lnB w="9525" cap="flat" cmpd="sng" algn="ctr">
                      <a:solidFill>
                        <a:srgbClr val="9D974D"/>
                      </a:solidFill>
                      <a:prstDash val="solid"/>
                      <a:round/>
                      <a:headEnd type="none" w="med" len="med"/>
                      <a:tailEnd type="none" w="med" len="med"/>
                    </a:lnB>
                    <a:lnTlToBr>
                      <a:noFill/>
                    </a:lnTlToBr>
                    <a:lnBlToTr>
                      <a:noFill/>
                    </a:lnBlToTr>
                    <a:gradFill rotWithShape="1">
                      <a:gsLst>
                        <a:gs pos="0">
                          <a:srgbClr val="F4F3E8"/>
                        </a:gs>
                        <a:gs pos="100000">
                          <a:srgbClr val="D8D5B0"/>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rgbClr val="302E18"/>
                          </a:solidFill>
                          <a:effectLst/>
                          <a:latin typeface="+mj-lt"/>
                        </a:rPr>
                        <a:t>Object Diagram</a:t>
                      </a:r>
                    </a:p>
                  </a:txBody>
                  <a:tcPr marL="150444" marR="150444" marT="137160" marB="137160" anchor="ctr" horzOverflow="overflow">
                    <a:lnL w="9525" cap="flat" cmpd="sng" algn="ctr">
                      <a:solidFill>
                        <a:srgbClr val="9D974D"/>
                      </a:solidFill>
                      <a:prstDash val="solid"/>
                      <a:round/>
                      <a:headEnd type="none" w="med" len="med"/>
                      <a:tailEnd type="none" w="med" len="med"/>
                    </a:lnL>
                    <a:lnR w="9525" cap="flat" cmpd="sng" algn="ctr">
                      <a:solidFill>
                        <a:srgbClr val="9D974D"/>
                      </a:solidFill>
                      <a:prstDash val="solid"/>
                      <a:round/>
                      <a:headEnd type="none" w="med" len="med"/>
                      <a:tailEnd type="none" w="med" len="med"/>
                    </a:lnR>
                    <a:lnT w="9525" cap="flat" cmpd="sng" algn="ctr">
                      <a:solidFill>
                        <a:srgbClr val="9D974D"/>
                      </a:solidFill>
                      <a:prstDash val="solid"/>
                      <a:round/>
                      <a:headEnd type="none" w="med" len="med"/>
                      <a:tailEnd type="none" w="med" len="med"/>
                    </a:lnT>
                    <a:lnB w="9525" cap="flat" cmpd="sng" algn="ctr">
                      <a:solidFill>
                        <a:srgbClr val="9D974D"/>
                      </a:solidFill>
                      <a:prstDash val="solid"/>
                      <a:round/>
                      <a:headEnd type="none" w="med" len="med"/>
                      <a:tailEnd type="none" w="med" len="med"/>
                    </a:lnB>
                    <a:lnTlToBr>
                      <a:noFill/>
                    </a:lnTlToBr>
                    <a:lnBlToTr>
                      <a:noFill/>
                    </a:lnBlToTr>
                    <a:gradFill rotWithShape="1">
                      <a:gsLst>
                        <a:gs pos="0">
                          <a:srgbClr val="F4F3E8"/>
                        </a:gs>
                        <a:gs pos="100000">
                          <a:srgbClr val="D8D5B0"/>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rgbClr val="302E18"/>
                          </a:solidFill>
                          <a:effectLst/>
                          <a:latin typeface="+mj-lt"/>
                        </a:rPr>
                        <a:t>Deployment Diagram</a:t>
                      </a:r>
                    </a:p>
                  </a:txBody>
                  <a:tcPr marL="150444" marR="150444" marT="137160" marB="137160" anchor="ctr" horzOverflow="overflow">
                    <a:lnL w="9525" cap="flat" cmpd="sng" algn="ctr">
                      <a:solidFill>
                        <a:srgbClr val="9D974D"/>
                      </a:solidFill>
                      <a:prstDash val="solid"/>
                      <a:round/>
                      <a:headEnd type="none" w="med" len="med"/>
                      <a:tailEnd type="none" w="med" len="med"/>
                    </a:lnL>
                    <a:lnR w="9525" cap="flat" cmpd="sng" algn="ctr">
                      <a:solidFill>
                        <a:srgbClr val="9D974D"/>
                      </a:solidFill>
                      <a:prstDash val="solid"/>
                      <a:round/>
                      <a:headEnd type="none" w="med" len="med"/>
                      <a:tailEnd type="none" w="med" len="med"/>
                    </a:lnR>
                    <a:lnT w="9525" cap="flat" cmpd="sng" algn="ctr">
                      <a:solidFill>
                        <a:srgbClr val="9D974D"/>
                      </a:solidFill>
                      <a:prstDash val="solid"/>
                      <a:round/>
                      <a:headEnd type="none" w="med" len="med"/>
                      <a:tailEnd type="none" w="med" len="med"/>
                    </a:lnT>
                    <a:lnB w="9525" cap="flat" cmpd="sng" algn="ctr">
                      <a:solidFill>
                        <a:srgbClr val="9D974D"/>
                      </a:solidFill>
                      <a:prstDash val="solid"/>
                      <a:round/>
                      <a:headEnd type="none" w="med" len="med"/>
                      <a:tailEnd type="none" w="med" len="med"/>
                    </a:lnB>
                    <a:lnTlToBr>
                      <a:noFill/>
                    </a:lnTlToBr>
                    <a:lnBlToTr>
                      <a:noFill/>
                    </a:lnBlToTr>
                    <a:gradFill rotWithShape="1">
                      <a:gsLst>
                        <a:gs pos="0">
                          <a:srgbClr val="F4F3E8"/>
                        </a:gs>
                        <a:gs pos="100000">
                          <a:srgbClr val="D8D5B0"/>
                        </a:gs>
                      </a:gsLst>
                      <a:lin ang="5400000" scaled="1"/>
                    </a:gradFill>
                  </a:tcPr>
                </a:tc>
              </a:tr>
              <a:tr h="365125">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rgbClr val="302E18"/>
                          </a:solidFill>
                          <a:effectLst/>
                          <a:latin typeface="+mj-lt"/>
                        </a:rPr>
                        <a:t>Sequence Diagram</a:t>
                      </a:r>
                    </a:p>
                  </a:txBody>
                  <a:tcPr marL="150444" marR="150444" marT="137160" marB="137160" anchor="ctr" horzOverflow="overflow">
                    <a:lnL w="9525" cap="flat" cmpd="sng" algn="ctr">
                      <a:solidFill>
                        <a:srgbClr val="9D974D"/>
                      </a:solidFill>
                      <a:prstDash val="solid"/>
                      <a:round/>
                      <a:headEnd type="none" w="med" len="med"/>
                      <a:tailEnd type="none" w="med" len="med"/>
                    </a:lnL>
                    <a:lnR w="9525" cap="flat" cmpd="sng" algn="ctr">
                      <a:solidFill>
                        <a:srgbClr val="9D974D"/>
                      </a:solidFill>
                      <a:prstDash val="solid"/>
                      <a:round/>
                      <a:headEnd type="none" w="med" len="med"/>
                      <a:tailEnd type="none" w="med" len="med"/>
                    </a:lnR>
                    <a:lnT w="9525" cap="flat" cmpd="sng" algn="ctr">
                      <a:solidFill>
                        <a:srgbClr val="9D974D"/>
                      </a:solidFill>
                      <a:prstDash val="solid"/>
                      <a:round/>
                      <a:headEnd type="none" w="med" len="med"/>
                      <a:tailEnd type="none" w="med" len="med"/>
                    </a:lnT>
                    <a:lnB w="9525" cap="flat" cmpd="sng" algn="ctr">
                      <a:solidFill>
                        <a:srgbClr val="9D974D"/>
                      </a:solidFill>
                      <a:prstDash val="solid"/>
                      <a:round/>
                      <a:headEnd type="none" w="med" len="med"/>
                      <a:tailEnd type="none" w="med" len="med"/>
                    </a:lnB>
                    <a:lnTlToBr>
                      <a:noFill/>
                    </a:lnTlToBr>
                    <a:lnBlToTr>
                      <a:noFill/>
                    </a:lnBlToTr>
                    <a:gradFill rotWithShape="1">
                      <a:gsLst>
                        <a:gs pos="0">
                          <a:srgbClr val="F4F3E8"/>
                        </a:gs>
                        <a:gs pos="100000">
                          <a:srgbClr val="D8D5B0"/>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endParaRPr kumimoji="0" lang="en-US" sz="1600" b="0" i="0" u="none" strike="noStrike" cap="none" normalizeH="0" baseline="0" smtClean="0">
                        <a:ln>
                          <a:noFill/>
                        </a:ln>
                        <a:solidFill>
                          <a:srgbClr val="302E18"/>
                        </a:solidFill>
                        <a:effectLst/>
                        <a:latin typeface="+mj-lt"/>
                      </a:endParaRPr>
                    </a:p>
                  </a:txBody>
                  <a:tcPr marL="150444" marR="150444" marT="137160" marB="137160" anchor="ctr" horzOverflow="overflow">
                    <a:lnL w="9525" cap="flat" cmpd="sng" algn="ctr">
                      <a:solidFill>
                        <a:srgbClr val="9D974D"/>
                      </a:solidFill>
                      <a:prstDash val="solid"/>
                      <a:round/>
                      <a:headEnd type="none" w="med" len="med"/>
                      <a:tailEnd type="none" w="med" len="med"/>
                    </a:lnL>
                    <a:lnR w="9525" cap="flat" cmpd="sng" algn="ctr">
                      <a:solidFill>
                        <a:srgbClr val="9D974D"/>
                      </a:solidFill>
                      <a:prstDash val="solid"/>
                      <a:round/>
                      <a:headEnd type="none" w="med" len="med"/>
                      <a:tailEnd type="none" w="med" len="med"/>
                    </a:lnR>
                    <a:lnT w="9525" cap="flat" cmpd="sng" algn="ctr">
                      <a:solidFill>
                        <a:srgbClr val="9D974D"/>
                      </a:solidFill>
                      <a:prstDash val="solid"/>
                      <a:round/>
                      <a:headEnd type="none" w="med" len="med"/>
                      <a:tailEnd type="none" w="med" len="med"/>
                    </a:lnT>
                    <a:lnB w="9525" cap="flat" cmpd="sng" algn="ctr">
                      <a:solidFill>
                        <a:srgbClr val="9D974D"/>
                      </a:solidFill>
                      <a:prstDash val="solid"/>
                      <a:round/>
                      <a:headEnd type="none" w="med" len="med"/>
                      <a:tailEnd type="none" w="med" len="med"/>
                    </a:lnB>
                    <a:lnTlToBr>
                      <a:noFill/>
                    </a:lnTlToBr>
                    <a:lnBlToTr>
                      <a:noFill/>
                    </a:lnBlToTr>
                    <a:gradFill rotWithShape="1">
                      <a:gsLst>
                        <a:gs pos="0">
                          <a:srgbClr val="F4F3E8"/>
                        </a:gs>
                        <a:gs pos="100000">
                          <a:srgbClr val="D8D5B0"/>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endParaRPr kumimoji="0" lang="en-US" sz="1600" b="0" i="0" u="none" strike="noStrike" cap="none" normalizeH="0" baseline="0" smtClean="0">
                        <a:ln>
                          <a:noFill/>
                        </a:ln>
                        <a:solidFill>
                          <a:srgbClr val="302E18"/>
                        </a:solidFill>
                        <a:effectLst/>
                        <a:latin typeface="+mj-lt"/>
                      </a:endParaRPr>
                    </a:p>
                  </a:txBody>
                  <a:tcPr marL="150444" marR="150444" marT="137160" marB="137160" anchor="ctr" horzOverflow="overflow">
                    <a:lnL w="9525" cap="flat" cmpd="sng" algn="ctr">
                      <a:solidFill>
                        <a:srgbClr val="9D974D"/>
                      </a:solidFill>
                      <a:prstDash val="solid"/>
                      <a:round/>
                      <a:headEnd type="none" w="med" len="med"/>
                      <a:tailEnd type="none" w="med" len="med"/>
                    </a:lnL>
                    <a:lnR w="9525" cap="flat" cmpd="sng" algn="ctr">
                      <a:solidFill>
                        <a:srgbClr val="9D974D"/>
                      </a:solidFill>
                      <a:prstDash val="solid"/>
                      <a:round/>
                      <a:headEnd type="none" w="med" len="med"/>
                      <a:tailEnd type="none" w="med" len="med"/>
                    </a:lnR>
                    <a:lnT w="9525" cap="flat" cmpd="sng" algn="ctr">
                      <a:solidFill>
                        <a:srgbClr val="9D974D"/>
                      </a:solidFill>
                      <a:prstDash val="solid"/>
                      <a:round/>
                      <a:headEnd type="none" w="med" len="med"/>
                      <a:tailEnd type="none" w="med" len="med"/>
                    </a:lnT>
                    <a:lnB w="9525" cap="flat" cmpd="sng" algn="ctr">
                      <a:solidFill>
                        <a:srgbClr val="9D974D"/>
                      </a:solidFill>
                      <a:prstDash val="solid"/>
                      <a:round/>
                      <a:headEnd type="none" w="med" len="med"/>
                      <a:tailEnd type="none" w="med" len="med"/>
                    </a:lnB>
                    <a:lnTlToBr>
                      <a:noFill/>
                    </a:lnTlToBr>
                    <a:lnBlToTr>
                      <a:noFill/>
                    </a:lnBlToTr>
                    <a:gradFill rotWithShape="1">
                      <a:gsLst>
                        <a:gs pos="0">
                          <a:srgbClr val="F4F3E8"/>
                        </a:gs>
                        <a:gs pos="100000">
                          <a:srgbClr val="D8D5B0"/>
                        </a:gs>
                      </a:gsLst>
                      <a:lin ang="5400000" scaled="1"/>
                    </a:gradFill>
                  </a:tcPr>
                </a:tc>
              </a:tr>
              <a:tr h="365125">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rgbClr val="302E18"/>
                          </a:solidFill>
                          <a:effectLst/>
                          <a:latin typeface="+mj-lt"/>
                        </a:rPr>
                        <a:t>Collaboration Diagram</a:t>
                      </a:r>
                    </a:p>
                  </a:txBody>
                  <a:tcPr marL="150444" marR="150444" marT="137160" marB="137160" anchor="ctr" horzOverflow="overflow">
                    <a:lnL w="9525" cap="flat" cmpd="sng" algn="ctr">
                      <a:solidFill>
                        <a:srgbClr val="9D974D"/>
                      </a:solidFill>
                      <a:prstDash val="solid"/>
                      <a:round/>
                      <a:headEnd type="none" w="med" len="med"/>
                      <a:tailEnd type="none" w="med" len="med"/>
                    </a:lnL>
                    <a:lnR w="9525" cap="flat" cmpd="sng" algn="ctr">
                      <a:solidFill>
                        <a:srgbClr val="9D974D"/>
                      </a:solidFill>
                      <a:prstDash val="solid"/>
                      <a:round/>
                      <a:headEnd type="none" w="med" len="med"/>
                      <a:tailEnd type="none" w="med" len="med"/>
                    </a:lnR>
                    <a:lnT w="9525" cap="flat" cmpd="sng" algn="ctr">
                      <a:solidFill>
                        <a:srgbClr val="9D974D"/>
                      </a:solidFill>
                      <a:prstDash val="solid"/>
                      <a:round/>
                      <a:headEnd type="none" w="med" len="med"/>
                      <a:tailEnd type="none" w="med" len="med"/>
                    </a:lnT>
                    <a:lnB w="9525" cap="flat" cmpd="sng" algn="ctr">
                      <a:solidFill>
                        <a:srgbClr val="9D974D"/>
                      </a:solidFill>
                      <a:prstDash val="solid"/>
                      <a:round/>
                      <a:headEnd type="none" w="med" len="med"/>
                      <a:tailEnd type="none" w="med" len="med"/>
                    </a:lnB>
                    <a:lnTlToBr>
                      <a:noFill/>
                    </a:lnTlToBr>
                    <a:lnBlToTr>
                      <a:noFill/>
                    </a:lnBlToTr>
                    <a:gradFill rotWithShape="1">
                      <a:gsLst>
                        <a:gs pos="0">
                          <a:srgbClr val="F4F3E8"/>
                        </a:gs>
                        <a:gs pos="100000">
                          <a:srgbClr val="D8D5B0"/>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endParaRPr kumimoji="0" lang="en-US" sz="1600" b="0" i="0" u="none" strike="noStrike" cap="none" normalizeH="0" baseline="0" smtClean="0">
                        <a:ln>
                          <a:noFill/>
                        </a:ln>
                        <a:solidFill>
                          <a:srgbClr val="302E18"/>
                        </a:solidFill>
                        <a:effectLst/>
                        <a:latin typeface="+mj-lt"/>
                      </a:endParaRPr>
                    </a:p>
                  </a:txBody>
                  <a:tcPr marL="150444" marR="150444" marT="137160" marB="137160" anchor="ctr" horzOverflow="overflow">
                    <a:lnL w="9525" cap="flat" cmpd="sng" algn="ctr">
                      <a:solidFill>
                        <a:srgbClr val="9D974D"/>
                      </a:solidFill>
                      <a:prstDash val="solid"/>
                      <a:round/>
                      <a:headEnd type="none" w="med" len="med"/>
                      <a:tailEnd type="none" w="med" len="med"/>
                    </a:lnL>
                    <a:lnR w="9525" cap="flat" cmpd="sng" algn="ctr">
                      <a:solidFill>
                        <a:srgbClr val="9D974D"/>
                      </a:solidFill>
                      <a:prstDash val="solid"/>
                      <a:round/>
                      <a:headEnd type="none" w="med" len="med"/>
                      <a:tailEnd type="none" w="med" len="med"/>
                    </a:lnR>
                    <a:lnT w="9525" cap="flat" cmpd="sng" algn="ctr">
                      <a:solidFill>
                        <a:srgbClr val="9D974D"/>
                      </a:solidFill>
                      <a:prstDash val="solid"/>
                      <a:round/>
                      <a:headEnd type="none" w="med" len="med"/>
                      <a:tailEnd type="none" w="med" len="med"/>
                    </a:lnT>
                    <a:lnB w="9525" cap="flat" cmpd="sng" algn="ctr">
                      <a:solidFill>
                        <a:srgbClr val="9D974D"/>
                      </a:solidFill>
                      <a:prstDash val="solid"/>
                      <a:round/>
                      <a:headEnd type="none" w="med" len="med"/>
                      <a:tailEnd type="none" w="med" len="med"/>
                    </a:lnB>
                    <a:lnTlToBr>
                      <a:noFill/>
                    </a:lnTlToBr>
                    <a:lnBlToTr>
                      <a:noFill/>
                    </a:lnBlToTr>
                    <a:gradFill rotWithShape="1">
                      <a:gsLst>
                        <a:gs pos="0">
                          <a:srgbClr val="F4F3E8"/>
                        </a:gs>
                        <a:gs pos="100000">
                          <a:srgbClr val="D8D5B0"/>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endParaRPr kumimoji="0" lang="en-US" sz="1600" b="0" i="0" u="none" strike="noStrike" cap="none" normalizeH="0" baseline="0" smtClean="0">
                        <a:ln>
                          <a:noFill/>
                        </a:ln>
                        <a:solidFill>
                          <a:srgbClr val="302E18"/>
                        </a:solidFill>
                        <a:effectLst/>
                        <a:latin typeface="+mj-lt"/>
                      </a:endParaRPr>
                    </a:p>
                  </a:txBody>
                  <a:tcPr marL="150444" marR="150444" marT="137160" marB="137160" anchor="ctr" horzOverflow="overflow">
                    <a:lnL w="9525" cap="flat" cmpd="sng" algn="ctr">
                      <a:solidFill>
                        <a:srgbClr val="9D974D"/>
                      </a:solidFill>
                      <a:prstDash val="solid"/>
                      <a:round/>
                      <a:headEnd type="none" w="med" len="med"/>
                      <a:tailEnd type="none" w="med" len="med"/>
                    </a:lnL>
                    <a:lnR w="9525" cap="flat" cmpd="sng" algn="ctr">
                      <a:solidFill>
                        <a:srgbClr val="9D974D"/>
                      </a:solidFill>
                      <a:prstDash val="solid"/>
                      <a:round/>
                      <a:headEnd type="none" w="med" len="med"/>
                      <a:tailEnd type="none" w="med" len="med"/>
                    </a:lnR>
                    <a:lnT w="9525" cap="flat" cmpd="sng" algn="ctr">
                      <a:solidFill>
                        <a:srgbClr val="9D974D"/>
                      </a:solidFill>
                      <a:prstDash val="solid"/>
                      <a:round/>
                      <a:headEnd type="none" w="med" len="med"/>
                      <a:tailEnd type="none" w="med" len="med"/>
                    </a:lnT>
                    <a:lnB w="9525" cap="flat" cmpd="sng" algn="ctr">
                      <a:solidFill>
                        <a:srgbClr val="9D974D"/>
                      </a:solidFill>
                      <a:prstDash val="solid"/>
                      <a:round/>
                      <a:headEnd type="none" w="med" len="med"/>
                      <a:tailEnd type="none" w="med" len="med"/>
                    </a:lnB>
                    <a:lnTlToBr>
                      <a:noFill/>
                    </a:lnTlToBr>
                    <a:lnBlToTr>
                      <a:noFill/>
                    </a:lnBlToTr>
                    <a:gradFill rotWithShape="1">
                      <a:gsLst>
                        <a:gs pos="0">
                          <a:srgbClr val="F4F3E8"/>
                        </a:gs>
                        <a:gs pos="100000">
                          <a:srgbClr val="D8D5B0"/>
                        </a:gs>
                      </a:gsLst>
                      <a:lin ang="5400000" scaled="1"/>
                    </a:gradFill>
                  </a:tcPr>
                </a:tc>
              </a:tr>
              <a:tr h="365125">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rgbClr val="302E18"/>
                          </a:solidFill>
                          <a:effectLst/>
                          <a:latin typeface="+mj-lt"/>
                        </a:rPr>
                        <a:t>State Chart Diagram</a:t>
                      </a:r>
                    </a:p>
                  </a:txBody>
                  <a:tcPr marL="150444" marR="150444" marT="137160" marB="137160" anchor="ctr" horzOverflow="overflow">
                    <a:lnL w="9525" cap="flat" cmpd="sng" algn="ctr">
                      <a:solidFill>
                        <a:srgbClr val="9D974D"/>
                      </a:solidFill>
                      <a:prstDash val="solid"/>
                      <a:round/>
                      <a:headEnd type="none" w="med" len="med"/>
                      <a:tailEnd type="none" w="med" len="med"/>
                    </a:lnL>
                    <a:lnR w="9525" cap="flat" cmpd="sng" algn="ctr">
                      <a:solidFill>
                        <a:srgbClr val="9D974D"/>
                      </a:solidFill>
                      <a:prstDash val="solid"/>
                      <a:round/>
                      <a:headEnd type="none" w="med" len="med"/>
                      <a:tailEnd type="none" w="med" len="med"/>
                    </a:lnR>
                    <a:lnT w="9525" cap="flat" cmpd="sng" algn="ctr">
                      <a:solidFill>
                        <a:srgbClr val="9D974D"/>
                      </a:solidFill>
                      <a:prstDash val="solid"/>
                      <a:round/>
                      <a:headEnd type="none" w="med" len="med"/>
                      <a:tailEnd type="none" w="med" len="med"/>
                    </a:lnT>
                    <a:lnB w="9525" cap="flat" cmpd="sng" algn="ctr">
                      <a:solidFill>
                        <a:srgbClr val="9D974D"/>
                      </a:solidFill>
                      <a:prstDash val="solid"/>
                      <a:round/>
                      <a:headEnd type="none" w="med" len="med"/>
                      <a:tailEnd type="none" w="med" len="med"/>
                    </a:lnB>
                    <a:lnTlToBr>
                      <a:noFill/>
                    </a:lnTlToBr>
                    <a:lnBlToTr>
                      <a:noFill/>
                    </a:lnBlToTr>
                    <a:gradFill rotWithShape="1">
                      <a:gsLst>
                        <a:gs pos="0">
                          <a:srgbClr val="F4F3E8"/>
                        </a:gs>
                        <a:gs pos="100000">
                          <a:srgbClr val="D8D5B0"/>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endParaRPr kumimoji="0" lang="en-US" sz="1600" b="0" i="0" u="none" strike="noStrike" cap="none" normalizeH="0" baseline="0" dirty="0" smtClean="0">
                        <a:ln>
                          <a:noFill/>
                        </a:ln>
                        <a:solidFill>
                          <a:srgbClr val="302E18"/>
                        </a:solidFill>
                        <a:effectLst/>
                        <a:latin typeface="+mj-lt"/>
                      </a:endParaRPr>
                    </a:p>
                  </a:txBody>
                  <a:tcPr marL="150444" marR="150444" marT="137160" marB="137160" anchor="ctr" horzOverflow="overflow">
                    <a:lnL w="9525" cap="flat" cmpd="sng" algn="ctr">
                      <a:solidFill>
                        <a:srgbClr val="9D974D"/>
                      </a:solidFill>
                      <a:prstDash val="solid"/>
                      <a:round/>
                      <a:headEnd type="none" w="med" len="med"/>
                      <a:tailEnd type="none" w="med" len="med"/>
                    </a:lnL>
                    <a:lnR w="9525" cap="flat" cmpd="sng" algn="ctr">
                      <a:solidFill>
                        <a:srgbClr val="9D974D"/>
                      </a:solidFill>
                      <a:prstDash val="solid"/>
                      <a:round/>
                      <a:headEnd type="none" w="med" len="med"/>
                      <a:tailEnd type="none" w="med" len="med"/>
                    </a:lnR>
                    <a:lnT w="9525" cap="flat" cmpd="sng" algn="ctr">
                      <a:solidFill>
                        <a:srgbClr val="9D974D"/>
                      </a:solidFill>
                      <a:prstDash val="solid"/>
                      <a:round/>
                      <a:headEnd type="none" w="med" len="med"/>
                      <a:tailEnd type="none" w="med" len="med"/>
                    </a:lnT>
                    <a:lnB w="9525" cap="flat" cmpd="sng" algn="ctr">
                      <a:solidFill>
                        <a:srgbClr val="9D974D"/>
                      </a:solidFill>
                      <a:prstDash val="solid"/>
                      <a:round/>
                      <a:headEnd type="none" w="med" len="med"/>
                      <a:tailEnd type="none" w="med" len="med"/>
                    </a:lnB>
                    <a:lnTlToBr>
                      <a:noFill/>
                    </a:lnTlToBr>
                    <a:lnBlToTr>
                      <a:noFill/>
                    </a:lnBlToTr>
                    <a:gradFill rotWithShape="1">
                      <a:gsLst>
                        <a:gs pos="0">
                          <a:srgbClr val="F4F3E8"/>
                        </a:gs>
                        <a:gs pos="100000">
                          <a:srgbClr val="D8D5B0"/>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endParaRPr kumimoji="0" lang="en-US" sz="1600" b="0" i="0" u="none" strike="noStrike" cap="none" normalizeH="0" baseline="0" dirty="0" smtClean="0">
                        <a:ln>
                          <a:noFill/>
                        </a:ln>
                        <a:solidFill>
                          <a:srgbClr val="302E18"/>
                        </a:solidFill>
                        <a:effectLst/>
                        <a:latin typeface="+mj-lt"/>
                      </a:endParaRPr>
                    </a:p>
                  </a:txBody>
                  <a:tcPr marL="150444" marR="150444" marT="137160" marB="137160" anchor="ctr" horzOverflow="overflow">
                    <a:lnL w="9525" cap="flat" cmpd="sng" algn="ctr">
                      <a:solidFill>
                        <a:srgbClr val="9D974D"/>
                      </a:solidFill>
                      <a:prstDash val="solid"/>
                      <a:round/>
                      <a:headEnd type="none" w="med" len="med"/>
                      <a:tailEnd type="none" w="med" len="med"/>
                    </a:lnL>
                    <a:lnR w="9525" cap="flat" cmpd="sng" algn="ctr">
                      <a:solidFill>
                        <a:srgbClr val="9D974D"/>
                      </a:solidFill>
                      <a:prstDash val="solid"/>
                      <a:round/>
                      <a:headEnd type="none" w="med" len="med"/>
                      <a:tailEnd type="none" w="med" len="med"/>
                    </a:lnR>
                    <a:lnT w="9525" cap="flat" cmpd="sng" algn="ctr">
                      <a:solidFill>
                        <a:srgbClr val="9D974D"/>
                      </a:solidFill>
                      <a:prstDash val="solid"/>
                      <a:round/>
                      <a:headEnd type="none" w="med" len="med"/>
                      <a:tailEnd type="none" w="med" len="med"/>
                    </a:lnT>
                    <a:lnB w="9525" cap="flat" cmpd="sng" algn="ctr">
                      <a:solidFill>
                        <a:srgbClr val="9D974D"/>
                      </a:solidFill>
                      <a:prstDash val="solid"/>
                      <a:round/>
                      <a:headEnd type="none" w="med" len="med"/>
                      <a:tailEnd type="none" w="med" len="med"/>
                    </a:lnB>
                    <a:lnTlToBr>
                      <a:noFill/>
                    </a:lnTlToBr>
                    <a:lnBlToTr>
                      <a:noFill/>
                    </a:lnBlToTr>
                    <a:gradFill rotWithShape="1">
                      <a:gsLst>
                        <a:gs pos="0">
                          <a:srgbClr val="F4F3E8"/>
                        </a:gs>
                        <a:gs pos="100000">
                          <a:srgbClr val="D8D5B0"/>
                        </a:gs>
                      </a:gsLst>
                      <a:lin ang="5400000" scaled="1"/>
                    </a:gradFill>
                  </a:tcPr>
                </a:tc>
              </a:tr>
            </a:tbl>
          </a:graphicData>
        </a:graphic>
      </p:graphicFrame>
      <p:sp>
        <p:nvSpPr>
          <p:cNvPr id="21538" name="TextBox 3"/>
          <p:cNvSpPr txBox="1">
            <a:spLocks noChangeArrowheads="1"/>
          </p:cNvSpPr>
          <p:nvPr/>
        </p:nvSpPr>
        <p:spPr bwMode="auto">
          <a:xfrm>
            <a:off x="533400" y="4943475"/>
            <a:ext cx="7924800" cy="923925"/>
          </a:xfrm>
          <a:prstGeom prst="rect">
            <a:avLst/>
          </a:prstGeom>
          <a:solidFill>
            <a:srgbClr val="E1F8FB"/>
          </a:solidFill>
          <a:ln w="9525">
            <a:noFill/>
            <a:miter lim="800000"/>
            <a:headEnd/>
            <a:tailEnd/>
          </a:ln>
        </p:spPr>
        <p:txBody>
          <a:bodyPr>
            <a:spAutoFit/>
          </a:bodyPr>
          <a:lstStyle/>
          <a:p>
            <a:pPr fontAlgn="auto">
              <a:spcBef>
                <a:spcPts val="0"/>
              </a:spcBef>
              <a:spcAft>
                <a:spcPts val="0"/>
              </a:spcAft>
              <a:buClr>
                <a:srgbClr val="00A1E4"/>
              </a:buClr>
              <a:defRPr/>
            </a:pPr>
            <a:r>
              <a:rPr lang="en-US" dirty="0">
                <a:latin typeface="+mj-lt"/>
                <a:cs typeface="+mn-cs"/>
              </a:rPr>
              <a:t>UML 2.x: </a:t>
            </a:r>
          </a:p>
          <a:p>
            <a:pPr marL="174625" indent="-174625" fontAlgn="auto">
              <a:spcBef>
                <a:spcPts val="0"/>
              </a:spcBef>
              <a:spcAft>
                <a:spcPts val="0"/>
              </a:spcAft>
              <a:buClr>
                <a:srgbClr val="00A1E4"/>
              </a:buClr>
              <a:buFont typeface="Arial" pitchFamily="34" charset="0"/>
              <a:buChar char="•"/>
              <a:defRPr/>
            </a:pPr>
            <a:r>
              <a:rPr lang="en-US" dirty="0">
                <a:latin typeface="+mj-lt"/>
                <a:cs typeface="+mn-cs"/>
              </a:rPr>
              <a:t>14 diagrams, including Composite Structure Diagram, Timing Diagram, Package Diagram and Interaction Overview Diagram</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lIns="90488" tIns="44450" rIns="90488" bIns="44450"/>
          <a:lstStyle/>
          <a:p>
            <a:r>
              <a:rPr lang="en-US" dirty="0" smtClean="0"/>
              <a:t>Summary</a:t>
            </a:r>
          </a:p>
        </p:txBody>
      </p:sp>
      <p:sp>
        <p:nvSpPr>
          <p:cNvPr id="22532" name="Rectangle 3"/>
          <p:cNvSpPr>
            <a:spLocks noGrp="1" noChangeArrowheads="1"/>
          </p:cNvSpPr>
          <p:nvPr>
            <p:ph idx="1"/>
          </p:nvPr>
        </p:nvSpPr>
        <p:spPr/>
        <p:txBody>
          <a:bodyPr lIns="90488" tIns="44450" rIns="90488" bIns="44450" rtlCol="0">
            <a:normAutofit/>
          </a:bodyPr>
          <a:lstStyle/>
          <a:p>
            <a:pPr marL="347663" indent="-347663" fontAlgn="auto">
              <a:spcAft>
                <a:spcPts val="0"/>
              </a:spcAft>
              <a:defRPr/>
            </a:pPr>
            <a:r>
              <a:rPr lang="en-US" dirty="0" smtClean="0"/>
              <a:t>In this lesson, you have learnt:</a:t>
            </a:r>
          </a:p>
          <a:p>
            <a:pPr lvl="1" fontAlgn="auto">
              <a:spcAft>
                <a:spcPts val="0"/>
              </a:spcAft>
              <a:defRPr/>
            </a:pPr>
            <a:r>
              <a:rPr lang="en-US" dirty="0"/>
              <a:t>Modeling helps simplify complexity and understand the working of a system before it is actually built.</a:t>
            </a:r>
          </a:p>
          <a:p>
            <a:pPr lvl="1" fontAlgn="auto">
              <a:spcAft>
                <a:spcPts val="0"/>
              </a:spcAft>
              <a:defRPr/>
            </a:pPr>
            <a:r>
              <a:rPr lang="en-US" dirty="0"/>
              <a:t>UML is a standard graphical language used for:</a:t>
            </a:r>
          </a:p>
          <a:p>
            <a:pPr lvl="3" fontAlgn="auto">
              <a:spcAft>
                <a:spcPts val="0"/>
              </a:spcAft>
              <a:buFontTx/>
              <a:buChar char="•"/>
              <a:defRPr/>
            </a:pPr>
            <a:r>
              <a:rPr lang="en-US" sz="1600" dirty="0"/>
              <a:t>Visualizing </a:t>
            </a:r>
          </a:p>
          <a:p>
            <a:pPr lvl="3" fontAlgn="auto">
              <a:spcAft>
                <a:spcPts val="0"/>
              </a:spcAft>
              <a:buFontTx/>
              <a:buChar char="•"/>
              <a:defRPr/>
            </a:pPr>
            <a:r>
              <a:rPr lang="en-US" sz="1600" dirty="0"/>
              <a:t>Specifying </a:t>
            </a:r>
          </a:p>
          <a:p>
            <a:pPr lvl="3" fontAlgn="auto">
              <a:spcAft>
                <a:spcPts val="0"/>
              </a:spcAft>
              <a:buFontTx/>
              <a:buChar char="•"/>
              <a:defRPr/>
            </a:pPr>
            <a:r>
              <a:rPr lang="en-US" sz="1600" dirty="0"/>
              <a:t>Modeling</a:t>
            </a:r>
          </a:p>
          <a:p>
            <a:pPr lvl="3" fontAlgn="auto">
              <a:spcAft>
                <a:spcPts val="0"/>
              </a:spcAft>
              <a:buFontTx/>
              <a:buChar char="•"/>
              <a:defRPr/>
            </a:pPr>
            <a:r>
              <a:rPr lang="en-US" sz="1600" dirty="0"/>
              <a:t>Documenting </a:t>
            </a:r>
          </a:p>
          <a:p>
            <a:pPr lvl="1" fontAlgn="auto">
              <a:spcAft>
                <a:spcPts val="0"/>
              </a:spcAft>
              <a:defRPr/>
            </a:pPr>
            <a:r>
              <a:rPr lang="en-US" dirty="0"/>
              <a:t>UML includes views, diagrams, model elements, general and extension mechanisms.</a:t>
            </a:r>
          </a:p>
          <a:p>
            <a:pPr lvl="1" fontAlgn="auto">
              <a:spcAft>
                <a:spcPts val="0"/>
              </a:spcAft>
              <a:defRPr/>
            </a:pPr>
            <a:r>
              <a:rPr lang="en-US" dirty="0"/>
              <a:t>UML diagrams are categorized as: </a:t>
            </a:r>
          </a:p>
          <a:p>
            <a:pPr lvl="3" fontAlgn="auto">
              <a:spcAft>
                <a:spcPts val="0"/>
              </a:spcAft>
              <a:buFontTx/>
              <a:buChar char="•"/>
              <a:defRPr/>
            </a:pPr>
            <a:r>
              <a:rPr lang="en-US" sz="1600" dirty="0"/>
              <a:t>Dynamic View Diagrams</a:t>
            </a:r>
          </a:p>
          <a:p>
            <a:pPr lvl="3" fontAlgn="auto">
              <a:spcAft>
                <a:spcPts val="0"/>
              </a:spcAft>
              <a:buFontTx/>
              <a:buChar char="•"/>
              <a:defRPr/>
            </a:pPr>
            <a:r>
              <a:rPr lang="en-US" sz="1600" dirty="0"/>
              <a:t>Static View Diagrams </a:t>
            </a:r>
          </a:p>
          <a:p>
            <a:pPr lvl="3" fontAlgn="auto">
              <a:spcAft>
                <a:spcPts val="0"/>
              </a:spcAft>
              <a:buFontTx/>
              <a:buChar char="•"/>
              <a:defRPr/>
            </a:pPr>
            <a:r>
              <a:rPr lang="en-US" sz="1600" dirty="0"/>
              <a:t>Physical View Diagrams</a:t>
            </a:r>
          </a:p>
          <a:p>
            <a:pPr fontAlgn="auto">
              <a:spcAft>
                <a:spcPts val="0"/>
              </a:spcAft>
              <a:defRPr/>
            </a:pPr>
            <a:endParaRPr lang="en-US" sz="1600" dirty="0"/>
          </a:p>
          <a:p>
            <a:pPr lvl="2" algn="r" fontAlgn="auto">
              <a:spcAft>
                <a:spcPts val="0"/>
              </a:spcAft>
              <a:buFont typeface="Arial" pitchFamily="34" charset="0"/>
              <a:buNone/>
              <a:defRPr/>
            </a:pP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lIns="90488" tIns="44450" rIns="90488" bIns="44450"/>
          <a:lstStyle/>
          <a:p>
            <a:r>
              <a:rPr lang="en-US" dirty="0" smtClean="0">
                <a:ea typeface="ヒラギノ角ゴ Pro W3"/>
                <a:cs typeface="ヒラギノ角ゴ Pro W3"/>
              </a:rPr>
              <a:t>Review Question</a:t>
            </a:r>
          </a:p>
        </p:txBody>
      </p:sp>
      <p:sp>
        <p:nvSpPr>
          <p:cNvPr id="24580" name="Rectangle 3"/>
          <p:cNvSpPr>
            <a:spLocks noGrp="1" noChangeArrowheads="1"/>
          </p:cNvSpPr>
          <p:nvPr>
            <p:ph idx="1"/>
          </p:nvPr>
        </p:nvSpPr>
        <p:spPr/>
        <p:txBody>
          <a:bodyPr lIns="90488" tIns="44450" rIns="90488" bIns="44450" rtlCol="0">
            <a:normAutofit/>
          </a:bodyPr>
          <a:lstStyle/>
          <a:p>
            <a:pPr marL="347663" indent="-347663" fontAlgn="auto">
              <a:spcAft>
                <a:spcPts val="0"/>
              </a:spcAft>
              <a:defRPr/>
            </a:pPr>
            <a:r>
              <a:rPr lang="en-US" dirty="0" smtClean="0"/>
              <a:t>Question 1: UML Stands for ___.</a:t>
            </a:r>
          </a:p>
          <a:p>
            <a:pPr fontAlgn="auto">
              <a:spcAft>
                <a:spcPts val="0"/>
              </a:spcAft>
              <a:defRPr/>
            </a:pPr>
            <a:endParaRPr lang="en-US" dirty="0"/>
          </a:p>
          <a:p>
            <a:pPr marL="347663" indent="-347663" fontAlgn="auto">
              <a:spcAft>
                <a:spcPts val="0"/>
              </a:spcAft>
              <a:defRPr/>
            </a:pPr>
            <a:r>
              <a:rPr lang="en-US" dirty="0" smtClean="0"/>
              <a:t>Question 2: UML offers an approach to capture </a:t>
            </a:r>
          </a:p>
          <a:p>
            <a:pPr marL="347663" indent="-347663" fontAlgn="auto">
              <a:spcAft>
                <a:spcPts val="0"/>
              </a:spcAft>
              <a:defRPr/>
            </a:pPr>
            <a:r>
              <a:rPr lang="en-US" dirty="0" smtClean="0"/>
              <a:t>	different views of the system. </a:t>
            </a:r>
          </a:p>
          <a:p>
            <a:pPr lvl="1" fontAlgn="auto">
              <a:spcAft>
                <a:spcPts val="0"/>
              </a:spcAft>
              <a:defRPr/>
            </a:pPr>
            <a:r>
              <a:rPr lang="en-US" dirty="0"/>
              <a:t>Option: True / False</a:t>
            </a:r>
          </a:p>
          <a:p>
            <a:pPr lvl="1" fontAlgn="auto">
              <a:spcAft>
                <a:spcPts val="0"/>
              </a:spcAft>
              <a:defRPr/>
            </a:pPr>
            <a:endParaRPr lang="en-US" dirty="0"/>
          </a:p>
          <a:p>
            <a:pPr marL="347663" indent="-347663" fontAlgn="auto">
              <a:spcAft>
                <a:spcPts val="0"/>
              </a:spcAft>
              <a:defRPr/>
            </a:pPr>
            <a:r>
              <a:rPr lang="en-US" dirty="0" smtClean="0"/>
              <a:t>Question 3: UML describes a sequence in which diagrams must be drawn. </a:t>
            </a:r>
          </a:p>
          <a:p>
            <a:pPr lvl="1" fontAlgn="auto">
              <a:spcAft>
                <a:spcPts val="0"/>
              </a:spcAft>
              <a:defRPr/>
            </a:pPr>
            <a:r>
              <a:rPr lang="en-US" dirty="0"/>
              <a:t>Option: True / False</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lIns="90488" tIns="44450" rIns="90488" bIns="44450"/>
          <a:lstStyle/>
          <a:p>
            <a:pPr eaLnBrk="1" hangingPunct="1"/>
            <a:r>
              <a:rPr lang="en-US" dirty="0" smtClean="0">
                <a:ea typeface="ヒラギノ角ゴ Pro W3"/>
                <a:cs typeface="ヒラギノ角ゴ Pro W3"/>
              </a:rPr>
              <a:t>Review Question: Match the Following</a:t>
            </a:r>
          </a:p>
        </p:txBody>
      </p:sp>
      <p:graphicFrame>
        <p:nvGraphicFramePr>
          <p:cNvPr id="25643" name="Group 43"/>
          <p:cNvGraphicFramePr>
            <a:graphicFrameLocks noGrp="1"/>
          </p:cNvGraphicFramePr>
          <p:nvPr>
            <p:ph idx="1"/>
            <p:extLst>
              <p:ext uri="{D42A27DB-BD31-4B8C-83A1-F6EECF244321}">
                <p14:modId xmlns:p14="http://schemas.microsoft.com/office/powerpoint/2010/main" val="2348221455"/>
              </p:ext>
            </p:extLst>
          </p:nvPr>
        </p:nvGraphicFramePr>
        <p:xfrm>
          <a:off x="298451" y="1495425"/>
          <a:ext cx="3073400" cy="2362200"/>
        </p:xfrm>
        <a:graphic>
          <a:graphicData uri="http://schemas.openxmlformats.org/drawingml/2006/table">
            <a:tbl>
              <a:tblPr/>
              <a:tblGrid>
                <a:gridCol w="3073400"/>
              </a:tblGrid>
              <a:tr h="754063">
                <a:tc>
                  <a:txBody>
                    <a:bodyPr/>
                    <a:lstStyle/>
                    <a:p>
                      <a:pPr marL="381000" marR="0" lvl="0" indent="-381000" algn="l" defTabSz="914400" rtl="0" eaLnBrk="1" fontAlgn="base" latinLnBrk="0" hangingPunct="1">
                        <a:lnSpc>
                          <a:spcPct val="100000"/>
                        </a:lnSpc>
                        <a:spcBef>
                          <a:spcPct val="20000"/>
                        </a:spcBef>
                        <a:spcAft>
                          <a:spcPct val="0"/>
                        </a:spcAft>
                        <a:buClrTx/>
                        <a:buSzTx/>
                        <a:buFont typeface="Arial" pitchFamily="34" charset="0"/>
                        <a:buNone/>
                        <a:tabLst/>
                      </a:pPr>
                      <a:r>
                        <a:rPr lang="en-US" b="1" kern="1200" dirty="0" smtClean="0">
                          <a:solidFill>
                            <a:schemeClr val="tx1"/>
                          </a:solidFill>
                          <a:latin typeface="+mj-lt"/>
                          <a:ea typeface="+mn-ea"/>
                          <a:cs typeface="+mn-cs"/>
                        </a:rPr>
                        <a:t>1.  Dynamic View Diagrams</a:t>
                      </a:r>
                    </a:p>
                  </a:txBody>
                  <a:tcPr marL="187859" marR="187859"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754063">
                <a:tc>
                  <a:txBody>
                    <a:bodyPr/>
                    <a:lstStyle/>
                    <a:p>
                      <a:pPr marL="381000" marR="0" lvl="0" indent="-381000" algn="l" defTabSz="914400" rtl="0" eaLnBrk="1" fontAlgn="base" latinLnBrk="0" hangingPunct="1">
                        <a:lnSpc>
                          <a:spcPct val="100000"/>
                        </a:lnSpc>
                        <a:spcBef>
                          <a:spcPct val="20000"/>
                        </a:spcBef>
                        <a:spcAft>
                          <a:spcPct val="0"/>
                        </a:spcAft>
                        <a:buClrTx/>
                        <a:buSzTx/>
                        <a:buFont typeface="Arial" pitchFamily="34" charset="0"/>
                        <a:buNone/>
                        <a:tabLst/>
                      </a:pPr>
                      <a:r>
                        <a:rPr lang="en-US" b="1" kern="1200" dirty="0" smtClean="0">
                          <a:solidFill>
                            <a:schemeClr val="tx1"/>
                          </a:solidFill>
                          <a:latin typeface="+mj-lt"/>
                          <a:ea typeface="+mn-ea"/>
                          <a:cs typeface="+mn-cs"/>
                        </a:rPr>
                        <a:t>2.  Static View Diagrams</a:t>
                      </a:r>
                    </a:p>
                  </a:txBody>
                  <a:tcPr marL="187859" marR="187859"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854074">
                <a:tc>
                  <a:txBody>
                    <a:bodyPr/>
                    <a:lstStyle/>
                    <a:p>
                      <a:pPr marL="381000" marR="0" lvl="0" indent="-381000" algn="l" defTabSz="914400" rtl="0" eaLnBrk="1" fontAlgn="base" latinLnBrk="0" hangingPunct="1">
                        <a:lnSpc>
                          <a:spcPct val="100000"/>
                        </a:lnSpc>
                        <a:spcBef>
                          <a:spcPct val="20000"/>
                        </a:spcBef>
                        <a:spcAft>
                          <a:spcPct val="0"/>
                        </a:spcAft>
                        <a:buClrTx/>
                        <a:buSzTx/>
                        <a:buFont typeface="Arial" pitchFamily="34" charset="0"/>
                        <a:buNone/>
                        <a:tabLst/>
                      </a:pPr>
                      <a:r>
                        <a:rPr lang="en-US" b="1" kern="1200" dirty="0" smtClean="0">
                          <a:solidFill>
                            <a:schemeClr val="tx1"/>
                          </a:solidFill>
                          <a:latin typeface="+mj-lt"/>
                          <a:ea typeface="+mn-ea"/>
                          <a:cs typeface="+mn-cs"/>
                        </a:rPr>
                        <a:t>3.  Physical View Diagrams</a:t>
                      </a:r>
                    </a:p>
                  </a:txBody>
                  <a:tcPr marL="187859" marR="187859"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graphicFrame>
        <p:nvGraphicFramePr>
          <p:cNvPr id="25645" name="Group 45"/>
          <p:cNvGraphicFramePr>
            <a:graphicFrameLocks noGrp="1"/>
          </p:cNvGraphicFramePr>
          <p:nvPr>
            <p:ph sz="half" idx="4294967295"/>
            <p:extLst>
              <p:ext uri="{D42A27DB-BD31-4B8C-83A1-F6EECF244321}">
                <p14:modId xmlns:p14="http://schemas.microsoft.com/office/powerpoint/2010/main" val="1524687642"/>
              </p:ext>
            </p:extLst>
          </p:nvPr>
        </p:nvGraphicFramePr>
        <p:xfrm>
          <a:off x="3943350" y="1390650"/>
          <a:ext cx="3048000" cy="4495800"/>
        </p:xfrm>
        <a:graphic>
          <a:graphicData uri="http://schemas.openxmlformats.org/drawingml/2006/table">
            <a:tbl>
              <a:tblPr/>
              <a:tblGrid>
                <a:gridCol w="3048000"/>
              </a:tblGrid>
              <a:tr h="774700">
                <a:tc>
                  <a:txBody>
                    <a:bodyPr/>
                    <a:lstStyle/>
                    <a:p>
                      <a:pPr marL="381000" marR="0" lvl="0" indent="-381000" algn="l" defTabSz="914400" rtl="0" eaLnBrk="1" fontAlgn="base" latinLnBrk="0" hangingPunct="1">
                        <a:lnSpc>
                          <a:spcPct val="100000"/>
                        </a:lnSpc>
                        <a:spcBef>
                          <a:spcPct val="20000"/>
                        </a:spcBef>
                        <a:spcAft>
                          <a:spcPct val="0"/>
                        </a:spcAft>
                        <a:buClrTx/>
                        <a:buSzTx/>
                        <a:buFont typeface="Arial" pitchFamily="34" charset="0"/>
                        <a:buNone/>
                        <a:tabLst/>
                      </a:pPr>
                      <a:r>
                        <a:rPr lang="en-US" sz="1800" b="1" kern="1200" dirty="0" smtClean="0">
                          <a:solidFill>
                            <a:schemeClr val="tx1"/>
                          </a:solidFill>
                          <a:latin typeface="+mj-lt"/>
                          <a:ea typeface="+mn-ea"/>
                          <a:cs typeface="+mn-cs"/>
                        </a:rPr>
                        <a:t>A. Use Case Diagram</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774700">
                <a:tc>
                  <a:txBody>
                    <a:bodyPr/>
                    <a:lstStyle/>
                    <a:p>
                      <a:pPr marL="381000" marR="0" lvl="0" indent="-381000" algn="l" defTabSz="914400" rtl="0" eaLnBrk="1" fontAlgn="base" latinLnBrk="0" hangingPunct="1">
                        <a:lnSpc>
                          <a:spcPct val="100000"/>
                        </a:lnSpc>
                        <a:spcBef>
                          <a:spcPct val="20000"/>
                        </a:spcBef>
                        <a:spcAft>
                          <a:spcPct val="0"/>
                        </a:spcAft>
                        <a:buClrTx/>
                        <a:buSzTx/>
                        <a:buFont typeface="Arial" pitchFamily="34" charset="0"/>
                        <a:buNone/>
                        <a:tabLst/>
                      </a:pPr>
                      <a:r>
                        <a:rPr lang="en-US" sz="1800" b="1" kern="1200" dirty="0" smtClean="0">
                          <a:solidFill>
                            <a:schemeClr val="tx1"/>
                          </a:solidFill>
                          <a:latin typeface="+mj-lt"/>
                          <a:ea typeface="+mn-ea"/>
                          <a:cs typeface="+mn-cs"/>
                        </a:rPr>
                        <a:t>B. Deployment Diagram</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774700">
                <a:tc>
                  <a:txBody>
                    <a:bodyPr/>
                    <a:lstStyle/>
                    <a:p>
                      <a:pPr marL="381000" marR="0" lvl="0" indent="-381000" algn="l" defTabSz="914400" rtl="0" eaLnBrk="1" fontAlgn="base" latinLnBrk="0" hangingPunct="1">
                        <a:lnSpc>
                          <a:spcPct val="100000"/>
                        </a:lnSpc>
                        <a:spcBef>
                          <a:spcPct val="20000"/>
                        </a:spcBef>
                        <a:spcAft>
                          <a:spcPct val="0"/>
                        </a:spcAft>
                        <a:buClrTx/>
                        <a:buSzTx/>
                        <a:buFont typeface="Arial" pitchFamily="34" charset="0"/>
                        <a:buNone/>
                        <a:tabLst/>
                      </a:pPr>
                      <a:r>
                        <a:rPr lang="en-US" sz="1800" b="1" kern="1200" dirty="0" smtClean="0">
                          <a:solidFill>
                            <a:schemeClr val="tx1"/>
                          </a:solidFill>
                          <a:latin typeface="+mj-lt"/>
                          <a:ea typeface="+mn-ea"/>
                          <a:cs typeface="+mn-cs"/>
                        </a:rPr>
                        <a:t>C. Class Diagram</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774700">
                <a:tc>
                  <a:txBody>
                    <a:bodyPr/>
                    <a:lstStyle/>
                    <a:p>
                      <a:pPr marL="381000" marR="0" lvl="0" indent="-381000" algn="l" defTabSz="914400" rtl="0" eaLnBrk="1" fontAlgn="base" latinLnBrk="0" hangingPunct="1">
                        <a:lnSpc>
                          <a:spcPct val="100000"/>
                        </a:lnSpc>
                        <a:spcBef>
                          <a:spcPct val="20000"/>
                        </a:spcBef>
                        <a:spcAft>
                          <a:spcPct val="0"/>
                        </a:spcAft>
                        <a:buClrTx/>
                        <a:buSzTx/>
                        <a:buFont typeface="Arial" pitchFamily="34" charset="0"/>
                        <a:buNone/>
                        <a:tabLst/>
                      </a:pPr>
                      <a:r>
                        <a:rPr lang="en-US" sz="1800" b="1" kern="1200" dirty="0" smtClean="0">
                          <a:solidFill>
                            <a:schemeClr val="tx1"/>
                          </a:solidFill>
                          <a:latin typeface="+mj-lt"/>
                          <a:ea typeface="+mn-ea"/>
                          <a:cs typeface="+mn-cs"/>
                        </a:rPr>
                        <a:t>D. Activity Diagram</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774700">
                <a:tc>
                  <a:txBody>
                    <a:bodyPr/>
                    <a:lstStyle/>
                    <a:p>
                      <a:pPr marL="381000" marR="0" lvl="0" indent="-381000" algn="l" defTabSz="914400" rtl="0" eaLnBrk="1" fontAlgn="base" latinLnBrk="0" hangingPunct="1">
                        <a:lnSpc>
                          <a:spcPct val="100000"/>
                        </a:lnSpc>
                        <a:spcBef>
                          <a:spcPct val="20000"/>
                        </a:spcBef>
                        <a:spcAft>
                          <a:spcPct val="0"/>
                        </a:spcAft>
                        <a:buClrTx/>
                        <a:buSzTx/>
                        <a:buFont typeface="Arial" pitchFamily="34" charset="0"/>
                        <a:buNone/>
                        <a:tabLst/>
                      </a:pPr>
                      <a:r>
                        <a:rPr lang="en-US" sz="1800" b="1" kern="1200" dirty="0" smtClean="0">
                          <a:solidFill>
                            <a:schemeClr val="tx1"/>
                          </a:solidFill>
                          <a:latin typeface="+mj-lt"/>
                          <a:ea typeface="+mn-ea"/>
                          <a:cs typeface="+mn-cs"/>
                        </a:rPr>
                        <a:t>E. Sequence Diagram</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622300">
                <a:tc>
                  <a:txBody>
                    <a:bodyPr/>
                    <a:lstStyle/>
                    <a:p>
                      <a:pPr marL="381000" marR="0" lvl="0" indent="-381000" algn="l" defTabSz="914400" rtl="0" eaLnBrk="1" fontAlgn="base" latinLnBrk="0" hangingPunct="1">
                        <a:lnSpc>
                          <a:spcPct val="100000"/>
                        </a:lnSpc>
                        <a:spcBef>
                          <a:spcPct val="20000"/>
                        </a:spcBef>
                        <a:spcAft>
                          <a:spcPct val="0"/>
                        </a:spcAft>
                        <a:buClrTx/>
                        <a:buSzTx/>
                        <a:buFont typeface="Arial" pitchFamily="34" charset="0"/>
                        <a:buNone/>
                        <a:tabLst/>
                      </a:pPr>
                      <a:r>
                        <a:rPr lang="en-US" sz="1800" b="1" kern="1200" dirty="0" smtClean="0">
                          <a:solidFill>
                            <a:schemeClr val="tx1"/>
                          </a:solidFill>
                          <a:latin typeface="+mj-lt"/>
                          <a:ea typeface="+mn-ea"/>
                          <a:cs typeface="+mn-cs"/>
                        </a:rPr>
                        <a:t>F. Component Diagram</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lIns="90488" tIns="44450" rIns="90488" bIns="44450"/>
          <a:lstStyle/>
          <a:p>
            <a:r>
              <a:rPr lang="en-US" dirty="0" smtClean="0"/>
              <a:t>Lesson Objectives</a:t>
            </a:r>
          </a:p>
        </p:txBody>
      </p:sp>
      <p:sp>
        <p:nvSpPr>
          <p:cNvPr id="14339" name="Rectangle 3"/>
          <p:cNvSpPr>
            <a:spLocks noGrp="1" noChangeArrowheads="1"/>
          </p:cNvSpPr>
          <p:nvPr>
            <p:ph idx="1"/>
          </p:nvPr>
        </p:nvSpPr>
        <p:spPr/>
        <p:txBody>
          <a:bodyPr lIns="90488" tIns="44450" rIns="90488" bIns="44450"/>
          <a:lstStyle/>
          <a:p>
            <a:pPr marL="347663" indent="-347663"/>
            <a:r>
              <a:rPr lang="en-US" dirty="0" smtClean="0"/>
              <a:t>To understand the following topics:</a:t>
            </a:r>
          </a:p>
          <a:p>
            <a:pPr lvl="1"/>
            <a:r>
              <a:rPr lang="en-US" dirty="0" smtClean="0"/>
              <a:t>Principles of Modeling</a:t>
            </a:r>
          </a:p>
          <a:p>
            <a:pPr lvl="1"/>
            <a:r>
              <a:rPr lang="en-US" dirty="0" smtClean="0"/>
              <a:t>Basics of UML – What is UML? What UML is NOT?</a:t>
            </a:r>
          </a:p>
          <a:p>
            <a:pPr lvl="1"/>
            <a:r>
              <a:rPr lang="en-US" dirty="0" smtClean="0"/>
              <a:t>UML building blocks</a:t>
            </a:r>
          </a:p>
          <a:p>
            <a:pPr lvl="1"/>
            <a:r>
              <a:rPr lang="en-US" dirty="0" smtClean="0"/>
              <a:t>List of UML diagrams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lIns="90488" tIns="44450" rIns="90488" bIns="44450"/>
          <a:lstStyle/>
          <a:p>
            <a:r>
              <a:rPr lang="en-US" sz="1300" dirty="0" smtClean="0"/>
              <a:t>1.1: Modeling </a:t>
            </a:r>
            <a:r>
              <a:rPr lang="en-US" sz="1200" dirty="0" smtClean="0"/>
              <a:t/>
            </a:r>
            <a:br>
              <a:rPr lang="en-US" sz="1200" dirty="0" smtClean="0"/>
            </a:br>
            <a:r>
              <a:rPr lang="en-US" dirty="0" smtClean="0"/>
              <a:t>Definition of a Model</a:t>
            </a:r>
          </a:p>
        </p:txBody>
      </p:sp>
      <p:sp>
        <p:nvSpPr>
          <p:cNvPr id="15363" name="Rectangle 3"/>
          <p:cNvSpPr>
            <a:spLocks noGrp="1" noChangeArrowheads="1"/>
          </p:cNvSpPr>
          <p:nvPr>
            <p:ph idx="1"/>
          </p:nvPr>
        </p:nvSpPr>
        <p:spPr/>
        <p:txBody>
          <a:bodyPr lIns="90488" tIns="44450" rIns="90488" bIns="44450"/>
          <a:lstStyle/>
          <a:p>
            <a:pPr marL="347663" indent="-347663"/>
            <a:r>
              <a:rPr lang="en-US" smtClean="0"/>
              <a:t>Model:</a:t>
            </a:r>
          </a:p>
          <a:p>
            <a:pPr lvl="1"/>
            <a:r>
              <a:rPr lang="en-US" smtClean="0"/>
              <a:t>A “model” is a blueprint that is used to capture and precisely state requirements and domain knowledge. </a:t>
            </a:r>
          </a:p>
          <a:p>
            <a:pPr lvl="1"/>
            <a:endParaRPr lang="en-US" smtClean="0"/>
          </a:p>
          <a:p>
            <a:pPr lvl="1"/>
            <a:r>
              <a:rPr lang="en-US" smtClean="0"/>
              <a:t>A model helps all stakeholders in understanding and agreeing on the plan for the project.</a:t>
            </a:r>
          </a:p>
          <a:p>
            <a:pPr marL="1379538" lvl="3" indent="-290513">
              <a:buFontTx/>
              <a:buChar char="•"/>
            </a:pPr>
            <a:r>
              <a:rPr lang="en-US" sz="1600" smtClean="0"/>
              <a:t>Analysts: Specify the Requirements</a:t>
            </a:r>
          </a:p>
          <a:p>
            <a:pPr marL="1379538" lvl="3" indent="-290513">
              <a:buFontTx/>
              <a:buChar char="•"/>
            </a:pPr>
            <a:r>
              <a:rPr lang="en-US" sz="1600" smtClean="0"/>
              <a:t>Designers: Explore alternatives and  propose design for system</a:t>
            </a:r>
          </a:p>
          <a:p>
            <a:pPr marL="1379538" lvl="3" indent="-290513">
              <a:buFontTx/>
              <a:buChar char="•"/>
            </a:pPr>
            <a:r>
              <a:rPr lang="en-US" sz="1600" smtClean="0"/>
              <a:t>Developers: Better understand requirements and design prior to coding</a:t>
            </a:r>
          </a:p>
          <a:p>
            <a:pPr lvl="1">
              <a:buFontTx/>
              <a:buChar char="•"/>
            </a:pPr>
            <a:endParaRPr lang="en-US"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lIns="90488" tIns="44450" rIns="90488" bIns="44450"/>
          <a:lstStyle/>
          <a:p>
            <a:r>
              <a:rPr lang="en-US" sz="1200" dirty="0" smtClean="0"/>
              <a:t>1.1: Modeling</a:t>
            </a:r>
            <a:br>
              <a:rPr lang="en-US" sz="1200" dirty="0" smtClean="0"/>
            </a:br>
            <a:r>
              <a:rPr lang="en-US" dirty="0" smtClean="0"/>
              <a:t>Features of Modeling</a:t>
            </a:r>
          </a:p>
        </p:txBody>
      </p:sp>
      <p:sp>
        <p:nvSpPr>
          <p:cNvPr id="16387" name="Rectangle 3"/>
          <p:cNvSpPr>
            <a:spLocks noGrp="1" noChangeArrowheads="1"/>
          </p:cNvSpPr>
          <p:nvPr>
            <p:ph idx="1"/>
          </p:nvPr>
        </p:nvSpPr>
        <p:spPr/>
        <p:txBody>
          <a:bodyPr lIns="90488" tIns="44450" rIns="90488" bIns="44450"/>
          <a:lstStyle/>
          <a:p>
            <a:pPr marL="347663" indent="-347663">
              <a:lnSpc>
                <a:spcPct val="90000"/>
              </a:lnSpc>
            </a:pPr>
            <a:r>
              <a:rPr lang="en-US" smtClean="0"/>
              <a:t>Modeling can be used:</a:t>
            </a:r>
          </a:p>
          <a:p>
            <a:pPr lvl="1">
              <a:lnSpc>
                <a:spcPct val="90000"/>
              </a:lnSpc>
            </a:pPr>
            <a:r>
              <a:rPr lang="en-US" smtClean="0"/>
              <a:t>to simplify complexity and understand working of system before it is actually built</a:t>
            </a:r>
          </a:p>
          <a:p>
            <a:pPr lvl="1">
              <a:lnSpc>
                <a:spcPct val="90000"/>
              </a:lnSpc>
            </a:pPr>
            <a:r>
              <a:rPr lang="en-US" smtClean="0"/>
              <a:t>to communicate the desired structure and behavior of the system</a:t>
            </a:r>
          </a:p>
          <a:p>
            <a:pPr lvl="1">
              <a:lnSpc>
                <a:spcPct val="90000"/>
              </a:lnSpc>
            </a:pPr>
            <a:r>
              <a:rPr lang="en-US" smtClean="0"/>
              <a:t>to visualize and control the system’s architecture</a:t>
            </a:r>
          </a:p>
          <a:p>
            <a:pPr lvl="1">
              <a:lnSpc>
                <a:spcPct val="90000"/>
              </a:lnSpc>
            </a:pPr>
            <a:r>
              <a:rPr lang="en-US" smtClean="0"/>
              <a:t>to allow evaluation of all situations and expose opportunities for simplification and reuse</a:t>
            </a:r>
          </a:p>
          <a:p>
            <a:pPr lvl="1">
              <a:lnSpc>
                <a:spcPct val="90000"/>
              </a:lnSpc>
            </a:pPr>
            <a:r>
              <a:rPr lang="en-US" smtClean="0"/>
              <a:t>to manage risk</a:t>
            </a:r>
          </a:p>
          <a:p>
            <a:pPr lvl="1">
              <a:lnSpc>
                <a:spcPct val="90000"/>
              </a:lnSpc>
            </a:pPr>
            <a:r>
              <a:rPr lang="en-US" smtClean="0"/>
              <a:t>to document the decisions that are made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lIns="90488" tIns="44450" rIns="90488" bIns="44450"/>
          <a:lstStyle/>
          <a:p>
            <a:r>
              <a:rPr lang="en-US" sz="1200" smtClean="0"/>
              <a:t>1.1: Modeling</a:t>
            </a:r>
            <a:br>
              <a:rPr lang="en-US" sz="1200" smtClean="0"/>
            </a:br>
            <a:r>
              <a:rPr lang="en-US" smtClean="0"/>
              <a:t>Principles of Modeling</a:t>
            </a:r>
          </a:p>
        </p:txBody>
      </p:sp>
      <p:sp>
        <p:nvSpPr>
          <p:cNvPr id="17411" name="Rectangle 3"/>
          <p:cNvSpPr>
            <a:spLocks noGrp="1" noChangeArrowheads="1"/>
          </p:cNvSpPr>
          <p:nvPr>
            <p:ph idx="1"/>
          </p:nvPr>
        </p:nvSpPr>
        <p:spPr/>
        <p:txBody>
          <a:bodyPr lIns="90488" tIns="44450" rIns="90488" bIns="44450"/>
          <a:lstStyle/>
          <a:p>
            <a:pPr marL="347663" indent="-347663"/>
            <a:r>
              <a:rPr lang="en-US" smtClean="0"/>
              <a:t>The principles of modeling are:</a:t>
            </a:r>
          </a:p>
          <a:p>
            <a:pPr lvl="1"/>
            <a:r>
              <a:rPr lang="en-US" smtClean="0"/>
              <a:t>Proper choice of models helps in understanding how to attack a problem and shape its solution.</a:t>
            </a:r>
          </a:p>
          <a:p>
            <a:pPr lvl="1"/>
            <a:r>
              <a:rPr lang="en-US" smtClean="0"/>
              <a:t>Models require the ability to represent the static and dynamic behavior of relationships and interactions. </a:t>
            </a:r>
          </a:p>
          <a:p>
            <a:pPr lvl="1"/>
            <a:r>
              <a:rPr lang="en-US" smtClean="0"/>
              <a:t>Every model may be expressed at different levels of details. </a:t>
            </a:r>
          </a:p>
          <a:p>
            <a:pPr lvl="1"/>
            <a:r>
              <a:rPr lang="en-US" smtClean="0"/>
              <a:t>Best models are connected to reality.</a:t>
            </a:r>
          </a:p>
          <a:p>
            <a:pPr lvl="1"/>
            <a:r>
              <a:rPr lang="en-US" smtClean="0"/>
              <a:t>No single model is sufficient.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lIns="90488" tIns="44450" rIns="90488" bIns="44450"/>
          <a:lstStyle/>
          <a:p>
            <a:r>
              <a:rPr lang="en-US" sz="1300" dirty="0" smtClean="0"/>
              <a:t>1.2: Concept of UML</a:t>
            </a:r>
            <a:r>
              <a:rPr lang="en-US" sz="1400" dirty="0" smtClean="0"/>
              <a:t/>
            </a:r>
            <a:br>
              <a:rPr lang="en-US" sz="1400" dirty="0" smtClean="0"/>
            </a:br>
            <a:r>
              <a:rPr lang="en-US" dirty="0" smtClean="0"/>
              <a:t>What is UML?</a:t>
            </a:r>
          </a:p>
        </p:txBody>
      </p:sp>
      <p:sp>
        <p:nvSpPr>
          <p:cNvPr id="19459" name="Rectangle 3"/>
          <p:cNvSpPr>
            <a:spLocks noGrp="1" noChangeArrowheads="1"/>
          </p:cNvSpPr>
          <p:nvPr>
            <p:ph idx="1"/>
          </p:nvPr>
        </p:nvSpPr>
        <p:spPr/>
        <p:txBody>
          <a:bodyPr lIns="90488" tIns="44450" rIns="90488" bIns="44450"/>
          <a:lstStyle/>
          <a:p>
            <a:pPr marL="347663" indent="-347663"/>
            <a:r>
              <a:rPr lang="en-US" dirty="0" smtClean="0"/>
              <a:t>UML:</a:t>
            </a:r>
          </a:p>
          <a:p>
            <a:pPr lvl="1"/>
            <a:r>
              <a:rPr lang="en-US" dirty="0" smtClean="0"/>
              <a:t>In system architecture, UML is a standard graphical language used for:</a:t>
            </a:r>
          </a:p>
          <a:p>
            <a:pPr marL="1204913" lvl="3" indent="-231775">
              <a:buFontTx/>
              <a:buChar char="•"/>
            </a:pPr>
            <a:r>
              <a:rPr lang="en-US" sz="1600" dirty="0" smtClean="0"/>
              <a:t>Visualizing</a:t>
            </a:r>
          </a:p>
          <a:p>
            <a:pPr marL="1204913" lvl="3" indent="-231775">
              <a:buFontTx/>
              <a:buChar char="•"/>
            </a:pPr>
            <a:r>
              <a:rPr lang="en-US" sz="1600" dirty="0" smtClean="0"/>
              <a:t>Specifying</a:t>
            </a:r>
          </a:p>
          <a:p>
            <a:pPr marL="1204913" lvl="3" indent="-231775">
              <a:buFontTx/>
              <a:buChar char="•"/>
            </a:pPr>
            <a:r>
              <a:rPr lang="en-US" sz="1600" dirty="0" smtClean="0"/>
              <a:t>Modeling</a:t>
            </a:r>
          </a:p>
          <a:p>
            <a:pPr marL="1204913" lvl="3" indent="-231775">
              <a:buFontTx/>
              <a:buChar char="•"/>
            </a:pPr>
            <a:r>
              <a:rPr lang="en-US" sz="1600" dirty="0" smtClean="0"/>
              <a:t>Documenting </a:t>
            </a:r>
          </a:p>
          <a:p>
            <a:pPr marL="1204913" lvl="3" indent="-231775">
              <a:buFontTx/>
              <a:buChar char="•"/>
            </a:pPr>
            <a:endParaRPr lang="en-US" sz="1600" dirty="0" smtClean="0"/>
          </a:p>
          <a:p>
            <a:pPr lvl="1"/>
            <a:r>
              <a:rPr lang="en-US" dirty="0" smtClean="0"/>
              <a:t>UML was proposed by Rational Inc. and Hewlett-Packard as a standard for Modeling and adopted by OMG. It is the unification of various methods for modeling.</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lIns="90488" tIns="44450" rIns="90488" bIns="44450"/>
          <a:lstStyle/>
          <a:p>
            <a:r>
              <a:rPr lang="en-US" sz="1300" dirty="0" smtClean="0"/>
              <a:t>1.2: Concept of UML</a:t>
            </a:r>
            <a:r>
              <a:rPr lang="en-US" sz="1000" dirty="0" smtClean="0"/>
              <a:t/>
            </a:r>
            <a:br>
              <a:rPr lang="en-US" sz="1000" dirty="0" smtClean="0"/>
            </a:br>
            <a:r>
              <a:rPr lang="en-US" dirty="0" smtClean="0"/>
              <a:t>What is UML?</a:t>
            </a:r>
          </a:p>
        </p:txBody>
      </p:sp>
      <p:sp>
        <p:nvSpPr>
          <p:cNvPr id="11268" name="Rectangle 3"/>
          <p:cNvSpPr>
            <a:spLocks noGrp="1" noChangeArrowheads="1"/>
          </p:cNvSpPr>
          <p:nvPr>
            <p:ph idx="1"/>
          </p:nvPr>
        </p:nvSpPr>
        <p:spPr/>
        <p:txBody>
          <a:bodyPr lIns="90488" tIns="44450" rIns="90488" bIns="44450" rtlCol="0">
            <a:normAutofit/>
          </a:bodyPr>
          <a:lstStyle/>
          <a:p>
            <a:pPr marL="347663" indent="-347663" fontAlgn="auto">
              <a:spcAft>
                <a:spcPts val="0"/>
              </a:spcAft>
              <a:defRPr/>
            </a:pPr>
            <a:r>
              <a:rPr lang="en-US" dirty="0" smtClean="0"/>
              <a:t>Some of the key methods considered for unification were:</a:t>
            </a:r>
          </a:p>
          <a:p>
            <a:pPr lvl="1" fontAlgn="auto">
              <a:spcAft>
                <a:spcPts val="0"/>
              </a:spcAft>
              <a:defRPr/>
            </a:pPr>
            <a:r>
              <a:rPr lang="en-US" dirty="0" err="1"/>
              <a:t>Booch’s</a:t>
            </a:r>
            <a:r>
              <a:rPr lang="en-US" dirty="0"/>
              <a:t> Method: Design and Construction oriented approach best suited for engineering intensive systems. </a:t>
            </a:r>
          </a:p>
          <a:p>
            <a:pPr lvl="1" fontAlgn="auto">
              <a:spcAft>
                <a:spcPts val="0"/>
              </a:spcAft>
              <a:defRPr/>
            </a:pPr>
            <a:r>
              <a:rPr lang="en-US" dirty="0"/>
              <a:t>Jacobson’s OOSE: Use Case oriented approach best suited for business engineering and requirements analysis. </a:t>
            </a:r>
          </a:p>
          <a:p>
            <a:pPr lvl="1" fontAlgn="auto">
              <a:spcAft>
                <a:spcPts val="0"/>
              </a:spcAft>
              <a:defRPr/>
            </a:pPr>
            <a:r>
              <a:rPr lang="en-US" dirty="0" err="1"/>
              <a:t>Rambaugh’s</a:t>
            </a:r>
            <a:r>
              <a:rPr lang="en-US" dirty="0"/>
              <a:t> OMT: Analysis oriented approach best suited for data intensive systems. </a:t>
            </a:r>
          </a:p>
          <a:p>
            <a:pPr fontAlgn="auto">
              <a:spcAft>
                <a:spcPts val="0"/>
              </a:spcAft>
              <a:buFont typeface="Arial" pitchFamily="34" charset="0"/>
              <a:buNone/>
              <a:defRPr/>
            </a:pPr>
            <a:endParaRPr lang="en-US" dirty="0"/>
          </a:p>
        </p:txBody>
      </p:sp>
      <p:pic>
        <p:nvPicPr>
          <p:cNvPr id="20484" name="Picture 5" descr="http://www.sa-depot.com/wp-content/plugins/hot-linked-image-cacher/upload/evernote.com/shard/s2/res/fdde7813-0eb8-42ff-8878-fcb4588b2e5e/3amigos.jpg"/>
          <p:cNvPicPr>
            <a:picLocks noChangeAspect="1" noChangeArrowheads="1"/>
          </p:cNvPicPr>
          <p:nvPr/>
        </p:nvPicPr>
        <p:blipFill>
          <a:blip r:embed="rId3"/>
          <a:srcRect/>
          <a:stretch>
            <a:fillRect/>
          </a:stretch>
        </p:blipFill>
        <p:spPr bwMode="auto">
          <a:xfrm>
            <a:off x="2286000" y="3733800"/>
            <a:ext cx="4038600" cy="164147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lIns="90488" tIns="44450" rIns="90488" bIns="44450"/>
          <a:lstStyle/>
          <a:p>
            <a:r>
              <a:rPr lang="en-US" sz="1300" dirty="0" smtClean="0"/>
              <a:t>1.2: Concept of UML</a:t>
            </a:r>
            <a:r>
              <a:rPr lang="en-US" sz="1200" dirty="0" smtClean="0"/>
              <a:t/>
            </a:r>
            <a:br>
              <a:rPr lang="en-US" sz="1200" dirty="0" smtClean="0"/>
            </a:br>
            <a:r>
              <a:rPr lang="en-US" dirty="0" err="1" smtClean="0"/>
              <a:t>UML</a:t>
            </a:r>
            <a:r>
              <a:rPr lang="en-US" dirty="0" smtClean="0"/>
              <a:t> Evolution</a:t>
            </a:r>
          </a:p>
        </p:txBody>
      </p:sp>
      <p:grpSp>
        <p:nvGrpSpPr>
          <p:cNvPr id="21507" name="Group 5"/>
          <p:cNvGrpSpPr>
            <a:grpSpLocks/>
          </p:cNvGrpSpPr>
          <p:nvPr/>
        </p:nvGrpSpPr>
        <p:grpSpPr bwMode="auto">
          <a:xfrm>
            <a:off x="762000" y="1371600"/>
            <a:ext cx="7543800" cy="4876800"/>
            <a:chOff x="762000" y="1295400"/>
            <a:chExt cx="7543800" cy="4876800"/>
          </a:xfrm>
        </p:grpSpPr>
        <p:pic>
          <p:nvPicPr>
            <p:cNvPr id="21508" name="Picture 17" descr="history"/>
            <p:cNvPicPr>
              <a:picLocks noChangeAspect="1" noChangeArrowheads="1"/>
            </p:cNvPicPr>
            <p:nvPr/>
          </p:nvPicPr>
          <p:blipFill>
            <a:blip r:embed="rId3"/>
            <a:srcRect/>
            <a:stretch>
              <a:fillRect/>
            </a:stretch>
          </p:blipFill>
          <p:spPr bwMode="auto">
            <a:xfrm>
              <a:off x="762000" y="1295400"/>
              <a:ext cx="5686425" cy="4495800"/>
            </a:xfrm>
            <a:prstGeom prst="rect">
              <a:avLst/>
            </a:prstGeom>
            <a:noFill/>
            <a:ln w="9525">
              <a:noFill/>
              <a:miter lim="800000"/>
              <a:headEnd/>
              <a:tailEnd/>
            </a:ln>
          </p:spPr>
        </p:pic>
        <p:sp>
          <p:nvSpPr>
            <p:cNvPr id="21509" name="Oval 18"/>
            <p:cNvSpPr>
              <a:spLocks noChangeArrowheads="1"/>
            </p:cNvSpPr>
            <p:nvPr/>
          </p:nvSpPr>
          <p:spPr bwMode="auto">
            <a:xfrm>
              <a:off x="6934200" y="5638800"/>
              <a:ext cx="1371600" cy="533400"/>
            </a:xfrm>
            <a:prstGeom prst="ellipse">
              <a:avLst/>
            </a:prstGeom>
            <a:solidFill>
              <a:srgbClr val="00CCFF"/>
            </a:solidFill>
            <a:ln w="9525">
              <a:solidFill>
                <a:schemeClr val="tx1"/>
              </a:solidFill>
              <a:round/>
              <a:headEnd/>
              <a:tailEnd/>
            </a:ln>
          </p:spPr>
          <p:txBody>
            <a:bodyPr wrap="none" anchor="ctr"/>
            <a:lstStyle/>
            <a:p>
              <a:pPr algn="ctr"/>
              <a:r>
                <a:rPr lang="en-US" sz="1400">
                  <a:solidFill>
                    <a:schemeClr val="tx2"/>
                  </a:solidFill>
                  <a:latin typeface="Calibri" pitchFamily="34" charset="0"/>
                </a:rPr>
                <a:t>UML 2.1.1</a:t>
              </a:r>
            </a:p>
            <a:p>
              <a:pPr algn="ctr"/>
              <a:r>
                <a:rPr lang="en-US" sz="1200">
                  <a:solidFill>
                    <a:schemeClr val="tx2"/>
                  </a:solidFill>
                  <a:latin typeface="Calibri" pitchFamily="34" charset="0"/>
                </a:rPr>
                <a:t>Early 2007</a:t>
              </a:r>
            </a:p>
          </p:txBody>
        </p:sp>
        <p:sp>
          <p:nvSpPr>
            <p:cNvPr id="21510" name="Line 19"/>
            <p:cNvSpPr>
              <a:spLocks noChangeShapeType="1"/>
            </p:cNvSpPr>
            <p:nvPr/>
          </p:nvSpPr>
          <p:spPr bwMode="auto">
            <a:xfrm>
              <a:off x="6400800" y="5638800"/>
              <a:ext cx="304800" cy="76200"/>
            </a:xfrm>
            <a:prstGeom prst="line">
              <a:avLst/>
            </a:prstGeom>
            <a:noFill/>
            <a:ln w="9525">
              <a:solidFill>
                <a:schemeClr val="tx2"/>
              </a:solidFill>
              <a:round/>
              <a:headEnd/>
              <a:tailEnd type="triangle" w="med" len="med"/>
            </a:ln>
          </p:spPr>
          <p:txBody>
            <a:bodyPr/>
            <a:lstStyle/>
            <a:p>
              <a:endParaRPr lang="en-IN"/>
            </a:p>
          </p:txBody>
        </p:sp>
        <p:sp>
          <p:nvSpPr>
            <p:cNvPr id="21511" name="Line 20"/>
            <p:cNvSpPr>
              <a:spLocks noChangeShapeType="1"/>
            </p:cNvSpPr>
            <p:nvPr/>
          </p:nvSpPr>
          <p:spPr bwMode="auto">
            <a:xfrm>
              <a:off x="6705600" y="5715000"/>
              <a:ext cx="304800" cy="76200"/>
            </a:xfrm>
            <a:prstGeom prst="line">
              <a:avLst/>
            </a:prstGeom>
            <a:noFill/>
            <a:ln w="9525">
              <a:solidFill>
                <a:schemeClr val="tx2"/>
              </a:solidFill>
              <a:round/>
              <a:headEnd/>
              <a:tailEnd type="triangle" w="med" len="med"/>
            </a:ln>
          </p:spPr>
          <p:txBody>
            <a:bodyPr/>
            <a:lstStyle/>
            <a:p>
              <a:endParaRPr lang="en-IN"/>
            </a:p>
          </p:txBody>
        </p:sp>
      </p:gr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lIns="90488" tIns="44450" rIns="90488" bIns="44450"/>
          <a:lstStyle/>
          <a:p>
            <a:r>
              <a:rPr lang="en-US" sz="1300" dirty="0" smtClean="0"/>
              <a:t>1.2: Concept of UML</a:t>
            </a:r>
            <a:r>
              <a:rPr lang="en-US" sz="1200" dirty="0" smtClean="0"/>
              <a:t/>
            </a:r>
            <a:br>
              <a:rPr lang="en-US" sz="1200" dirty="0" smtClean="0"/>
            </a:br>
            <a:r>
              <a:rPr lang="en-US" dirty="0" smtClean="0"/>
              <a:t>Scope of UML</a:t>
            </a:r>
          </a:p>
        </p:txBody>
      </p:sp>
      <p:grpSp>
        <p:nvGrpSpPr>
          <p:cNvPr id="22531" name="Group 4"/>
          <p:cNvGrpSpPr>
            <a:grpSpLocks/>
          </p:cNvGrpSpPr>
          <p:nvPr/>
        </p:nvGrpSpPr>
        <p:grpSpPr bwMode="auto">
          <a:xfrm>
            <a:off x="609600" y="1295400"/>
            <a:ext cx="7543800" cy="4846638"/>
            <a:chOff x="768" y="864"/>
            <a:chExt cx="4752" cy="3120"/>
          </a:xfrm>
        </p:grpSpPr>
        <p:sp>
          <p:nvSpPr>
            <p:cNvPr id="22532" name="Rectangle 5"/>
            <p:cNvSpPr>
              <a:spLocks noChangeArrowheads="1"/>
            </p:cNvSpPr>
            <p:nvPr/>
          </p:nvSpPr>
          <p:spPr bwMode="auto">
            <a:xfrm>
              <a:off x="912" y="1200"/>
              <a:ext cx="4464" cy="2400"/>
            </a:xfrm>
            <a:prstGeom prst="rect">
              <a:avLst/>
            </a:prstGeom>
            <a:noFill/>
            <a:ln w="28575">
              <a:solidFill>
                <a:schemeClr val="tx2"/>
              </a:solidFill>
              <a:prstDash val="sysDot"/>
              <a:miter lim="800000"/>
              <a:headEnd/>
              <a:tailEnd/>
            </a:ln>
          </p:spPr>
          <p:txBody>
            <a:bodyPr wrap="none" anchor="ctr"/>
            <a:lstStyle/>
            <a:p>
              <a:endParaRPr lang="en-US">
                <a:latin typeface="+mj-lt"/>
              </a:endParaRPr>
            </a:p>
          </p:txBody>
        </p:sp>
        <p:sp>
          <p:nvSpPr>
            <p:cNvPr id="22533" name="Text Box 6"/>
            <p:cNvSpPr txBox="1">
              <a:spLocks noChangeArrowheads="1"/>
            </p:cNvSpPr>
            <p:nvPr/>
          </p:nvSpPr>
          <p:spPr bwMode="auto">
            <a:xfrm>
              <a:off x="2640" y="960"/>
              <a:ext cx="1728" cy="256"/>
            </a:xfrm>
            <a:prstGeom prst="rect">
              <a:avLst/>
            </a:prstGeom>
            <a:noFill/>
            <a:ln w="9525">
              <a:noFill/>
              <a:miter lim="800000"/>
              <a:headEnd/>
              <a:tailEnd/>
            </a:ln>
          </p:spPr>
          <p:txBody>
            <a:bodyPr>
              <a:spAutoFit/>
            </a:bodyPr>
            <a:lstStyle/>
            <a:p>
              <a:pPr eaLnBrk="0" hangingPunct="0">
                <a:spcBef>
                  <a:spcPct val="50000"/>
                </a:spcBef>
              </a:pPr>
              <a:r>
                <a:rPr lang="en-US" sz="2000" b="1" dirty="0">
                  <a:latin typeface="+mj-lt"/>
                </a:rPr>
                <a:t>UML Scope</a:t>
              </a:r>
            </a:p>
          </p:txBody>
        </p:sp>
        <p:sp>
          <p:nvSpPr>
            <p:cNvPr id="22534" name="Text Box 7"/>
            <p:cNvSpPr txBox="1">
              <a:spLocks noChangeArrowheads="1"/>
            </p:cNvSpPr>
            <p:nvPr/>
          </p:nvSpPr>
          <p:spPr bwMode="auto">
            <a:xfrm>
              <a:off x="1104" y="3600"/>
              <a:ext cx="1248" cy="374"/>
            </a:xfrm>
            <a:prstGeom prst="rect">
              <a:avLst/>
            </a:prstGeom>
            <a:noFill/>
            <a:ln w="9525">
              <a:noFill/>
              <a:miter lim="800000"/>
              <a:headEnd/>
              <a:tailEnd/>
            </a:ln>
          </p:spPr>
          <p:txBody>
            <a:bodyPr>
              <a:spAutoFit/>
            </a:bodyPr>
            <a:lstStyle/>
            <a:p>
              <a:pPr eaLnBrk="0" hangingPunct="0">
                <a:spcBef>
                  <a:spcPct val="50000"/>
                </a:spcBef>
              </a:pPr>
              <a:r>
                <a:rPr lang="en-US" sz="1600" b="1">
                  <a:latin typeface="+mj-lt"/>
                </a:rPr>
                <a:t>Programming Language</a:t>
              </a:r>
            </a:p>
          </p:txBody>
        </p:sp>
        <p:sp>
          <p:nvSpPr>
            <p:cNvPr id="22535" name="Text Box 8"/>
            <p:cNvSpPr txBox="1">
              <a:spLocks noChangeArrowheads="1"/>
            </p:cNvSpPr>
            <p:nvPr/>
          </p:nvSpPr>
          <p:spPr bwMode="auto">
            <a:xfrm>
              <a:off x="2928" y="3600"/>
              <a:ext cx="1248" cy="374"/>
            </a:xfrm>
            <a:prstGeom prst="rect">
              <a:avLst/>
            </a:prstGeom>
            <a:noFill/>
            <a:ln w="9525">
              <a:noFill/>
              <a:miter lim="800000"/>
              <a:headEnd/>
              <a:tailEnd/>
            </a:ln>
          </p:spPr>
          <p:txBody>
            <a:bodyPr>
              <a:spAutoFit/>
            </a:bodyPr>
            <a:lstStyle/>
            <a:p>
              <a:pPr eaLnBrk="0" hangingPunct="0">
                <a:spcBef>
                  <a:spcPct val="50000"/>
                </a:spcBef>
              </a:pPr>
              <a:r>
                <a:rPr lang="en-US" sz="1600" b="1">
                  <a:latin typeface="+mj-lt"/>
                </a:rPr>
                <a:t>Tools/ Repository Specification</a:t>
              </a:r>
            </a:p>
          </p:txBody>
        </p:sp>
        <p:sp>
          <p:nvSpPr>
            <p:cNvPr id="22536" name="Text Box 9"/>
            <p:cNvSpPr txBox="1">
              <a:spLocks noChangeArrowheads="1"/>
            </p:cNvSpPr>
            <p:nvPr/>
          </p:nvSpPr>
          <p:spPr bwMode="auto">
            <a:xfrm>
              <a:off x="4656" y="3600"/>
              <a:ext cx="816" cy="216"/>
            </a:xfrm>
            <a:prstGeom prst="rect">
              <a:avLst/>
            </a:prstGeom>
            <a:noFill/>
            <a:ln w="9525">
              <a:noFill/>
              <a:miter lim="800000"/>
              <a:headEnd/>
              <a:tailEnd/>
            </a:ln>
          </p:spPr>
          <p:txBody>
            <a:bodyPr>
              <a:spAutoFit/>
            </a:bodyPr>
            <a:lstStyle/>
            <a:p>
              <a:pPr eaLnBrk="0" hangingPunct="0">
                <a:spcBef>
                  <a:spcPct val="50000"/>
                </a:spcBef>
              </a:pPr>
              <a:r>
                <a:rPr lang="en-US" sz="1600" b="1">
                  <a:latin typeface="+mj-lt"/>
                </a:rPr>
                <a:t>Process</a:t>
              </a:r>
            </a:p>
          </p:txBody>
        </p:sp>
        <p:grpSp>
          <p:nvGrpSpPr>
            <p:cNvPr id="22537" name="Group 10"/>
            <p:cNvGrpSpPr>
              <a:grpSpLocks/>
            </p:cNvGrpSpPr>
            <p:nvPr/>
          </p:nvGrpSpPr>
          <p:grpSpPr bwMode="auto">
            <a:xfrm>
              <a:off x="768" y="864"/>
              <a:ext cx="4752" cy="3120"/>
              <a:chOff x="768" y="864"/>
              <a:chExt cx="4752" cy="3120"/>
            </a:xfrm>
          </p:grpSpPr>
          <p:sp>
            <p:nvSpPr>
              <p:cNvPr id="22543" name="Rectangle 11"/>
              <p:cNvSpPr>
                <a:spLocks noChangeArrowheads="1"/>
              </p:cNvSpPr>
              <p:nvPr/>
            </p:nvSpPr>
            <p:spPr bwMode="auto">
              <a:xfrm>
                <a:off x="768" y="864"/>
                <a:ext cx="4752" cy="3120"/>
              </a:xfrm>
              <a:prstGeom prst="rect">
                <a:avLst/>
              </a:prstGeom>
              <a:noFill/>
              <a:ln w="28575">
                <a:solidFill>
                  <a:schemeClr val="tx2"/>
                </a:solidFill>
                <a:miter lim="800000"/>
                <a:headEnd/>
                <a:tailEnd/>
              </a:ln>
            </p:spPr>
            <p:txBody>
              <a:bodyPr wrap="none" anchor="ctr"/>
              <a:lstStyle/>
              <a:p>
                <a:endParaRPr lang="en-US">
                  <a:latin typeface="+mj-lt"/>
                </a:endParaRPr>
              </a:p>
            </p:txBody>
          </p:sp>
          <p:sp>
            <p:nvSpPr>
              <p:cNvPr id="22544" name="Oval 12"/>
              <p:cNvSpPr>
                <a:spLocks noChangeArrowheads="1"/>
              </p:cNvSpPr>
              <p:nvPr/>
            </p:nvSpPr>
            <p:spPr bwMode="auto">
              <a:xfrm>
                <a:off x="1104" y="1488"/>
                <a:ext cx="4128" cy="1968"/>
              </a:xfrm>
              <a:prstGeom prst="ellipse">
                <a:avLst/>
              </a:prstGeom>
              <a:noFill/>
              <a:ln w="28575">
                <a:solidFill>
                  <a:schemeClr val="tx2"/>
                </a:solidFill>
                <a:round/>
                <a:headEnd/>
                <a:tailEnd/>
              </a:ln>
            </p:spPr>
            <p:txBody>
              <a:bodyPr wrap="none" anchor="ctr"/>
              <a:lstStyle/>
              <a:p>
                <a:endParaRPr lang="en-US">
                  <a:latin typeface="+mj-lt"/>
                </a:endParaRPr>
              </a:p>
            </p:txBody>
          </p:sp>
          <p:sp>
            <p:nvSpPr>
              <p:cNvPr id="22545" name="Oval 13"/>
              <p:cNvSpPr>
                <a:spLocks noChangeArrowheads="1"/>
              </p:cNvSpPr>
              <p:nvPr/>
            </p:nvSpPr>
            <p:spPr bwMode="auto">
              <a:xfrm>
                <a:off x="2496" y="2112"/>
                <a:ext cx="1488" cy="672"/>
              </a:xfrm>
              <a:prstGeom prst="ellipse">
                <a:avLst/>
              </a:prstGeom>
              <a:noFill/>
              <a:ln w="28575">
                <a:solidFill>
                  <a:schemeClr val="tx2"/>
                </a:solidFill>
                <a:round/>
                <a:headEnd/>
                <a:tailEnd/>
              </a:ln>
            </p:spPr>
            <p:txBody>
              <a:bodyPr wrap="none" anchor="ctr"/>
              <a:lstStyle/>
              <a:p>
                <a:endParaRPr lang="en-US">
                  <a:latin typeface="+mj-lt"/>
                </a:endParaRPr>
              </a:p>
            </p:txBody>
          </p:sp>
          <p:sp>
            <p:nvSpPr>
              <p:cNvPr id="22546" name="Line 14"/>
              <p:cNvSpPr>
                <a:spLocks noChangeShapeType="1"/>
              </p:cNvSpPr>
              <p:nvPr/>
            </p:nvSpPr>
            <p:spPr bwMode="auto">
              <a:xfrm>
                <a:off x="3168" y="1488"/>
                <a:ext cx="0" cy="624"/>
              </a:xfrm>
              <a:prstGeom prst="line">
                <a:avLst/>
              </a:prstGeom>
              <a:noFill/>
              <a:ln w="28575">
                <a:solidFill>
                  <a:schemeClr val="tx2"/>
                </a:solidFill>
                <a:round/>
                <a:headEnd/>
                <a:tailEnd/>
              </a:ln>
            </p:spPr>
            <p:txBody>
              <a:bodyPr wrap="none" anchor="ctr"/>
              <a:lstStyle/>
              <a:p>
                <a:endParaRPr lang="en-IN">
                  <a:latin typeface="+mj-lt"/>
                </a:endParaRPr>
              </a:p>
            </p:txBody>
          </p:sp>
          <p:sp>
            <p:nvSpPr>
              <p:cNvPr id="22547" name="Line 15"/>
              <p:cNvSpPr>
                <a:spLocks noChangeShapeType="1"/>
              </p:cNvSpPr>
              <p:nvPr/>
            </p:nvSpPr>
            <p:spPr bwMode="auto">
              <a:xfrm>
                <a:off x="3216" y="2784"/>
                <a:ext cx="0" cy="672"/>
              </a:xfrm>
              <a:prstGeom prst="line">
                <a:avLst/>
              </a:prstGeom>
              <a:noFill/>
              <a:ln w="28575">
                <a:solidFill>
                  <a:schemeClr val="tx2"/>
                </a:solidFill>
                <a:round/>
                <a:headEnd/>
                <a:tailEnd/>
              </a:ln>
            </p:spPr>
            <p:txBody>
              <a:bodyPr wrap="none" anchor="ctr"/>
              <a:lstStyle/>
              <a:p>
                <a:endParaRPr lang="en-IN">
                  <a:latin typeface="+mj-lt"/>
                </a:endParaRPr>
              </a:p>
            </p:txBody>
          </p:sp>
          <p:sp>
            <p:nvSpPr>
              <p:cNvPr id="22548" name="Line 16"/>
              <p:cNvSpPr>
                <a:spLocks noChangeShapeType="1"/>
              </p:cNvSpPr>
              <p:nvPr/>
            </p:nvSpPr>
            <p:spPr bwMode="auto">
              <a:xfrm>
                <a:off x="1104" y="2496"/>
                <a:ext cx="1392" cy="0"/>
              </a:xfrm>
              <a:prstGeom prst="line">
                <a:avLst/>
              </a:prstGeom>
              <a:noFill/>
              <a:ln w="28575">
                <a:solidFill>
                  <a:schemeClr val="tx2"/>
                </a:solidFill>
                <a:round/>
                <a:headEnd/>
                <a:tailEnd/>
              </a:ln>
            </p:spPr>
            <p:txBody>
              <a:bodyPr wrap="none" anchor="ctr"/>
              <a:lstStyle/>
              <a:p>
                <a:endParaRPr lang="en-IN">
                  <a:latin typeface="+mj-lt"/>
                </a:endParaRPr>
              </a:p>
            </p:txBody>
          </p:sp>
          <p:sp>
            <p:nvSpPr>
              <p:cNvPr id="22549" name="Line 17"/>
              <p:cNvSpPr>
                <a:spLocks noChangeShapeType="1"/>
              </p:cNvSpPr>
              <p:nvPr/>
            </p:nvSpPr>
            <p:spPr bwMode="auto">
              <a:xfrm>
                <a:off x="3984" y="2448"/>
                <a:ext cx="1248" cy="0"/>
              </a:xfrm>
              <a:prstGeom prst="line">
                <a:avLst/>
              </a:prstGeom>
              <a:noFill/>
              <a:ln w="28575">
                <a:solidFill>
                  <a:schemeClr val="tx2"/>
                </a:solidFill>
                <a:round/>
                <a:headEnd/>
                <a:tailEnd/>
              </a:ln>
            </p:spPr>
            <p:txBody>
              <a:bodyPr wrap="none" anchor="ctr"/>
              <a:lstStyle/>
              <a:p>
                <a:endParaRPr lang="en-IN">
                  <a:latin typeface="+mj-lt"/>
                </a:endParaRPr>
              </a:p>
            </p:txBody>
          </p:sp>
        </p:grpSp>
        <p:sp>
          <p:nvSpPr>
            <p:cNvPr id="22538" name="Text Box 18"/>
            <p:cNvSpPr txBox="1">
              <a:spLocks noChangeArrowheads="1"/>
            </p:cNvSpPr>
            <p:nvPr/>
          </p:nvSpPr>
          <p:spPr bwMode="auto">
            <a:xfrm>
              <a:off x="2784" y="2304"/>
              <a:ext cx="1248" cy="295"/>
            </a:xfrm>
            <a:prstGeom prst="rect">
              <a:avLst/>
            </a:prstGeom>
            <a:noFill/>
            <a:ln w="9525">
              <a:noFill/>
              <a:miter lim="800000"/>
              <a:headEnd/>
              <a:tailEnd/>
            </a:ln>
          </p:spPr>
          <p:txBody>
            <a:bodyPr>
              <a:spAutoFit/>
            </a:bodyPr>
            <a:lstStyle/>
            <a:p>
              <a:pPr eaLnBrk="0" hangingPunct="0">
                <a:spcBef>
                  <a:spcPct val="50000"/>
                </a:spcBef>
              </a:pPr>
              <a:r>
                <a:rPr lang="en-US" sz="2400" b="1">
                  <a:latin typeface="+mj-lt"/>
                </a:rPr>
                <a:t>   System</a:t>
              </a:r>
            </a:p>
          </p:txBody>
        </p:sp>
        <p:sp>
          <p:nvSpPr>
            <p:cNvPr id="22539" name="Text Box 19"/>
            <p:cNvSpPr txBox="1">
              <a:spLocks noChangeArrowheads="1"/>
            </p:cNvSpPr>
            <p:nvPr/>
          </p:nvSpPr>
          <p:spPr bwMode="auto">
            <a:xfrm>
              <a:off x="1776" y="1920"/>
              <a:ext cx="912" cy="275"/>
            </a:xfrm>
            <a:prstGeom prst="rect">
              <a:avLst/>
            </a:prstGeom>
            <a:noFill/>
            <a:ln w="9525">
              <a:noFill/>
              <a:miter lim="800000"/>
              <a:headEnd/>
              <a:tailEnd/>
            </a:ln>
          </p:spPr>
          <p:txBody>
            <a:bodyPr>
              <a:spAutoFit/>
            </a:bodyPr>
            <a:lstStyle/>
            <a:p>
              <a:pPr eaLnBrk="0" hangingPunct="0">
                <a:spcBef>
                  <a:spcPct val="50000"/>
                </a:spcBef>
              </a:pPr>
              <a:r>
                <a:rPr lang="en-US" sz="2200" b="1">
                  <a:latin typeface="+mj-lt"/>
                </a:rPr>
                <a:t>Specify</a:t>
              </a:r>
            </a:p>
          </p:txBody>
        </p:sp>
        <p:sp>
          <p:nvSpPr>
            <p:cNvPr id="22540" name="Text Box 20"/>
            <p:cNvSpPr txBox="1">
              <a:spLocks noChangeArrowheads="1"/>
            </p:cNvSpPr>
            <p:nvPr/>
          </p:nvSpPr>
          <p:spPr bwMode="auto">
            <a:xfrm>
              <a:off x="3840" y="1920"/>
              <a:ext cx="1104" cy="275"/>
            </a:xfrm>
            <a:prstGeom prst="rect">
              <a:avLst/>
            </a:prstGeom>
            <a:noFill/>
            <a:ln w="9525">
              <a:noFill/>
              <a:miter lim="800000"/>
              <a:headEnd/>
              <a:tailEnd/>
            </a:ln>
          </p:spPr>
          <p:txBody>
            <a:bodyPr>
              <a:spAutoFit/>
            </a:bodyPr>
            <a:lstStyle/>
            <a:p>
              <a:pPr eaLnBrk="0" hangingPunct="0">
                <a:spcBef>
                  <a:spcPct val="50000"/>
                </a:spcBef>
              </a:pPr>
              <a:r>
                <a:rPr lang="en-US" sz="2200" b="1">
                  <a:latin typeface="+mj-lt"/>
                </a:rPr>
                <a:t>Construct</a:t>
              </a:r>
            </a:p>
          </p:txBody>
        </p:sp>
        <p:sp>
          <p:nvSpPr>
            <p:cNvPr id="22541" name="Text Box 21"/>
            <p:cNvSpPr txBox="1">
              <a:spLocks noChangeArrowheads="1"/>
            </p:cNvSpPr>
            <p:nvPr/>
          </p:nvSpPr>
          <p:spPr bwMode="auto">
            <a:xfrm>
              <a:off x="1776" y="2784"/>
              <a:ext cx="912" cy="275"/>
            </a:xfrm>
            <a:prstGeom prst="rect">
              <a:avLst/>
            </a:prstGeom>
            <a:noFill/>
            <a:ln w="9525">
              <a:noFill/>
              <a:miter lim="800000"/>
              <a:headEnd/>
              <a:tailEnd/>
            </a:ln>
          </p:spPr>
          <p:txBody>
            <a:bodyPr>
              <a:spAutoFit/>
            </a:bodyPr>
            <a:lstStyle/>
            <a:p>
              <a:pPr eaLnBrk="0" hangingPunct="0">
                <a:spcBef>
                  <a:spcPct val="50000"/>
                </a:spcBef>
              </a:pPr>
              <a:r>
                <a:rPr lang="en-US" sz="2200" b="1">
                  <a:latin typeface="+mj-lt"/>
                </a:rPr>
                <a:t>Visualize</a:t>
              </a:r>
            </a:p>
          </p:txBody>
        </p:sp>
        <p:sp>
          <p:nvSpPr>
            <p:cNvPr id="22542" name="Text Box 22"/>
            <p:cNvSpPr txBox="1">
              <a:spLocks noChangeArrowheads="1"/>
            </p:cNvSpPr>
            <p:nvPr/>
          </p:nvSpPr>
          <p:spPr bwMode="auto">
            <a:xfrm>
              <a:off x="3840" y="2785"/>
              <a:ext cx="1008" cy="275"/>
            </a:xfrm>
            <a:prstGeom prst="rect">
              <a:avLst/>
            </a:prstGeom>
            <a:noFill/>
            <a:ln w="9525">
              <a:noFill/>
              <a:miter lim="800000"/>
              <a:headEnd/>
              <a:tailEnd/>
            </a:ln>
          </p:spPr>
          <p:txBody>
            <a:bodyPr>
              <a:spAutoFit/>
            </a:bodyPr>
            <a:lstStyle/>
            <a:p>
              <a:pPr eaLnBrk="0" hangingPunct="0">
                <a:spcBef>
                  <a:spcPct val="50000"/>
                </a:spcBef>
              </a:pPr>
              <a:r>
                <a:rPr lang="en-US" sz="2200" b="1">
                  <a:latin typeface="+mj-lt"/>
                </a:rPr>
                <a:t>Document</a:t>
              </a:r>
            </a:p>
          </p:txBody>
        </p:sp>
      </p:gr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2_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FolderName xmlns="952a6df7-b138-4f89-9bc4-e7a874ea3254" xsi:nil="true"/>
    <Material_x0020_Type xmlns="2f97db09-5c4b-4100-bb6d-ec1543f49c01">Class book</Material_x0020_Type>
    <Category xmlns="2f97db09-5c4b-4100-bb6d-ec1543f49c01">Module Artifact</Category>
    <Levels xmlns="2f97db09-5c4b-4100-bb6d-ec1543f49c01">L1</Leve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CD69B9113CBD8408B134997AA6F1943" ma:contentTypeVersion="3" ma:contentTypeDescription="Create a new document." ma:contentTypeScope="" ma:versionID="3581e29ed1bd35ee2eba17c7cad9057c">
  <xsd:schema xmlns:xsd="http://www.w3.org/2001/XMLSchema" xmlns:xs="http://www.w3.org/2001/XMLSchema" xmlns:p="http://schemas.microsoft.com/office/2006/metadata/properties" xmlns:ns2="952a6df7-b138-4f89-9bc4-e7a874ea3254" xmlns:ns3="2f97db09-5c4b-4100-bb6d-ec1543f49c01" targetNamespace="http://schemas.microsoft.com/office/2006/metadata/properties" ma:root="true" ma:fieldsID="97b2fc647a94d6eaf785a2fde5205d90" ns2:_="" ns3:_="">
    <xsd:import namespace="952a6df7-b138-4f89-9bc4-e7a874ea3254"/>
    <xsd:import namespace="2f97db09-5c4b-4100-bb6d-ec1543f49c01"/>
    <xsd:element name="properties">
      <xsd:complexType>
        <xsd:sequence>
          <xsd:element name="documentManagement">
            <xsd:complexType>
              <xsd:all>
                <xsd:element ref="ns2:FolderName" minOccurs="0"/>
                <xsd:element ref="ns3:Levels"/>
                <xsd:element ref="ns3:Category"/>
                <xsd:element ref="ns3: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8" nillable="true" ma:displayName="FolderName" ma:internalName="FolderNam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f97db09-5c4b-4100-bb6d-ec1543f49c01" elementFormDefault="qualified">
    <xsd:import namespace="http://schemas.microsoft.com/office/2006/documentManagement/types"/>
    <xsd:import namespace="http://schemas.microsoft.com/office/infopath/2007/PartnerControls"/>
    <xsd:element name="Levels" ma:index="9" ma:displayName="Levels" ma:default="L1" ma:format="Dropdown" ma:internalName="Levels">
      <xsd:simpleType>
        <xsd:restriction base="dms:Choice">
          <xsd:enumeration value="L1"/>
          <xsd:enumeration value="L2"/>
          <xsd:enumeration value="L3"/>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1"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673CDC-8BE6-4391-ABD9-A817C61AB8C9}"/>
</file>

<file path=customXml/itemProps2.xml><?xml version="1.0" encoding="utf-8"?>
<ds:datastoreItem xmlns:ds="http://schemas.openxmlformats.org/officeDocument/2006/customXml" ds:itemID="{7C1830C8-F522-4AF4-83DD-915E4EE23EB4}"/>
</file>

<file path=customXml/itemProps3.xml><?xml version="1.0" encoding="utf-8"?>
<ds:datastoreItem xmlns:ds="http://schemas.openxmlformats.org/officeDocument/2006/customXml" ds:itemID="{EBE8406E-D35F-49BA-B9A9-EBC1EA615725}"/>
</file>

<file path=docProps/app.xml><?xml version="1.0" encoding="utf-8"?>
<Properties xmlns="http://schemas.openxmlformats.org/officeDocument/2006/extended-properties" xmlns:vt="http://schemas.openxmlformats.org/officeDocument/2006/docPropsVTypes">
  <Template/>
  <TotalTime>4165</TotalTime>
  <Words>2438</Words>
  <Application>Microsoft Office PowerPoint</Application>
  <PresentationFormat>On-screen Show (4:3)</PresentationFormat>
  <Paragraphs>229</Paragraphs>
  <Slides>19</Slides>
  <Notes>19</Notes>
  <HiddenSlides>1</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7" baseType="lpstr">
      <vt:lpstr>Arial</vt:lpstr>
      <vt:lpstr>Wingdings</vt:lpstr>
      <vt:lpstr>ヒラギノ角ゴ Pro W3</vt:lpstr>
      <vt:lpstr>Candara</vt:lpstr>
      <vt:lpstr>Helvetica Light</vt:lpstr>
      <vt:lpstr>Calibri</vt:lpstr>
      <vt:lpstr>2_Corporate Presentation Template (4x3 - Normal)</vt:lpstr>
      <vt:lpstr>think-cell Slide</vt:lpstr>
      <vt:lpstr>Unified Modeling Language</vt:lpstr>
      <vt:lpstr>Lesson Objectives</vt:lpstr>
      <vt:lpstr>1.1: Modeling  Definition of a Model</vt:lpstr>
      <vt:lpstr>1.1: Modeling Features of Modeling</vt:lpstr>
      <vt:lpstr>1.1: Modeling Principles of Modeling</vt:lpstr>
      <vt:lpstr>1.2: Concept of UML What is UML?</vt:lpstr>
      <vt:lpstr>1.2: Concept of UML What is UML?</vt:lpstr>
      <vt:lpstr>1.2: Concept of UML UML Evolution</vt:lpstr>
      <vt:lpstr>1.2: Concept of UML Scope of UML</vt:lpstr>
      <vt:lpstr>1.2: Concept of UML What UML is NOT...</vt:lpstr>
      <vt:lpstr>1.3: UML Building Blocks  Overview</vt:lpstr>
      <vt:lpstr>1.3: UML Building Blocks  Views and Diagrams</vt:lpstr>
      <vt:lpstr>1.3: UML Building Blocks  Views and Diagrams (Contd…)</vt:lpstr>
      <vt:lpstr>1.3: UML Building Blocks Elements</vt:lpstr>
      <vt:lpstr>1.3: UML Building Blocks Mechanisms</vt:lpstr>
      <vt:lpstr>1.4: UML Diagrams Classification</vt:lpstr>
      <vt:lpstr>Summary</vt:lpstr>
      <vt:lpstr>Review Question</vt:lpstr>
      <vt:lpstr>Review Question: Match the Following</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Nande, Satyen</cp:lastModifiedBy>
  <cp:revision>154</cp:revision>
  <dcterms:created xsi:type="dcterms:W3CDTF">2012-05-18T02:59:15Z</dcterms:created>
  <dcterms:modified xsi:type="dcterms:W3CDTF">2016-07-14T12:16:51Z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0x0101008CD69B9113CBD8408B134997AA6F1943</vt:lpwstr>
  </property>
  <property fmtid="{D5CDD505-2E9C-101B-9397-08002B2CF9AE}" pid="4" name="_SourceUrl">
    <vt:lpwstr/>
  </property>
</Properties>
</file>