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4"/>
  </p:sldMasterIdLst>
  <p:notesMasterIdLst>
    <p:notesMasterId r:id="rId47"/>
  </p:notesMasterIdLst>
  <p:handoutMasterIdLst>
    <p:handoutMasterId r:id="rId4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9" r:id="rId35"/>
    <p:sldId id="290" r:id="rId36"/>
    <p:sldId id="291" r:id="rId37"/>
    <p:sldId id="292" r:id="rId38"/>
    <p:sldId id="293" r:id="rId39"/>
    <p:sldId id="294" r:id="rId40"/>
    <p:sldId id="295" r:id="rId41"/>
    <p:sldId id="296" r:id="rId42"/>
    <p:sldId id="297" r:id="rId43"/>
    <p:sldId id="298" r:id="rId44"/>
    <p:sldId id="287" r:id="rId45"/>
    <p:sldId id="288" r:id="rId46"/>
  </p:sldIdLst>
  <p:sldSz cx="9144000" cy="6858000" type="screen4x3"/>
  <p:notesSz cx="5029200" cy="7772400"/>
  <p:embeddedFontLst>
    <p:embeddedFont>
      <p:font typeface="Tahoma" panose="020B0604030504040204" pitchFamily="34" charset="0"/>
      <p:regular r:id="rId49"/>
      <p:bold r:id="rId50"/>
    </p:embeddedFont>
    <p:embeddedFont>
      <p:font typeface="Candara" panose="020E0502030303020204"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073" autoAdjust="0"/>
  </p:normalViewPr>
  <p:slideViewPr>
    <p:cSldViewPr snapToGrid="0" showGuides="1">
      <p:cViewPr>
        <p:scale>
          <a:sx n="50" d="100"/>
          <a:sy n="50" d="100"/>
        </p:scale>
        <p:origin x="-1914" y="-49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30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fontAlgn="auto">
              <a:spcBef>
                <a:spcPts val="0"/>
              </a:spcBef>
              <a:spcAft>
                <a:spcPts val="0"/>
              </a:spcAft>
              <a:defRPr sz="1000">
                <a:latin typeface="+mn-lt"/>
                <a:cs typeface="+mn-cs"/>
              </a:defRPr>
            </a:lvl1pPr>
          </a:lstStyle>
          <a:p>
            <a:pPr>
              <a:defRPr/>
            </a:pPr>
            <a:fld id="{2E850398-2C67-4B4E-954C-3C16661D72A2}" type="datetimeFigureOut">
              <a:rPr lang="en-US"/>
              <a:pPr>
                <a:defRPr/>
              </a:pPr>
              <a:t>7/15/2016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fontAlgn="auto">
              <a:spcBef>
                <a:spcPts val="0"/>
              </a:spcBef>
              <a:spcAft>
                <a:spcPts val="0"/>
              </a:spcAft>
              <a:defRPr sz="1000">
                <a:latin typeface="+mn-lt"/>
                <a:cs typeface="+mn-cs"/>
              </a:defRPr>
            </a:lvl1pPr>
          </a:lstStyle>
          <a:p>
            <a:pPr>
              <a:defRPr/>
            </a:pPr>
            <a:fld id="{AF9F0564-3902-4D8D-9FC0-65A773946D56}" type="slidenum">
              <a:rPr lang="en-US"/>
              <a:pPr>
                <a:defRPr/>
              </a:pPr>
              <a:t>‹#›</a:t>
            </a:fld>
            <a:endParaRPr lang="en-US"/>
          </a:p>
        </p:txBody>
      </p:sp>
    </p:spTree>
    <p:extLst>
      <p:ext uri="{BB962C8B-B14F-4D97-AF65-F5344CB8AC3E}">
        <p14:creationId xmlns:p14="http://schemas.microsoft.com/office/powerpoint/2010/main" val="28256697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7563" y="582613"/>
            <a:ext cx="3886200" cy="2914650"/>
          </a:xfrm>
          <a:prstGeom prst="rect">
            <a:avLst/>
          </a:prstGeom>
          <a:noFill/>
          <a:ln w="12700">
            <a:solidFill>
              <a:prstClr val="black"/>
            </a:solidFill>
          </a:ln>
        </p:spPr>
        <p:txBody>
          <a:bodyPr vert="horz" lIns="73145" tIns="36573" rIns="73145" bIns="36573" rtlCol="0" anchor="ctr"/>
          <a:lstStyle/>
          <a:p>
            <a:pPr lvl="0"/>
            <a:r>
              <a:rPr lang="en-US" noProof="0" dirty="0" smtClean="0"/>
              <a:t>    </a:t>
            </a:r>
            <a:endParaRPr lang="en-US" noProof="0" dirty="0"/>
          </a:p>
        </p:txBody>
      </p:sp>
      <p:sp>
        <p:nvSpPr>
          <p:cNvPr id="5" name="Notes Placeholder 4"/>
          <p:cNvSpPr>
            <a:spLocks noGrp="1"/>
          </p:cNvSpPr>
          <p:nvPr>
            <p:ph type="body" sz="quarter" idx="3"/>
          </p:nvPr>
        </p:nvSpPr>
        <p:spPr>
          <a:xfrm>
            <a:off x="1118098" y="3633944"/>
            <a:ext cx="3363277" cy="3352801"/>
          </a:xfrm>
          <a:prstGeom prst="rect">
            <a:avLst/>
          </a:prstGeom>
        </p:spPr>
        <p:txBody>
          <a:bodyPr vert="horz" lIns="73145" tIns="36573" rIns="73145" bIns="36573"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IN" sz="1000" b="0" dirty="0">
                <a:latin typeface="Arial" panose="020B0604020202020204" pitchFamily="34" charset="0"/>
                <a:cs typeface="Arial" panose="020B0604020202020204" pitchFamily="34" charset="0"/>
              </a:rPr>
              <a:t>Unified </a:t>
            </a:r>
            <a:r>
              <a:rPr lang="en-IN" sz="1000" b="0" dirty="0" err="1">
                <a:latin typeface="Arial" panose="020B0604020202020204" pitchFamily="34" charset="0"/>
                <a:cs typeface="Arial" panose="020B0604020202020204" pitchFamily="34" charset="0"/>
              </a:rPr>
              <a:t>Modeling</a:t>
            </a:r>
            <a:r>
              <a:rPr lang="en-IN" sz="1000" b="0" dirty="0">
                <a:latin typeface="Arial" panose="020B0604020202020204" pitchFamily="34" charset="0"/>
                <a:cs typeface="Arial" panose="020B0604020202020204" pitchFamily="34" charset="0"/>
              </a:rPr>
              <a:t> Language  </a:t>
            </a:r>
            <a:r>
              <a:rPr lang="en-IN" sz="1000" b="0" dirty="0" smtClean="0">
                <a:latin typeface="Arial" panose="020B0604020202020204" pitchFamily="34" charset="0"/>
                <a:cs typeface="Arial" panose="020B0604020202020204" pitchFamily="34" charset="0"/>
              </a:rPr>
              <a:t>               </a:t>
            </a:r>
            <a:r>
              <a:rPr lang="en-IN" sz="1000" b="0" dirty="0">
                <a:latin typeface="Arial" panose="020B0604020202020204" pitchFamily="34" charset="0"/>
                <a:cs typeface="Arial" panose="020B0604020202020204" pitchFamily="34" charset="0"/>
              </a:rPr>
              <a:t>	</a:t>
            </a:r>
            <a:r>
              <a:rPr lang="en-IN" sz="1000" b="0" dirty="0" smtClean="0">
                <a:latin typeface="Arial" panose="020B0604020202020204" pitchFamily="34" charset="0"/>
                <a:cs typeface="Arial" panose="020B0604020202020204" pitchFamily="34" charset="0"/>
              </a:rPr>
              <a:t>          Dynamic </a:t>
            </a:r>
            <a:r>
              <a:rPr lang="en-IN" sz="1000" b="0" dirty="0">
                <a:latin typeface="Arial" panose="020B0604020202020204" pitchFamily="34" charset="0"/>
                <a:cs typeface="Arial" panose="020B0604020202020204" pitchFamily="34" charset="0"/>
              </a:rPr>
              <a:t>View </a:t>
            </a:r>
            <a:r>
              <a:rPr lang="en-IN" sz="1000" b="0" dirty="0" smtClean="0">
                <a:latin typeface="Arial" panose="020B0604020202020204" pitchFamily="34" charset="0"/>
                <a:cs typeface="Arial" panose="020B0604020202020204" pitchFamily="34" charset="0"/>
              </a:rPr>
              <a:t>Diagrams</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75280" y="7257098"/>
            <a:ext cx="2025650" cy="256222"/>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02-</a:t>
            </a:r>
            <a:fld id="{B340FFE4-8A5D-4CB7-A414-EEE486BC6AC4}"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cxnSp>
        <p:nvCxnSpPr>
          <p:cNvPr id="3" name="Straight Connector 2"/>
          <p:cNvCxnSpPr/>
          <p:nvPr/>
        </p:nvCxnSpPr>
        <p:spPr>
          <a:xfrm>
            <a:off x="834759" y="551792"/>
            <a:ext cx="0" cy="67368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318331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12813" y="582613"/>
            <a:ext cx="3884612" cy="2914650"/>
          </a:xfrm>
        </p:spPr>
      </p:sp>
      <p:sp>
        <p:nvSpPr>
          <p:cNvPr id="9" name="Notes Placeholder 8"/>
          <p:cNvSpPr>
            <a:spLocks noGrp="1"/>
          </p:cNvSpPr>
          <p:nvPr>
            <p:ph type="body" idx="1"/>
          </p:nvPr>
        </p:nvSpPr>
        <p:spPr>
          <a:xfrm>
            <a:off x="944687" y="3602421"/>
            <a:ext cx="3784968" cy="355512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07751" y="3649717"/>
            <a:ext cx="3363277" cy="3352801"/>
          </a:xfrm>
        </p:spPr>
        <p:txBody>
          <a:bodyPr/>
          <a:lstStyle/>
          <a:p>
            <a:r>
              <a:rPr lang="en-US" smtClean="0"/>
              <a:t>Use Case Relationships:</a:t>
            </a:r>
          </a:p>
          <a:p>
            <a:r>
              <a:rPr lang="en-US" smtClean="0"/>
              <a:t>Relationships help us connect the model elements.</a:t>
            </a:r>
          </a:p>
          <a:p>
            <a:r>
              <a:rPr lang="en-US" smtClean="0"/>
              <a:t>After finding out the primary Use Cases, one can start looking “into” the system to see if there are any relationships between the Use Cases. </a:t>
            </a:r>
          </a:p>
          <a:p>
            <a:r>
              <a:rPr lang="en-US" smtClean="0"/>
              <a:t>The following types of relationships can exist between the Use Cases: </a:t>
            </a:r>
          </a:p>
          <a:p>
            <a:pPr lvl="1"/>
            <a:r>
              <a:rPr lang="en-US" smtClean="0"/>
              <a:t>include </a:t>
            </a:r>
          </a:p>
          <a:p>
            <a:pPr lvl="1"/>
            <a:r>
              <a:rPr lang="en-US" smtClean="0"/>
              <a:t>extend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023516" y="3649717"/>
            <a:ext cx="3363277" cy="3352801"/>
          </a:xfrm>
        </p:spPr>
        <p:txBody>
          <a:bodyPr/>
          <a:lstStyle/>
          <a:p>
            <a:r>
              <a:rPr lang="en-US" smtClean="0"/>
              <a:t>Use Case Relationship – Include:</a:t>
            </a:r>
          </a:p>
          <a:p>
            <a:r>
              <a:rPr lang="en-US" smtClean="0"/>
              <a:t>In an Include relationship, one Use Case includes behavior specified by another Use Case. If there are common steps in the scenarios of many Use Cases, they can be factored out into a separate Use Case. This Use Case can then be included as part of the “Primary Use Case”.</a:t>
            </a:r>
          </a:p>
          <a:p>
            <a:r>
              <a:rPr lang="en-US" smtClean="0"/>
              <a:t>The above arrangement helps us segregate and organize common sub-tasks. An “Included Use case” is not a complete process. Extra behavior is added to the base Use Case.</a:t>
            </a:r>
          </a:p>
          <a:p>
            <a:r>
              <a:rPr lang="en-US" smtClean="0"/>
              <a:t>This may also be used in case of complex Use Cases (where there is too much functionality in one Use Case). In such cases, the primary functionality can be distributed across Use Cases, and a primary Use Case can then include the remaining secondary Use Cases.</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91985" y="3681248"/>
            <a:ext cx="3363277" cy="3352801"/>
          </a:xfrm>
        </p:spPr>
        <p:txBody>
          <a:bodyPr/>
          <a:lstStyle/>
          <a:p>
            <a:r>
              <a:rPr lang="en-US" smtClean="0"/>
              <a:t>Use Case Relationships – Include (contd.):</a:t>
            </a:r>
          </a:p>
          <a:p>
            <a:r>
              <a:rPr lang="en-US" smtClean="0"/>
              <a:t>As illustrated in the figure shown in the slide, scenario of Use Case B is required by Use Case A and Use Case C. Hence both Use Cases A and C can include Use Case B.</a:t>
            </a:r>
          </a:p>
          <a:p>
            <a:r>
              <a:rPr lang="en-US" smtClean="0"/>
              <a:t>After completing the scenario of Included Use Case B, the Use Cases A and C will continue with their respective scenarios.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991985" y="3681248"/>
            <a:ext cx="3363277" cy="3352801"/>
          </a:xfrm>
        </p:spPr>
        <p:txBody>
          <a:bodyPr/>
          <a:lstStyle/>
          <a:p>
            <a:r>
              <a:rPr lang="en-US" smtClean="0"/>
              <a:t>Use Case Relationships - Extend :</a:t>
            </a:r>
          </a:p>
          <a:p>
            <a:r>
              <a:rPr lang="en-US" smtClean="0"/>
              <a:t>In an Extend relationship, an Use Case may be required by another use case based on “some condition”, or due to “some exceptional situation”. </a:t>
            </a:r>
          </a:p>
          <a:p>
            <a:r>
              <a:rPr lang="en-US" smtClean="0"/>
              <a:t>Again, upon completion of extension activity sequence, the original Use Case will continue.</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944688" y="3712779"/>
            <a:ext cx="3363277" cy="3352801"/>
          </a:xfrm>
        </p:spPr>
        <p:txBody>
          <a:bodyPr/>
          <a:lstStyle/>
          <a:p>
            <a:r>
              <a:rPr lang="en-US" smtClean="0"/>
              <a:t>Use Case Relationships – Exclude (contd.):</a:t>
            </a:r>
          </a:p>
          <a:p>
            <a:r>
              <a:rPr lang="en-US" smtClean="0"/>
              <a:t>As illustrated in the figure shown in the slide, in Use Case A when the condition becomes false, the scenario of Use Case B is invoked. </a:t>
            </a:r>
          </a:p>
          <a:p>
            <a:r>
              <a:rPr lang="en-US" smtClean="0"/>
              <a:t>Note that Use Case B is said to extend Use Case A. The stereotyped generalization arrow with keyword “extend” depicts the extend relationship between the Use Cases.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991985" y="3681248"/>
            <a:ext cx="3363277" cy="3352801"/>
          </a:xfrm>
        </p:spPr>
        <p:txBody>
          <a:bodyPr/>
          <a:lstStyle/>
          <a:p>
            <a:r>
              <a:rPr lang="en-US" smtClean="0"/>
              <a:t>Example of Use Case Diagram:</a:t>
            </a:r>
          </a:p>
          <a:p>
            <a:r>
              <a:rPr lang="en-US" smtClean="0"/>
              <a:t>The slide shows an example where we are looking at the Use Case relationships (though the Actors and system boundary has not been shown here, let us assume that they exist. They have been left out so as to focus on the relationships).</a:t>
            </a:r>
          </a:p>
          <a:p>
            <a:r>
              <a:rPr lang="en-US" smtClean="0"/>
              <a:t>The Request for Catalog may not always happen when an Order needs to be placed. Hence, Extend is the relationship used between the two Use Cases of “Place Order” and “Request Catalog”.</a:t>
            </a:r>
          </a:p>
          <a:p>
            <a:r>
              <a:rPr lang="en-US" smtClean="0"/>
              <a:t>“Place Order” being a complex Use Case, it is broken down into secondary use cases of: </a:t>
            </a:r>
          </a:p>
          <a:p>
            <a:pPr lvl="1"/>
            <a:r>
              <a:rPr lang="en-US" smtClean="0"/>
              <a:t>Supply Customer data </a:t>
            </a:r>
          </a:p>
          <a:p>
            <a:pPr lvl="1"/>
            <a:r>
              <a:rPr lang="en-US" smtClean="0"/>
              <a:t>Order Product</a:t>
            </a:r>
          </a:p>
          <a:p>
            <a:pPr lvl="1"/>
            <a:r>
              <a:rPr lang="en-US" smtClean="0"/>
              <a:t>Arrange Payment </a:t>
            </a:r>
          </a:p>
          <a:p>
            <a:r>
              <a:rPr lang="en-US" smtClean="0"/>
              <a:t>It is important to note that the diagram by itself does not indicate any kind of ordering (i.e. first invoke order product, and then arrange payment, etc). The ordering has to be taken care of as part of the Use Case scenario.</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76220" y="3681248"/>
            <a:ext cx="3363277" cy="3352801"/>
          </a:xfrm>
        </p:spPr>
        <p:txBody>
          <a:bodyPr/>
          <a:lstStyle/>
          <a:p>
            <a:r>
              <a:rPr lang="en-US" smtClean="0"/>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960454" y="3681248"/>
            <a:ext cx="3363277" cy="3352801"/>
          </a:xfrm>
        </p:spPr>
        <p:txBody>
          <a:bodyPr/>
          <a:lstStyle/>
          <a:p>
            <a:r>
              <a:rPr lang="en-US" smtClean="0"/>
              <a:t>Activity Diagrams:</a:t>
            </a:r>
          </a:p>
          <a:p>
            <a:r>
              <a:rPr lang="en-US" smtClean="0"/>
              <a:t>Activity Diagrams are typically used: </a:t>
            </a:r>
          </a:p>
          <a:p>
            <a:pPr lvl="1"/>
            <a:r>
              <a:rPr lang="en-US" smtClean="0"/>
              <a:t>for business process modeling, </a:t>
            </a:r>
          </a:p>
          <a:p>
            <a:pPr lvl="1"/>
            <a:r>
              <a:rPr lang="en-US" smtClean="0"/>
              <a:t>for modeling the logic captured by a single use case or usage scenario, or </a:t>
            </a:r>
          </a:p>
          <a:p>
            <a:pPr lvl="1"/>
            <a:r>
              <a:rPr lang="en-US" smtClean="0"/>
              <a:t>for modeling the detailed logic of a business rule </a:t>
            </a:r>
          </a:p>
          <a:p>
            <a:r>
              <a:rPr lang="en-US" smtClean="0"/>
              <a:t>Activity Diagrams look similar to flow charts. </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944688" y="3681248"/>
            <a:ext cx="3363277" cy="3352801"/>
          </a:xfrm>
        </p:spPr>
        <p:txBody>
          <a:bodyPr/>
          <a:lstStyle/>
          <a:p>
            <a:r>
              <a:rPr lang="en-US" smtClean="0"/>
              <a:t>Uses of Activity Diagrams:</a:t>
            </a:r>
          </a:p>
          <a:p>
            <a:r>
              <a:rPr lang="en-US" smtClean="0"/>
              <a:t>The Activity Diagrams describe flow of activities. Hence, they can be used to better understand the flow of activities of the business model, a requirement (Use Case), or even a complicated work flow or computation.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944689" y="3649717"/>
            <a:ext cx="3363277" cy="3352801"/>
          </a:xfrm>
        </p:spPr>
        <p:txBody>
          <a:bodyPr/>
          <a:lstStyle/>
          <a:p>
            <a:r>
              <a:rPr lang="en-US" smtClean="0"/>
              <a:t>Activity Diagrams – Notations:</a:t>
            </a:r>
          </a:p>
          <a:p>
            <a:r>
              <a:rPr lang="en-US" smtClean="0"/>
              <a:t>Note that an Activity Diagram is a special case of State Chart Diagram, and many notations are same.  The common notations are listed here. State Chart Diagrams are discussed later on in the flow of the topic.</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76218" y="3665483"/>
            <a:ext cx="3784968" cy="3429001"/>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991985" y="3697013"/>
            <a:ext cx="3363277" cy="3352801"/>
          </a:xfrm>
        </p:spPr>
        <p:txBody>
          <a:bodyPr/>
          <a:lstStyle/>
          <a:p>
            <a:r>
              <a:rPr lang="en-US" smtClean="0"/>
              <a:t>Activity Diagrams – Notations (contd.):</a:t>
            </a:r>
          </a:p>
          <a:p>
            <a:r>
              <a:rPr lang="en-US" smtClean="0"/>
              <a:t>Apart from the notations as required for State Diagrams, the other notations include those required to model the flow of activities like alternate and parallel paths, and swim lanes, as well.</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928923" y="3728544"/>
            <a:ext cx="3363277" cy="3352801"/>
          </a:xfrm>
        </p:spPr>
        <p:txBody>
          <a:bodyPr/>
          <a:lstStyle/>
          <a:p>
            <a:r>
              <a:rPr lang="en-US" smtClean="0"/>
              <a:t>Activity Diagram – Notations for Activity Flow: Alternate Paths:</a:t>
            </a:r>
          </a:p>
          <a:p>
            <a:r>
              <a:rPr lang="en-US" smtClean="0"/>
              <a:t>As the name suggests, alternate paths indicate the different flows based on evaluation of “guard conditions”. Like in a flow chart, the diamond specifies the point where alternate paths are available.</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944689" y="3697014"/>
            <a:ext cx="3363277" cy="3352801"/>
          </a:xfrm>
        </p:spPr>
        <p:txBody>
          <a:bodyPr/>
          <a:lstStyle/>
          <a:p>
            <a:r>
              <a:rPr lang="en-US" smtClean="0"/>
              <a:t>Activity Diagrams – Notations for Activity Flow: Parallel Paths:</a:t>
            </a:r>
          </a:p>
          <a:p>
            <a:r>
              <a:rPr lang="en-US" smtClean="0"/>
              <a:t>The fork and join respectively represent splitting and synchronization of activities. Both are required for modeling parallel flow of activities.</a:t>
            </a:r>
          </a:p>
          <a:p>
            <a:r>
              <a:rPr lang="en-US" smtClean="0"/>
              <a:t>For example: </a:t>
            </a:r>
          </a:p>
          <a:p>
            <a:pPr lvl="1"/>
            <a:r>
              <a:rPr lang="en-US" smtClean="0"/>
              <a:t>“Check Prerequisites” and “Check Availability” can happen in parallel after the activity of “Nominate for Training”. This is depicted in the example for Fork.</a:t>
            </a:r>
          </a:p>
          <a:p>
            <a:pPr lvl="1"/>
            <a:r>
              <a:rPr lang="en-US" smtClean="0"/>
              <a:t>The “Pay Bill” activity can occur only after the completion of activities of “Receive Product” and “Bill Customer”. This is depicted in the example for Join.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928923" y="3665482"/>
            <a:ext cx="3363277" cy="3352801"/>
          </a:xfrm>
        </p:spPr>
        <p:txBody>
          <a:bodyPr/>
          <a:lstStyle/>
          <a:p>
            <a:r>
              <a:rPr lang="en-US" smtClean="0"/>
              <a:t>Activity Diagrams – Notations for Activity Flow : Swim lanes:</a:t>
            </a:r>
          </a:p>
          <a:p>
            <a:r>
              <a:rPr lang="en-US" smtClean="0"/>
              <a:t>Swim lanes are used to partition set of actions, thereby dividing activities into groups. Responsibility for each group of actions can be assigned to actors or objects within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976219" y="3697014"/>
            <a:ext cx="3363277" cy="3352801"/>
          </a:xfrm>
        </p:spPr>
        <p:txBody>
          <a:bodyPr/>
          <a:lstStyle/>
          <a:p>
            <a:r>
              <a:rPr lang="en-US" smtClean="0"/>
              <a:t>The slide shows an example of an Activity Diagram. How do you interpret this?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976220" y="3649717"/>
            <a:ext cx="3363277" cy="3352801"/>
          </a:xfrm>
        </p:spPr>
        <p:txBody>
          <a:bodyPr/>
          <a:lstStyle/>
          <a:p>
            <a:r>
              <a:rPr lang="en-US" smtClean="0"/>
              <a:t>Sequence Diagrams: Features:</a:t>
            </a:r>
          </a:p>
          <a:p>
            <a:r>
              <a:rPr lang="en-US" smtClean="0"/>
              <a:t>Starting from the scenarios of the Use Case, interactions between objects in the scenario can be depicted in the Sequence Diagram. These interactions are in the “sequence of time”, and finally correspond to “operations” or “event triggers”.</a:t>
            </a:r>
          </a:p>
          <a:p>
            <a:r>
              <a:rPr lang="en-US" smtClean="0"/>
              <a:t>Only the sequences of messages, with respect to time, are important. There is no particular span of time that is considered.</a:t>
            </a:r>
          </a:p>
          <a:p>
            <a:r>
              <a:rPr lang="en-US" smtClean="0"/>
              <a:t>Sequence Diagrams show objects, and not classes. This is different from Class Diagrams, which contains classes that signify the existence of objects. </a:t>
            </a:r>
          </a:p>
          <a:p>
            <a:r>
              <a:rPr lang="en-US" smtClean="0"/>
              <a:t>Sequence Diagrams provide a better correlation between the “dynamic view” of the system and the “static view” held in the Class Diagram. </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944688" y="3665483"/>
            <a:ext cx="3363277" cy="3352801"/>
          </a:xfrm>
        </p:spPr>
        <p:txBody>
          <a:bodyPr/>
          <a:lstStyle/>
          <a:p>
            <a:r>
              <a:rPr lang="en-US" smtClean="0"/>
              <a:t>Sequence Diagrams: Notations:</a:t>
            </a:r>
          </a:p>
          <a:p>
            <a:r>
              <a:rPr lang="en-US" smtClean="0"/>
              <a:t>In the Sequence Diagram, different objects / class roles are laid out horizontally at the top. There is no significance to the ordering of these objects.</a:t>
            </a:r>
          </a:p>
          <a:p>
            <a:pPr lvl="1"/>
            <a:r>
              <a:rPr lang="en-US" smtClean="0"/>
              <a:t>The Lifeline, denoted as dashed line beneath the class role, is used to model “existence of entities over time”. </a:t>
            </a:r>
          </a:p>
          <a:p>
            <a:pPr lvl="1"/>
            <a:r>
              <a:rPr lang="en-US" smtClean="0"/>
              <a:t>Activation,  shown as thin rectangles along the lifeline, model the time during which entities are active. Activation may not always be depicted.</a:t>
            </a:r>
          </a:p>
          <a:p>
            <a:pPr lvl="1"/>
            <a:r>
              <a:rPr lang="en-US" smtClean="0"/>
              <a:t>Arrows indicate flow of messages between objects.</a:t>
            </a:r>
          </a:p>
          <a:p>
            <a:r>
              <a:rPr lang="en-US" smtClean="0"/>
              <a:t>Messages are denoted as horizontal arrows between lifelines. </a:t>
            </a:r>
          </a:p>
          <a:p>
            <a:r>
              <a:rPr lang="en-US" smtClean="0"/>
              <a:t>Messages may be: </a:t>
            </a:r>
          </a:p>
          <a:p>
            <a:pPr lvl="1"/>
            <a:r>
              <a:rPr lang="en-US" smtClean="0"/>
              <a:t>as simple as a “string” conveying an operation, or </a:t>
            </a:r>
          </a:p>
          <a:p>
            <a:pPr lvl="1"/>
            <a:r>
              <a:rPr lang="en-US" smtClean="0"/>
              <a:t>as detailed as a “method”, which includes parameters passed and values returned.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960453" y="3712779"/>
            <a:ext cx="3363277" cy="3352801"/>
          </a:xfrm>
        </p:spPr>
        <p:txBody>
          <a:bodyPr/>
          <a:lstStyle/>
          <a:p>
            <a:r>
              <a:rPr lang="en-US" smtClean="0"/>
              <a:t>The slide shows the notations used in a Sequence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13157" y="3665483"/>
            <a:ext cx="3363277" cy="3352801"/>
          </a:xfrm>
        </p:spPr>
        <p:txBody>
          <a:bodyPr/>
          <a:lstStyle/>
          <a:p>
            <a:r>
              <a:rPr lang="en-US" smtClean="0"/>
              <a:t>Sequence Diagram: Notations (Directions and Branches): Direction of arrows:</a:t>
            </a:r>
          </a:p>
          <a:p>
            <a:r>
              <a:rPr lang="en-US" smtClean="0"/>
              <a:t>Every message has a “sender” and “receiver” and this is depicted by the direction of the arrow head. Control gets passed from the sender to receiver.</a:t>
            </a:r>
          </a:p>
          <a:p>
            <a:r>
              <a:rPr lang="en-US" smtClean="0"/>
              <a:t>“Implicit returns” are assumed in case there are no return messages to the sender.</a:t>
            </a:r>
          </a:p>
          <a:p>
            <a:r>
              <a:rPr lang="en-US" smtClean="0"/>
              <a:t>It is possible that there is a “call to object’s own method”. A “circulating arrow” is used to depict such a case. In the example shown on the slide, Calculator object calls its own method calculate().</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991985" y="3665483"/>
            <a:ext cx="3363277" cy="3352801"/>
          </a:xfrm>
        </p:spPr>
        <p:txBody>
          <a:bodyPr/>
          <a:lstStyle/>
          <a:p>
            <a:r>
              <a:rPr lang="en-US" smtClean="0"/>
              <a:t>Sequence Diagram: Notations (Directions and Branches): Branch Conditions:</a:t>
            </a:r>
          </a:p>
          <a:p>
            <a:r>
              <a:rPr lang="en-US" smtClean="0"/>
              <a:t>Branching involves multiple messages originating at same time to different objects, based on some condition called as the “Guard Conditions”. These Guard Conditions are given in square brackets.</a:t>
            </a:r>
          </a:p>
          <a:p>
            <a:r>
              <a:rPr lang="en-US" smtClean="0"/>
              <a:t>Iteration involves sets of messages sent multiple times. A rectangle enclosing the set of messages indicates looping. </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007751" y="3697014"/>
            <a:ext cx="3363277" cy="3352801"/>
          </a:xfrm>
        </p:spPr>
        <p:txBody>
          <a:bodyPr/>
          <a:lstStyle/>
          <a:p>
            <a:r>
              <a:rPr lang="en-US" dirty="0" smtClean="0"/>
              <a:t>Dynamic View Diagrams:</a:t>
            </a:r>
          </a:p>
          <a:p>
            <a:r>
              <a:rPr lang="en-US" dirty="0" smtClean="0"/>
              <a:t>As seen in the earlier lesson, UML diagrams are classified as:</a:t>
            </a:r>
          </a:p>
          <a:p>
            <a:pPr lvl="1"/>
            <a:r>
              <a:rPr lang="en-US" dirty="0" smtClean="0"/>
              <a:t>Dynamic View Diagrams</a:t>
            </a:r>
          </a:p>
          <a:p>
            <a:pPr lvl="1"/>
            <a:r>
              <a:rPr lang="en-US" dirty="0" smtClean="0"/>
              <a:t>Static View Diagrams</a:t>
            </a:r>
          </a:p>
          <a:p>
            <a:pPr lvl="1"/>
            <a:r>
              <a:rPr lang="en-US" dirty="0" smtClean="0"/>
              <a:t>Physical View Diagrams</a:t>
            </a:r>
          </a:p>
          <a:p>
            <a:r>
              <a:rPr lang="en-US" dirty="0" smtClean="0"/>
              <a:t>Let us begin with Dynamic View Diagrams.</a:t>
            </a:r>
          </a:p>
          <a:p>
            <a:r>
              <a:rPr lang="en-US" dirty="0" smtClean="0"/>
              <a:t>Dynamic View Diagrams include:</a:t>
            </a:r>
          </a:p>
          <a:p>
            <a:pPr lvl="1"/>
            <a:r>
              <a:rPr lang="en-US" dirty="0" smtClean="0"/>
              <a:t>Use Case Diagram</a:t>
            </a:r>
          </a:p>
          <a:p>
            <a:pPr lvl="1"/>
            <a:r>
              <a:rPr lang="en-US" dirty="0" smtClean="0"/>
              <a:t>Activity Diagram</a:t>
            </a:r>
          </a:p>
          <a:p>
            <a:pPr lvl="1"/>
            <a:r>
              <a:rPr lang="en-US" dirty="0" smtClean="0"/>
              <a:t>Sequence Diagram</a:t>
            </a:r>
          </a:p>
          <a:p>
            <a:pPr lvl="1"/>
            <a:r>
              <a:rPr lang="en-US" dirty="0" smtClean="0"/>
              <a:t>State Chart Diagram</a:t>
            </a:r>
          </a:p>
          <a:p>
            <a:r>
              <a:rPr lang="en-US" dirty="0" smtClean="0"/>
              <a:t>In this lesson we will discuss Use Case Diagrams, Activity Diagrams, Sequence Diagrams  and State Chart Diagrams.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944689" y="3681248"/>
            <a:ext cx="3363277" cy="3352801"/>
          </a:xfrm>
        </p:spPr>
        <p:txBody>
          <a:bodyPr/>
          <a:lstStyle/>
          <a:p>
            <a:r>
              <a:rPr lang="en-US" smtClean="0"/>
              <a:t>How do you interpret this diagram?  </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960454" y="3697014"/>
            <a:ext cx="3363277" cy="3352801"/>
          </a:xfrm>
        </p:spPr>
        <p:txBody>
          <a:bodyPr/>
          <a:lstStyle/>
          <a:p>
            <a:r>
              <a:rPr lang="en-US" smtClean="0"/>
              <a:t>State Chart Diagrams:</a:t>
            </a:r>
          </a:p>
          <a:p>
            <a:r>
              <a:rPr lang="en-US" smtClean="0"/>
              <a:t>Understanding the state of an object is important as the state of the object determines the behavior of the object. States of an object can be modeled by using the State Chart Diagram.</a:t>
            </a:r>
          </a:p>
          <a:p>
            <a:r>
              <a:rPr lang="en-US" smtClean="0"/>
              <a:t>State Chart Diagrams, also known as State Diagrams or State Machines, are useful for describing the lifecycle of an object. </a:t>
            </a:r>
          </a:p>
          <a:p>
            <a:pPr lvl="1"/>
            <a:r>
              <a:rPr lang="en-US" smtClean="0"/>
              <a:t>The lifecycle is the set of all the states that an object can be in, and the events based on which an object will transition from one state to another.</a:t>
            </a:r>
          </a:p>
          <a:p>
            <a:r>
              <a:rPr lang="en-US" smtClean="0"/>
              <a:t>The State Chart Diagrams are “graphs” of states and their transitions.</a:t>
            </a:r>
          </a:p>
          <a:p>
            <a:r>
              <a:rPr lang="en-US" smtClean="0"/>
              <a:t>contd.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60454" y="3633951"/>
            <a:ext cx="3363277" cy="3352801"/>
          </a:xfrm>
        </p:spPr>
        <p:txBody>
          <a:bodyPr/>
          <a:lstStyle/>
          <a:p>
            <a:r>
              <a:rPr lang="en-US" smtClean="0"/>
              <a:t>State Chart Diagrams (contd.):</a:t>
            </a:r>
          </a:p>
          <a:p>
            <a:r>
              <a:rPr lang="en-US" smtClean="0"/>
              <a:t>As discussed earlier, a state is the set of current values of attributes. Each object is in a given initial state when it is created. The object may change states, i.e. transition to other states based on some stimuli.</a:t>
            </a:r>
          </a:p>
          <a:p>
            <a:r>
              <a:rPr lang="en-US" smtClean="0"/>
              <a:t>So the “states” represent the “conditions” of an object.  Further, the “transitions” specify how these conditions are related.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960454" y="3697013"/>
            <a:ext cx="3363277" cy="3352801"/>
          </a:xfrm>
        </p:spPr>
        <p:txBody>
          <a:bodyPr/>
          <a:lstStyle/>
          <a:p>
            <a:r>
              <a:rPr lang="en-US" smtClean="0"/>
              <a:t>State Chart Diagrams – Notations for States:</a:t>
            </a:r>
          </a:p>
          <a:p>
            <a:r>
              <a:rPr lang="en-US" smtClean="0"/>
              <a:t>Every state has a unique name which identifies the state. For a state which may be complex, it may be modeled with nested sub-states. These sub-states could be “disjoint” or “concurrent”.</a:t>
            </a:r>
          </a:p>
          <a:p>
            <a:r>
              <a:rPr lang="en-US" smtClean="0"/>
              <a:t>Other parts of the state include the internal transitions to specify actions that happen as a result of coming into the state.</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91985" y="3681248"/>
            <a:ext cx="3363277" cy="3352801"/>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1007751" y="3665483"/>
            <a:ext cx="3363277" cy="3352801"/>
          </a:xfrm>
        </p:spPr>
        <p:txBody>
          <a:bodyPr/>
          <a:lstStyle/>
          <a:p>
            <a:r>
              <a:rPr lang="en-US" smtClean="0"/>
              <a:t>State Chart Diagram: Notations for States (contd.):</a:t>
            </a:r>
          </a:p>
          <a:p>
            <a:r>
              <a:rPr lang="en-US" smtClean="0"/>
              <a:t>In a State Chart Diagram, there has to be a Start State for an object. A filled circle as shown above points to the Start State. There are no incoming transitions to the filled circle, and there is exactly one outgoing transition from the same.</a:t>
            </a:r>
          </a:p>
          <a:p>
            <a:r>
              <a:rPr lang="en-US" smtClean="0"/>
              <a:t>End State represents the completion of an activity in the enclosing state. It is depicted by using a circle enclosing filled circle as shown in the diagram in the slide. It is not mandatory to have an End State for each object.</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007751" y="3681248"/>
            <a:ext cx="3363277" cy="3352801"/>
          </a:xfrm>
        </p:spPr>
        <p:txBody>
          <a:bodyPr/>
          <a:lstStyle/>
          <a:p>
            <a:r>
              <a:rPr lang="en-US" dirty="0" smtClean="0"/>
              <a:t>State Chart Diagram: Notations for States (contd.):</a:t>
            </a:r>
          </a:p>
          <a:p>
            <a:r>
              <a:rPr lang="en-US" dirty="0" smtClean="0"/>
              <a:t>The slide shows an example where the state Tracking has: </a:t>
            </a:r>
          </a:p>
          <a:p>
            <a:pPr lvl="1"/>
            <a:r>
              <a:rPr lang="en-US" dirty="0" smtClean="0"/>
              <a:t>an entry action called </a:t>
            </a:r>
            <a:r>
              <a:rPr lang="en-US" dirty="0" err="1" smtClean="0"/>
              <a:t>setMode</a:t>
            </a:r>
            <a:r>
              <a:rPr lang="en-US" dirty="0" smtClean="0"/>
              <a:t> with parameter </a:t>
            </a:r>
            <a:r>
              <a:rPr lang="en-US" dirty="0" err="1" smtClean="0"/>
              <a:t>onTrack</a:t>
            </a:r>
            <a:r>
              <a:rPr lang="en-US" dirty="0" smtClean="0"/>
              <a:t> </a:t>
            </a:r>
          </a:p>
          <a:p>
            <a:pPr lvl="1"/>
            <a:r>
              <a:rPr lang="en-US" dirty="0" smtClean="0"/>
              <a:t>an exit action called </a:t>
            </a:r>
            <a:r>
              <a:rPr lang="en-US" dirty="0" err="1" smtClean="0"/>
              <a:t>setMode</a:t>
            </a:r>
            <a:r>
              <a:rPr lang="en-US" dirty="0" smtClean="0"/>
              <a:t> with parameter </a:t>
            </a:r>
            <a:r>
              <a:rPr lang="en-US" dirty="0" err="1" smtClean="0"/>
              <a:t>offtrack</a:t>
            </a:r>
            <a:r>
              <a:rPr lang="en-US" dirty="0" smtClean="0"/>
              <a:t> </a:t>
            </a:r>
          </a:p>
          <a:p>
            <a:pPr lvl="1"/>
            <a:r>
              <a:rPr lang="en-US" dirty="0" smtClean="0"/>
              <a:t>an internal activity called </a:t>
            </a:r>
            <a:r>
              <a:rPr lang="en-US" dirty="0" err="1" smtClean="0"/>
              <a:t>followTarget</a:t>
            </a:r>
            <a:endParaRPr lang="en-US" dirty="0" smtClean="0"/>
          </a:p>
          <a:p>
            <a:r>
              <a:rPr lang="en-US" dirty="0" smtClean="0"/>
              <a:t>Note that Entry, Exit, and Internal activity are represented respectively as follows: (Notations may differ in various tools)</a:t>
            </a:r>
          </a:p>
          <a:p>
            <a:pPr lvl="1"/>
            <a:r>
              <a:rPr lang="en-US" dirty="0" smtClean="0"/>
              <a:t>entry/Name of Entry Activity </a:t>
            </a:r>
          </a:p>
          <a:p>
            <a:pPr lvl="1"/>
            <a:r>
              <a:rPr lang="en-US" dirty="0" smtClean="0"/>
              <a:t>exit/Name of Exit Activity</a:t>
            </a:r>
          </a:p>
          <a:p>
            <a:pPr lvl="1"/>
            <a:r>
              <a:rPr lang="en-US" dirty="0" smtClean="0"/>
              <a:t>do/Name of Internal Activity</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976219" y="3665483"/>
            <a:ext cx="3363277" cy="3352801"/>
          </a:xfrm>
        </p:spPr>
        <p:txBody>
          <a:bodyPr/>
          <a:lstStyle/>
          <a:p>
            <a:r>
              <a:rPr lang="en-US" smtClean="0"/>
              <a:t>State Chart Diagrams: Notations for Transitions: </a:t>
            </a:r>
          </a:p>
          <a:p>
            <a:r>
              <a:rPr lang="en-US" smtClean="0"/>
              <a:t>Transitions are associations between “states” and “model relationships” between states. </a:t>
            </a:r>
          </a:p>
          <a:p>
            <a:r>
              <a:rPr lang="en-US" smtClean="0"/>
              <a:t>Transitions are shown by using arrows between the two states. </a:t>
            </a:r>
          </a:p>
          <a:p>
            <a:r>
              <a:rPr lang="en-US" smtClean="0"/>
              <a:t>Transition occurs as a result of some event. </a:t>
            </a:r>
          </a:p>
          <a:p>
            <a:pPr lvl="1"/>
            <a:r>
              <a:rPr lang="en-US" smtClean="0"/>
              <a:t>The event is indicated along the arrow. </a:t>
            </a:r>
          </a:p>
          <a:p>
            <a:pPr lvl="1"/>
            <a:r>
              <a:rPr lang="en-US" smtClean="0"/>
              <a:t>The action that occurs as a result of the trigger is also shown along the arrow.</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960454" y="3665483"/>
            <a:ext cx="3363277" cy="3352801"/>
          </a:xfrm>
        </p:spPr>
        <p:txBody>
          <a:bodyPr/>
          <a:lstStyle/>
          <a:p>
            <a:r>
              <a:rPr lang="en-US" smtClean="0"/>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60454" y="3681248"/>
            <a:ext cx="3363277" cy="3352801"/>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960454" y="3633952"/>
            <a:ext cx="3363277" cy="3352801"/>
          </a:xfrm>
        </p:spPr>
        <p:txBody>
          <a:bodyPr/>
          <a:lstStyle/>
          <a:p>
            <a:r>
              <a:rPr lang="en-US" dirty="0" smtClean="0"/>
              <a:t>Use Case Diagrams:</a:t>
            </a:r>
          </a:p>
          <a:p>
            <a:r>
              <a:rPr lang="en-US" dirty="0" smtClean="0"/>
              <a:t>Use Case is a description of a system’s behavior from a user’s point of view. It is a set of scenarios that describe an interaction between a user and a system. It also displays the relationship among Actors and Use Cases. </a:t>
            </a:r>
          </a:p>
          <a:p>
            <a:r>
              <a:rPr lang="en-US" dirty="0" smtClean="0"/>
              <a:t>Two main components of Use Case diagram are Use Cases and Actors.</a:t>
            </a:r>
          </a:p>
          <a:p>
            <a:pPr lvl="1"/>
            <a:r>
              <a:rPr lang="en-US" dirty="0" smtClean="0"/>
              <a:t>Use case diagrams, which render the User View of the system, describe the functionality (Use Cases) provided by the system to its users (Actors). </a:t>
            </a:r>
          </a:p>
          <a:p>
            <a:pPr lvl="1"/>
            <a:r>
              <a:rPr lang="en-US" dirty="0" smtClean="0"/>
              <a:t>An Actor represents a user or another system that will interact with the system you are modeling. </a:t>
            </a:r>
          </a:p>
          <a:p>
            <a:r>
              <a:rPr lang="en-US" dirty="0" smtClean="0"/>
              <a:t>An Use Case is an external view of a system that represents some action that the user might perform in order to complete a task.</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912813" y="582613"/>
            <a:ext cx="3884612" cy="2914650"/>
          </a:xfrm>
        </p:spPr>
      </p:sp>
      <p:sp>
        <p:nvSpPr>
          <p:cNvPr id="4" name="Notes Placeholder 3"/>
          <p:cNvSpPr>
            <a:spLocks noGrp="1"/>
          </p:cNvSpPr>
          <p:nvPr>
            <p:ph type="body" idx="1"/>
          </p:nvPr>
        </p:nvSpPr>
        <p:spPr>
          <a:xfrm>
            <a:off x="1009652" y="3633951"/>
            <a:ext cx="3363277" cy="3352801"/>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1009652" y="3697014"/>
            <a:ext cx="3363277" cy="3352801"/>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12813" y="582613"/>
            <a:ext cx="3884612" cy="2914650"/>
          </a:xfrm>
        </p:spPr>
      </p:sp>
      <p:sp>
        <p:nvSpPr>
          <p:cNvPr id="6" name="Notes Placeholder 5"/>
          <p:cNvSpPr>
            <a:spLocks noGrp="1"/>
          </p:cNvSpPr>
          <p:nvPr>
            <p:ph type="body" idx="1"/>
          </p:nvPr>
        </p:nvSpPr>
        <p:spPr>
          <a:xfrm>
            <a:off x="1009652" y="3712779"/>
            <a:ext cx="3363277" cy="3352801"/>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960454" y="3712779"/>
            <a:ext cx="3363277" cy="3352801"/>
          </a:xfrm>
        </p:spPr>
        <p:txBody>
          <a:bodyPr/>
          <a:lstStyle/>
          <a:p>
            <a:r>
              <a:rPr lang="en-US" smtClean="0"/>
              <a:t>Actor:</a:t>
            </a:r>
          </a:p>
          <a:p>
            <a:r>
              <a:rPr lang="en-US" dirty="0" smtClean="0"/>
              <a:t>Actors are people, organizations, systems, or devices which use or interact with our system. The system exists to support that interaction. Therefore, the important part of the project is to identify the Actors and find out what they want from the system.</a:t>
            </a:r>
          </a:p>
          <a:p>
            <a:r>
              <a:rPr lang="en-US" dirty="0" smtClean="0"/>
              <a:t>Actors are characterized by their external view rather than their internal structures. It is a role that the user plays to get something from the system. </a:t>
            </a:r>
          </a:p>
          <a:p>
            <a:r>
              <a:rPr lang="en-US" dirty="0" smtClean="0"/>
              <a:t>Role and organization Actors only require logical interactions with the system. Ask who wants what from our system, rather than who operates the system.</a:t>
            </a:r>
          </a:p>
          <a:p>
            <a:r>
              <a:rPr lang="en-US" dirty="0" smtClean="0"/>
              <a:t>	For example: ABC and XYZ are users who wish to buy from an online store. For the online stores system, they play the role of a customer, and hence customer is the Actor for the system. The database for this system may already be existing, and hence this may be another Actor (note that user in this case is not a human).</a:t>
            </a:r>
          </a:p>
          <a:p>
            <a:r>
              <a:rPr lang="en-US" dirty="0" smtClean="0"/>
              <a:t>The Actors will finally be used to describe classes, which will interact with other classes of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944688" y="3697014"/>
            <a:ext cx="3363277" cy="3352801"/>
          </a:xfrm>
        </p:spPr>
        <p:txBody>
          <a:bodyPr/>
          <a:lstStyle/>
          <a:p>
            <a:r>
              <a:rPr lang="en-US" dirty="0" smtClean="0"/>
              <a:t>Use Cases:</a:t>
            </a:r>
          </a:p>
          <a:p>
            <a:r>
              <a:rPr lang="en-US" dirty="0" smtClean="0"/>
              <a:t>The Use Cases define “units of functionality” provided by system. They model “work units” that the system provides to its outside world. </a:t>
            </a:r>
          </a:p>
          <a:p>
            <a:r>
              <a:rPr lang="en-US" dirty="0" smtClean="0"/>
              <a:t>A Use Case is one usage of the system. It is a generic description of a use of the system. It allows interactions in a specific sequence.</a:t>
            </a:r>
          </a:p>
          <a:p>
            <a:r>
              <a:rPr lang="en-US" dirty="0" smtClean="0"/>
              <a:t>At the lowest level, they are nothing but methods which need to be implemented by various classes in the system.</a:t>
            </a:r>
          </a:p>
          <a:p>
            <a:r>
              <a:rPr lang="en-US" dirty="0" smtClean="0"/>
              <a:t>Use Cases determines everything that the Actor wants to do with the system. </a:t>
            </a:r>
          </a:p>
          <a:p>
            <a:r>
              <a:rPr lang="en-US" dirty="0" smtClean="0"/>
              <a:t>A Use Case performs the following functions:</a:t>
            </a:r>
          </a:p>
          <a:p>
            <a:pPr lvl="1"/>
            <a:r>
              <a:rPr lang="en-US" dirty="0" smtClean="0"/>
              <a:t>Defines main tasks of the system</a:t>
            </a:r>
          </a:p>
          <a:p>
            <a:pPr lvl="1"/>
            <a:r>
              <a:rPr lang="en-US" dirty="0" smtClean="0"/>
              <a:t>Reads, writes, and changes system information</a:t>
            </a:r>
          </a:p>
          <a:p>
            <a:pPr lvl="1"/>
            <a:r>
              <a:rPr lang="en-US" dirty="0" smtClean="0"/>
              <a:t>Informs the system of real world changes</a:t>
            </a:r>
          </a:p>
          <a:p>
            <a:r>
              <a:rPr lang="en-US" dirty="0" smtClean="0"/>
              <a:t>A Use Case needs to be updated / informed about system changes.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44688" y="3649717"/>
            <a:ext cx="3363277" cy="3352801"/>
          </a:xfrm>
        </p:spPr>
        <p:txBody>
          <a:bodyPr/>
          <a:lstStyle/>
          <a:p>
            <a:r>
              <a:rPr lang="en-US" smtClean="0"/>
              <a:t>Drawing the Use Case Diagram:</a:t>
            </a:r>
          </a:p>
          <a:p>
            <a:r>
              <a:rPr lang="en-US" smtClean="0"/>
              <a:t>The Use Case Diagram has the following elements:</a:t>
            </a:r>
          </a:p>
          <a:p>
            <a:pPr lvl="1"/>
            <a:r>
              <a:rPr lang="en-US" smtClean="0"/>
              <a:t>A stick figure, which represents Actors (sometimes stereotyped classes, as explained later, are also used to represent Actors). They differ from tool to tool. </a:t>
            </a:r>
          </a:p>
          <a:p>
            <a:pPr lvl="1"/>
            <a:r>
              <a:rPr lang="en-US" smtClean="0"/>
              <a:t>Ovals or ellipses, which represent Use Cases </a:t>
            </a:r>
          </a:p>
          <a:p>
            <a:pPr lvl="1"/>
            <a:r>
              <a:rPr lang="en-US" smtClean="0"/>
              <a:t>Association lines, which indicate interactions between Actors and Use Cases.</a:t>
            </a:r>
          </a:p>
          <a:p>
            <a:r>
              <a:rPr lang="en-US" smtClean="0"/>
              <a:t>Use Cases will have description of what the Use Case is supposed to do when it is used.</a:t>
            </a:r>
          </a:p>
          <a:p>
            <a:r>
              <a:rPr lang="en-US" smtClean="0"/>
              <a:t>An example of use case description is given.</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944689" y="3728544"/>
            <a:ext cx="3363277" cy="3352801"/>
          </a:xfrm>
        </p:spPr>
        <p:txBody>
          <a:bodyPr>
            <a:normAutofit fontScale="92500" lnSpcReduction="10000"/>
          </a:bodyPr>
          <a:lstStyle/>
          <a:p>
            <a:r>
              <a:rPr lang="en-US" smtClean="0"/>
              <a:t>Example:</a:t>
            </a:r>
          </a:p>
          <a:p>
            <a:r>
              <a:rPr lang="en-US" smtClean="0"/>
              <a:t>Use Case Specification: To make a Reservation</a:t>
            </a:r>
          </a:p>
          <a:p>
            <a:pPr lvl="1"/>
            <a:r>
              <a:rPr lang="en-US" smtClean="0"/>
              <a:t>This use case describes how a reservation is made in the Airlines Reservation System.</a:t>
            </a:r>
          </a:p>
          <a:p>
            <a:r>
              <a:rPr lang="en-US" smtClean="0"/>
              <a:t>Invoking Actor:</a:t>
            </a:r>
          </a:p>
          <a:p>
            <a:r>
              <a:rPr lang="en-US" smtClean="0"/>
              <a:t>	Customer (passenger)</a:t>
            </a:r>
          </a:p>
          <a:p>
            <a:r>
              <a:rPr lang="en-US" smtClean="0"/>
              <a:t>Flow of Events:</a:t>
            </a:r>
          </a:p>
          <a:p>
            <a:pPr lvl="1"/>
            <a:r>
              <a:rPr lang="en-US" smtClean="0"/>
              <a:t>Basic Flow:</a:t>
            </a:r>
          </a:p>
          <a:p>
            <a:pPr lvl="1"/>
            <a:r>
              <a:rPr lang="en-US" smtClean="0"/>
              <a:t>	The use case begins when a customer wishes to make a reservation.</a:t>
            </a:r>
          </a:p>
          <a:p>
            <a:pPr lvl="2"/>
            <a:r>
              <a:rPr lang="en-US" smtClean="0"/>
              <a:t>The system displays a reservation form.</a:t>
            </a:r>
          </a:p>
          <a:p>
            <a:pPr lvl="2"/>
            <a:r>
              <a:rPr lang="en-US" smtClean="0"/>
              <a:t>The customer enters the reservation details. Reservation details include:</a:t>
            </a:r>
          </a:p>
          <a:p>
            <a:pPr lvl="2"/>
            <a:r>
              <a:rPr lang="en-US" smtClean="0"/>
              <a:t>	Round Trip or One Way, Origin, Destination, Departure and Arrival Dates, Number of Passengers (Adults and Children).</a:t>
            </a:r>
          </a:p>
          <a:p>
            <a:pPr lvl="2"/>
            <a:r>
              <a:rPr lang="en-US" smtClean="0"/>
              <a:t>The system retrieves Flight Details based on reservation request.</a:t>
            </a:r>
          </a:p>
          <a:p>
            <a:pPr lvl="2"/>
            <a:r>
              <a:rPr lang="en-US" smtClean="0"/>
              <a:t>The customer selects the desired flight.</a:t>
            </a:r>
          </a:p>
          <a:p>
            <a:pPr lvl="2"/>
            <a:r>
              <a:rPr lang="en-US" smtClean="0"/>
              <a:t>The system calculates and displays the total fares applicable inclusive of taxes.</a:t>
            </a:r>
          </a:p>
          <a:p>
            <a:pPr lvl="2"/>
            <a:r>
              <a:rPr lang="en-US" smtClean="0"/>
              <a:t>The system requests passenger details (First and Last Name) and Contact Information (Phone No., Email Id and Mobile No.)</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1042975" y="633643"/>
            <a:ext cx="3409634" cy="6543120"/>
          </a:xfrm>
          <a:noFill/>
        </p:spPr>
        <p:txBody>
          <a:bodyPr wrap="square" numCol="1" anchor="t" anchorCtr="0" compatLnSpc="1">
            <a:prstTxWarp prst="textNoShape">
              <a:avLst/>
            </a:prstTxWarp>
            <a:normAutofit/>
          </a:bodyPr>
          <a:lstStyle/>
          <a:p>
            <a:pPr marL="182546" indent="-182546" eaLnBrk="1" hangingPunct="1">
              <a:lnSpc>
                <a:spcPct val="85000"/>
              </a:lnSpc>
              <a:spcBef>
                <a:spcPct val="0"/>
              </a:spcBef>
            </a:pPr>
            <a:r>
              <a:rPr lang="en-US" b="1" u="sng" dirty="0" smtClean="0">
                <a:cs typeface="Arial" charset="0"/>
              </a:rPr>
              <a:t>Example (contd.)</a:t>
            </a:r>
            <a:r>
              <a:rPr lang="en-US" b="1" dirty="0" smtClean="0">
                <a:cs typeface="Arial" charset="0"/>
              </a:rPr>
              <a:t>:</a:t>
            </a:r>
          </a:p>
          <a:p>
            <a:pPr marL="182546" indent="-182546" eaLnBrk="1" hangingPunct="1">
              <a:lnSpc>
                <a:spcPct val="85000"/>
              </a:lnSpc>
              <a:spcBef>
                <a:spcPct val="0"/>
              </a:spcBef>
              <a:buFontTx/>
              <a:buChar char="•"/>
            </a:pPr>
            <a:r>
              <a:rPr lang="en-US" b="1" dirty="0" smtClean="0">
                <a:cs typeface="Arial" charset="0"/>
              </a:rPr>
              <a:t>Flow of Events (contd.)</a:t>
            </a:r>
          </a:p>
          <a:p>
            <a:pPr marL="182546" lvl="1" indent="-182546" eaLnBrk="1" hangingPunct="1">
              <a:spcBef>
                <a:spcPct val="0"/>
              </a:spcBef>
              <a:buFont typeface="Calibri" pitchFamily="34" charset="0"/>
              <a:buAutoNum type="arabicPeriod" startAt="7"/>
            </a:pPr>
            <a:r>
              <a:rPr lang="en-US" dirty="0" smtClean="0">
                <a:cs typeface="Arial" charset="0"/>
              </a:rPr>
              <a:t>The customer specifies the requested details.</a:t>
            </a:r>
          </a:p>
          <a:p>
            <a:pPr marL="182546" lvl="1" indent="-182546" eaLnBrk="1" hangingPunct="1">
              <a:spcBef>
                <a:spcPct val="0"/>
              </a:spcBef>
              <a:buFont typeface="Calibri" pitchFamily="34" charset="0"/>
              <a:buAutoNum type="arabicPeriod" startAt="7"/>
            </a:pPr>
            <a:r>
              <a:rPr lang="en-US" dirty="0" smtClean="0">
                <a:cs typeface="Arial" charset="0"/>
              </a:rPr>
              <a:t>The system requests for Credit Card Details: Credit Card Type, Credit Card Holder Name, Credit Card Number, Expiry Date, CVV Number and Payment Amount.</a:t>
            </a:r>
          </a:p>
          <a:p>
            <a:pPr marL="182546" lvl="1" indent="-182546" eaLnBrk="1" hangingPunct="1">
              <a:spcBef>
                <a:spcPct val="0"/>
              </a:spcBef>
              <a:buFont typeface="Calibri" pitchFamily="34" charset="0"/>
              <a:buAutoNum type="arabicPeriod" startAt="7"/>
            </a:pPr>
            <a:r>
              <a:rPr lang="en-US" dirty="0" smtClean="0">
                <a:cs typeface="Arial" charset="0"/>
              </a:rPr>
              <a:t>The customer specifies the details.</a:t>
            </a:r>
          </a:p>
          <a:p>
            <a:pPr marL="182546" lvl="1" indent="-182546" eaLnBrk="1" hangingPunct="1">
              <a:spcBef>
                <a:spcPct val="0"/>
              </a:spcBef>
              <a:buFont typeface="Calibri" pitchFamily="34" charset="0"/>
              <a:buAutoNum type="arabicPeriod" startAt="7"/>
            </a:pPr>
            <a:r>
              <a:rPr lang="en-US" dirty="0" smtClean="0">
                <a:cs typeface="Arial" charset="0"/>
              </a:rPr>
              <a:t>The system requests the Credit Card Agency to validate the credit card details and charge payment.</a:t>
            </a:r>
          </a:p>
          <a:p>
            <a:pPr marL="182546" lvl="1" indent="-182546" eaLnBrk="1" hangingPunct="1">
              <a:spcBef>
                <a:spcPct val="0"/>
              </a:spcBef>
              <a:buFont typeface="Calibri" pitchFamily="34" charset="0"/>
              <a:buAutoNum type="arabicPeriod" startAt="7"/>
            </a:pPr>
            <a:r>
              <a:rPr lang="en-US" dirty="0" smtClean="0">
                <a:cs typeface="Arial" charset="0"/>
              </a:rPr>
              <a:t>On successful payment, system generates the ticket.</a:t>
            </a:r>
          </a:p>
          <a:p>
            <a:pPr marL="182546" lvl="1" indent="-182546" eaLnBrk="1" hangingPunct="1">
              <a:spcBef>
                <a:spcPct val="0"/>
              </a:spcBef>
              <a:buFont typeface="Calibri" pitchFamily="34" charset="0"/>
              <a:buAutoNum type="arabicPeriod" startAt="7"/>
            </a:pPr>
            <a:r>
              <a:rPr lang="en-US" dirty="0" smtClean="0">
                <a:cs typeface="Arial" charset="0"/>
              </a:rPr>
              <a:t>The customer can print the ticket.</a:t>
            </a:r>
          </a:p>
          <a:p>
            <a:pPr marL="182546" indent="-182546" eaLnBrk="1" hangingPunct="1">
              <a:lnSpc>
                <a:spcPct val="85000"/>
              </a:lnSpc>
              <a:spcBef>
                <a:spcPct val="0"/>
              </a:spcBef>
            </a:pPr>
            <a:endParaRPr lang="en-US" b="1" dirty="0" smtClean="0">
              <a:cs typeface="Arial" charset="0"/>
            </a:endParaRPr>
          </a:p>
          <a:p>
            <a:pPr marL="182546" lvl="1" indent="-182546" eaLnBrk="1" hangingPunct="1">
              <a:lnSpc>
                <a:spcPct val="80000"/>
              </a:lnSpc>
              <a:spcBef>
                <a:spcPct val="0"/>
              </a:spcBef>
              <a:buFont typeface="Wingdings" pitchFamily="2" charset="2"/>
              <a:buChar char="Ø"/>
            </a:pPr>
            <a:r>
              <a:rPr lang="en-US" dirty="0" smtClean="0">
                <a:cs typeface="Arial" charset="0"/>
              </a:rPr>
              <a:t>Alternative Flows:</a:t>
            </a:r>
          </a:p>
          <a:p>
            <a:pPr marL="182546" lvl="2" indent="-182546" eaLnBrk="1" hangingPunct="1">
              <a:lnSpc>
                <a:spcPct val="80000"/>
              </a:lnSpc>
              <a:spcBef>
                <a:spcPct val="0"/>
              </a:spcBef>
              <a:buFont typeface="Wingdings" pitchFamily="2" charset="2"/>
              <a:buChar char="§"/>
            </a:pPr>
            <a:r>
              <a:rPr lang="en-US" dirty="0" smtClean="0">
                <a:cs typeface="Arial" charset="0"/>
              </a:rPr>
              <a:t>Flight not available:</a:t>
            </a:r>
          </a:p>
          <a:p>
            <a:pPr marL="182546" lvl="2" indent="-182546" eaLnBrk="1" hangingPunct="1">
              <a:lnSpc>
                <a:spcPct val="80000"/>
              </a:lnSpc>
              <a:spcBef>
                <a:spcPct val="0"/>
              </a:spcBef>
            </a:pPr>
            <a:r>
              <a:rPr lang="en-US" dirty="0" smtClean="0">
                <a:cs typeface="Arial" charset="0"/>
              </a:rPr>
              <a:t>	If no flight is available for specified reservation details, appropriate message is displayed. The home page is then displayed.</a:t>
            </a:r>
          </a:p>
          <a:p>
            <a:pPr marL="182546" lvl="2" indent="-182546" eaLnBrk="1" hangingPunct="1">
              <a:lnSpc>
                <a:spcPct val="80000"/>
              </a:lnSpc>
              <a:spcBef>
                <a:spcPct val="0"/>
              </a:spcBef>
              <a:buFont typeface="Wingdings" pitchFamily="2" charset="2"/>
              <a:buChar char="§"/>
            </a:pPr>
            <a:r>
              <a:rPr lang="en-US" dirty="0" smtClean="0">
                <a:cs typeface="Arial" charset="0"/>
              </a:rPr>
              <a:t>Credit Card Authorization not available:</a:t>
            </a:r>
          </a:p>
          <a:p>
            <a:pPr marL="182546" lvl="2" indent="-182546" eaLnBrk="1" hangingPunct="1">
              <a:lnSpc>
                <a:spcPct val="80000"/>
              </a:lnSpc>
              <a:spcBef>
                <a:spcPct val="0"/>
              </a:spcBef>
            </a:pPr>
            <a:r>
              <a:rPr lang="en-US" dirty="0" smtClean="0">
                <a:cs typeface="Arial" charset="0"/>
              </a:rPr>
              <a:t>	If connection to the credit card system is not available, appropriate message is displayed. The customer can retry payment.</a:t>
            </a:r>
          </a:p>
          <a:p>
            <a:pPr marL="182546" lvl="2" indent="-182546" eaLnBrk="1" hangingPunct="1">
              <a:lnSpc>
                <a:spcPct val="80000"/>
              </a:lnSpc>
              <a:spcBef>
                <a:spcPct val="0"/>
              </a:spcBef>
              <a:buFont typeface="Wingdings" pitchFamily="2" charset="2"/>
              <a:buChar char="§"/>
            </a:pPr>
            <a:r>
              <a:rPr lang="en-US" dirty="0" smtClean="0">
                <a:cs typeface="Arial" charset="0"/>
              </a:rPr>
              <a:t>Credit Card Authorization Fails:</a:t>
            </a:r>
          </a:p>
          <a:p>
            <a:pPr marL="182546" lvl="2" indent="-182546" eaLnBrk="1" hangingPunct="1">
              <a:lnSpc>
                <a:spcPct val="80000"/>
              </a:lnSpc>
              <a:spcBef>
                <a:spcPct val="0"/>
              </a:spcBef>
            </a:pPr>
            <a:r>
              <a:rPr lang="en-US" dirty="0" smtClean="0">
                <a:cs typeface="Arial" charset="0"/>
              </a:rPr>
              <a:t>	If the credit card authorization fails, appropriate message is displayed and use case is terminated.</a:t>
            </a:r>
          </a:p>
          <a:p>
            <a:pPr marL="182546" lvl="2" indent="-182546" eaLnBrk="1" hangingPunct="1">
              <a:lnSpc>
                <a:spcPct val="80000"/>
              </a:lnSpc>
              <a:spcBef>
                <a:spcPct val="0"/>
              </a:spcBef>
            </a:pPr>
            <a:endParaRPr lang="en-US" b="1" dirty="0" smtClean="0">
              <a:cs typeface="Arial" charset="0"/>
            </a:endParaRPr>
          </a:p>
          <a:p>
            <a:pPr marL="182546" indent="-182546" eaLnBrk="1" hangingPunct="1">
              <a:lnSpc>
                <a:spcPct val="85000"/>
              </a:lnSpc>
              <a:spcBef>
                <a:spcPct val="0"/>
              </a:spcBef>
              <a:buFontTx/>
              <a:buChar char="•"/>
            </a:pPr>
            <a:r>
              <a:rPr lang="en-US" b="1" dirty="0" smtClean="0">
                <a:cs typeface="Arial" charset="0"/>
              </a:rPr>
              <a:t>Special Requirements</a:t>
            </a:r>
          </a:p>
          <a:p>
            <a:pPr marL="182546" lvl="1" indent="-182546" eaLnBrk="1" hangingPunct="1">
              <a:lnSpc>
                <a:spcPct val="85000"/>
              </a:lnSpc>
              <a:spcBef>
                <a:spcPct val="0"/>
              </a:spcBef>
              <a:buFont typeface="Wingdings" pitchFamily="2" charset="2"/>
              <a:buChar char="Ø"/>
            </a:pPr>
            <a:r>
              <a:rPr lang="en-US" dirty="0" smtClean="0">
                <a:cs typeface="Arial" charset="0"/>
              </a:rPr>
              <a:t>All customer entries to be validated on forms.</a:t>
            </a:r>
          </a:p>
          <a:p>
            <a:pPr marL="182546" lvl="1" indent="-182546" eaLnBrk="1" hangingPunct="1">
              <a:lnSpc>
                <a:spcPct val="85000"/>
              </a:lnSpc>
              <a:spcBef>
                <a:spcPct val="0"/>
              </a:spcBef>
              <a:buFont typeface="Wingdings" pitchFamily="2" charset="2"/>
              <a:buChar char="Ø"/>
            </a:pPr>
            <a:r>
              <a:rPr lang="en-US" dirty="0" smtClean="0">
                <a:cs typeface="Arial" charset="0"/>
              </a:rPr>
              <a:t>Total fare includes taxes. Present Taxes per ticket are: Fuel Surcharge of Rs.1000/-, Airport Taxes of Rs.750/-.</a:t>
            </a:r>
          </a:p>
          <a:p>
            <a:pPr marL="182546" lvl="1" indent="-182546" eaLnBrk="1" hangingPunct="1">
              <a:lnSpc>
                <a:spcPct val="85000"/>
              </a:lnSpc>
              <a:spcBef>
                <a:spcPct val="0"/>
              </a:spcBef>
              <a:buFont typeface="Wingdings" pitchFamily="2" charset="2"/>
              <a:buChar char="Ø"/>
            </a:pPr>
            <a:endParaRPr lang="en-US" dirty="0" smtClean="0">
              <a:cs typeface="Arial" charset="0"/>
            </a:endParaRPr>
          </a:p>
          <a:p>
            <a:pPr marL="182546" indent="-182546" eaLnBrk="1" hangingPunct="1">
              <a:lnSpc>
                <a:spcPct val="85000"/>
              </a:lnSpc>
              <a:spcBef>
                <a:spcPct val="0"/>
              </a:spcBef>
              <a:buFontTx/>
              <a:buChar char="•"/>
            </a:pPr>
            <a:r>
              <a:rPr lang="en-US" b="1" dirty="0" smtClean="0">
                <a:cs typeface="Arial" charset="0"/>
              </a:rPr>
              <a:t>Pre Conditions</a:t>
            </a:r>
          </a:p>
          <a:p>
            <a:pPr marL="182546" indent="-182546" eaLnBrk="1" hangingPunct="1">
              <a:lnSpc>
                <a:spcPct val="85000"/>
              </a:lnSpc>
              <a:spcBef>
                <a:spcPct val="0"/>
              </a:spcBef>
            </a:pPr>
            <a:r>
              <a:rPr lang="en-US" dirty="0" smtClean="0">
                <a:cs typeface="Arial" charset="0"/>
              </a:rPr>
              <a:t>	The customer is on the home page of the system. The reservation form is on the home page.</a:t>
            </a:r>
          </a:p>
          <a:p>
            <a:pPr marL="182546" indent="-182546" eaLnBrk="1" hangingPunct="1">
              <a:lnSpc>
                <a:spcPct val="85000"/>
              </a:lnSpc>
              <a:spcBef>
                <a:spcPct val="0"/>
              </a:spcBef>
              <a:buFontTx/>
              <a:buChar char="•"/>
            </a:pPr>
            <a:r>
              <a:rPr lang="en-US" b="1" dirty="0" smtClean="0">
                <a:cs typeface="Arial" charset="0"/>
              </a:rPr>
              <a:t>Post Conditions</a:t>
            </a:r>
          </a:p>
          <a:p>
            <a:pPr marL="182546" indent="-182546" eaLnBrk="1" hangingPunct="1">
              <a:lnSpc>
                <a:spcPct val="85000"/>
              </a:lnSpc>
              <a:spcBef>
                <a:spcPct val="0"/>
              </a:spcBef>
            </a:pPr>
            <a:r>
              <a:rPr lang="en-US" dirty="0" smtClean="0">
                <a:cs typeface="Arial" charset="0"/>
              </a:rPr>
              <a:t>	The customer successfully reserves the tickets.</a:t>
            </a:r>
          </a:p>
          <a:p>
            <a:pPr marL="182546" indent="-182546" eaLnBrk="1" hangingPunct="1">
              <a:lnSpc>
                <a:spcPct val="85000"/>
              </a:lnSpc>
              <a:spcBef>
                <a:spcPct val="0"/>
              </a:spcBef>
            </a:pPr>
            <a:endParaRPr lang="en-US" dirty="0" smtClean="0">
              <a:cs typeface="Arial" charset="0"/>
            </a:endParaRPr>
          </a:p>
          <a:p>
            <a:pPr marL="182546" indent="-182546" eaLnBrk="1" hangingPunct="1">
              <a:lnSpc>
                <a:spcPct val="85000"/>
              </a:lnSpc>
              <a:spcBef>
                <a:spcPct val="0"/>
              </a:spcBef>
              <a:buFontTx/>
              <a:buChar char="•"/>
            </a:pPr>
            <a:r>
              <a:rPr lang="en-US" b="1" dirty="0" smtClean="0">
                <a:cs typeface="Arial" charset="0"/>
              </a:rPr>
              <a:t>Extension Points</a:t>
            </a:r>
          </a:p>
          <a:p>
            <a:pPr marL="182546" indent="-182546" eaLnBrk="1" hangingPunct="1">
              <a:lnSpc>
                <a:spcPct val="85000"/>
              </a:lnSpc>
              <a:spcBef>
                <a:spcPct val="0"/>
              </a:spcBef>
            </a:pPr>
            <a:r>
              <a:rPr lang="en-US" dirty="0" smtClean="0">
                <a:cs typeface="Arial" charset="0"/>
              </a:rPr>
              <a:t>	None.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84701244"/>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979950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117078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03558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123398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41714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4193851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4060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3237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790985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217835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9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45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61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24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90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1565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26662166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0"/>
          <p:cNvSpPr>
            <a:spLocks noGrp="1"/>
          </p:cNvSpPr>
          <p:nvPr>
            <p:ph type="ctrTitle"/>
          </p:nvPr>
        </p:nvSpPr>
        <p:spPr/>
        <p:txBody>
          <a:bodyPr/>
          <a:lstStyle/>
          <a:p>
            <a:pPr eaLnBrk="1" hangingPunct="1"/>
            <a:r>
              <a:rPr lang="en-US" sz="3600" dirty="0" smtClean="0">
                <a:solidFill>
                  <a:srgbClr val="000000"/>
                </a:solidFill>
              </a:rPr>
              <a:t>Unified Modeling Language</a:t>
            </a:r>
          </a:p>
        </p:txBody>
      </p:sp>
      <p:sp>
        <p:nvSpPr>
          <p:cNvPr id="13314" name="Subtitle 11"/>
          <p:cNvSpPr>
            <a:spLocks noGrp="1"/>
          </p:cNvSpPr>
          <p:nvPr>
            <p:ph type="subTitle" idx="1"/>
          </p:nvPr>
        </p:nvSpPr>
        <p:spPr>
          <a:xfrm>
            <a:off x="3295650" y="4949633"/>
            <a:ext cx="5848351" cy="874227"/>
          </a:xfrm>
        </p:spPr>
        <p:txBody>
          <a:bodyPr>
            <a:noAutofit/>
          </a:bodyPr>
          <a:lstStyle/>
          <a:p>
            <a:pPr algn="l" eaLnBrk="1" hangingPunct="1">
              <a:lnSpc>
                <a:spcPct val="170000"/>
              </a:lnSpc>
            </a:pPr>
            <a:r>
              <a:rPr lang="en-US" sz="2400" b="0" dirty="0" smtClean="0"/>
              <a:t>Lesson 2: Dynamic View Diagrams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Relationships - Overview</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dirty="0" smtClean="0"/>
              <a:t>Types of relationships between Use Cases are:</a:t>
            </a:r>
          </a:p>
          <a:p>
            <a:pPr marL="623888" lvl="1" indent="-217488" eaLnBrk="1" hangingPunct="1"/>
            <a:r>
              <a:rPr lang="en-US" dirty="0" smtClean="0"/>
              <a:t>Include</a:t>
            </a:r>
          </a:p>
          <a:p>
            <a:pPr marL="623888" lvl="1" indent="-217488" eaLnBrk="1" hangingPunct="1"/>
            <a:r>
              <a:rPr lang="en-US" dirty="0" smtClean="0"/>
              <a:t>Extend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Include relationship - Characteristics</a:t>
            </a:r>
          </a:p>
        </p:txBody>
      </p:sp>
      <p:sp>
        <p:nvSpPr>
          <p:cNvPr id="1434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Include relationship:</a:t>
            </a:r>
          </a:p>
          <a:p>
            <a:pPr lvl="1" eaLnBrk="1" fontAlgn="auto" hangingPunct="1">
              <a:spcAft>
                <a:spcPts val="0"/>
              </a:spcAft>
              <a:buFont typeface="Arial" pitchFamily="34" charset="0"/>
              <a:buChar char="–"/>
              <a:defRPr/>
            </a:pPr>
            <a:r>
              <a:rPr lang="en-US" dirty="0"/>
              <a:t>«include» stereotype indicates that one use case “includes” the contents of another use case. </a:t>
            </a:r>
          </a:p>
          <a:p>
            <a:pPr lvl="1" eaLnBrk="1" fontAlgn="auto" hangingPunct="1">
              <a:spcAft>
                <a:spcPts val="0"/>
              </a:spcAft>
              <a:buFont typeface="Arial" pitchFamily="34" charset="0"/>
              <a:buChar char="–"/>
              <a:defRPr/>
            </a:pPr>
            <a:r>
              <a:rPr lang="en-US" dirty="0"/>
              <a:t>Include relationship enables factoring out frequent, common behavior.</a:t>
            </a:r>
          </a:p>
          <a:p>
            <a:pPr eaLnBrk="1" fontAlgn="auto" hangingPunct="1">
              <a:spcAft>
                <a:spcPts val="0"/>
              </a:spcAft>
              <a:defRPr/>
            </a:pPr>
            <a:endParaRPr lang="en-US" dirty="0"/>
          </a:p>
          <a:p>
            <a:pPr eaLnBrk="1" fontAlgn="auto" hangingPunct="1">
              <a:spcAft>
                <a:spcPts val="0"/>
              </a:spcAft>
              <a:defRPr/>
            </a:pPr>
            <a:r>
              <a:rPr lang="en-US" dirty="0" smtClean="0"/>
              <a:t>Use case “A” includes use case “B”, if:</a:t>
            </a:r>
          </a:p>
          <a:p>
            <a:pPr lvl="1" eaLnBrk="1" fontAlgn="auto" hangingPunct="1">
              <a:spcAft>
                <a:spcPts val="0"/>
              </a:spcAft>
              <a:buFont typeface="Arial" pitchFamily="34" charset="0"/>
              <a:buChar char="–"/>
              <a:defRPr/>
            </a:pPr>
            <a:r>
              <a:rPr lang="en-US" dirty="0"/>
              <a:t>B describes scenario which is part of scenario of A, and</a:t>
            </a:r>
          </a:p>
          <a:p>
            <a:pPr lvl="1" eaLnBrk="1" fontAlgn="auto" hangingPunct="1">
              <a:spcAft>
                <a:spcPts val="0"/>
              </a:spcAft>
              <a:buFont typeface="Arial" pitchFamily="34" charset="0"/>
              <a:buChar char="–"/>
              <a:defRPr/>
            </a:pPr>
            <a:r>
              <a:rPr lang="en-US" dirty="0"/>
              <a:t>B describes scenario common for a set of Use Cases including 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Include relationship - Example</a:t>
            </a:r>
          </a:p>
        </p:txBody>
      </p:sp>
      <p:grpSp>
        <p:nvGrpSpPr>
          <p:cNvPr id="23555" name="Group 36"/>
          <p:cNvGrpSpPr>
            <a:grpSpLocks/>
          </p:cNvGrpSpPr>
          <p:nvPr/>
        </p:nvGrpSpPr>
        <p:grpSpPr bwMode="auto">
          <a:xfrm>
            <a:off x="304800" y="1752600"/>
            <a:ext cx="8610600" cy="2438400"/>
            <a:chOff x="192" y="960"/>
            <a:chExt cx="5424" cy="1536"/>
          </a:xfrm>
        </p:grpSpPr>
        <p:sp>
          <p:nvSpPr>
            <p:cNvPr id="23557" name="Rectangle 34"/>
            <p:cNvSpPr>
              <a:spLocks noChangeArrowheads="1"/>
            </p:cNvSpPr>
            <p:nvPr/>
          </p:nvSpPr>
          <p:spPr bwMode="auto">
            <a:xfrm>
              <a:off x="192" y="960"/>
              <a:ext cx="5424" cy="1536"/>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3558" name="Text Box 16"/>
            <p:cNvSpPr txBox="1">
              <a:spLocks noChangeArrowheads="1"/>
            </p:cNvSpPr>
            <p:nvPr/>
          </p:nvSpPr>
          <p:spPr bwMode="auto">
            <a:xfrm>
              <a:off x="768" y="1344"/>
              <a:ext cx="175" cy="996"/>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r>
                <a:rPr lang="en-US" sz="1400">
                  <a:solidFill>
                    <a:srgbClr val="292929"/>
                  </a:solidFill>
                  <a:latin typeface="Trebuchet MS" pitchFamily="34" charset="0"/>
                </a:rPr>
                <a:t>5</a:t>
              </a:r>
            </a:p>
            <a:p>
              <a:pPr algn="ctr" eaLnBrk="0" hangingPunct="0"/>
              <a:r>
                <a:rPr lang="en-US" sz="1400">
                  <a:solidFill>
                    <a:srgbClr val="292929"/>
                  </a:solidFill>
                  <a:latin typeface="Trebuchet MS" pitchFamily="34" charset="0"/>
                </a:rPr>
                <a:t>6</a:t>
              </a:r>
            </a:p>
            <a:p>
              <a:pPr algn="ctr" eaLnBrk="0" hangingPunct="0"/>
              <a:endParaRPr lang="en-US" sz="1400">
                <a:solidFill>
                  <a:srgbClr val="292929"/>
                </a:solidFill>
                <a:latin typeface="Trebuchet MS" pitchFamily="34" charset="0"/>
              </a:endParaRPr>
            </a:p>
          </p:txBody>
        </p:sp>
        <p:sp>
          <p:nvSpPr>
            <p:cNvPr id="23559" name="Text Box 6"/>
            <p:cNvSpPr txBox="1">
              <a:spLocks noChangeArrowheads="1"/>
            </p:cNvSpPr>
            <p:nvPr/>
          </p:nvSpPr>
          <p:spPr bwMode="auto">
            <a:xfrm>
              <a:off x="28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3560" name="Line 7"/>
            <p:cNvSpPr>
              <a:spLocks noChangeShapeType="1"/>
            </p:cNvSpPr>
            <p:nvPr/>
          </p:nvSpPr>
          <p:spPr bwMode="auto">
            <a:xfrm>
              <a:off x="2694" y="1410"/>
              <a:ext cx="0" cy="624"/>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15370" name="Line 8"/>
            <p:cNvSpPr>
              <a:spLocks noChangeShapeType="1"/>
            </p:cNvSpPr>
            <p:nvPr/>
          </p:nvSpPr>
          <p:spPr bwMode="auto">
            <a:xfrm flipV="1">
              <a:off x="960" y="1510"/>
              <a:ext cx="1632" cy="218"/>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1" name="Line 9"/>
            <p:cNvSpPr>
              <a:spLocks noChangeShapeType="1"/>
            </p:cNvSpPr>
            <p:nvPr/>
          </p:nvSpPr>
          <p:spPr bwMode="auto">
            <a:xfrm flipH="1" flipV="1">
              <a:off x="966" y="1750"/>
              <a:ext cx="1608" cy="288"/>
            </a:xfrm>
            <a:prstGeom prst="line">
              <a:avLst/>
            </a:prstGeom>
            <a:noFill/>
            <a:ln w="19050">
              <a:solidFill>
                <a:srgbClr val="A41F04"/>
              </a:solidFill>
              <a:round/>
              <a:headEnd/>
              <a:tailEnd type="arrow" w="lg" len="med"/>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3" name="Text Box 10"/>
            <p:cNvSpPr txBox="1">
              <a:spLocks noChangeArrowheads="1"/>
            </p:cNvSpPr>
            <p:nvPr/>
          </p:nvSpPr>
          <p:spPr bwMode="auto">
            <a:xfrm>
              <a:off x="2736" y="1344"/>
              <a:ext cx="175" cy="594"/>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endParaRPr lang="en-US" sz="1400">
                <a:solidFill>
                  <a:srgbClr val="292929"/>
                </a:solidFill>
                <a:latin typeface="Trebuchet MS" pitchFamily="34" charset="0"/>
              </a:endParaRPr>
            </a:p>
          </p:txBody>
        </p:sp>
        <p:sp>
          <p:nvSpPr>
            <p:cNvPr id="15373" name="Line 11"/>
            <p:cNvSpPr>
              <a:spLocks noChangeShapeType="1"/>
            </p:cNvSpPr>
            <p:nvPr/>
          </p:nvSpPr>
          <p:spPr bwMode="auto">
            <a:xfrm flipH="1" flipV="1">
              <a:off x="2976" y="1510"/>
              <a:ext cx="1710" cy="132"/>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4" name="Line 12"/>
            <p:cNvSpPr>
              <a:spLocks noChangeShapeType="1"/>
            </p:cNvSpPr>
            <p:nvPr/>
          </p:nvSpPr>
          <p:spPr bwMode="auto">
            <a:xfrm flipV="1">
              <a:off x="3000" y="1680"/>
              <a:ext cx="1704" cy="334"/>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6" name="Text Box 13"/>
            <p:cNvSpPr txBox="1">
              <a:spLocks noChangeArrowheads="1"/>
            </p:cNvSpPr>
            <p:nvPr/>
          </p:nvSpPr>
          <p:spPr bwMode="auto">
            <a:xfrm>
              <a:off x="4769" y="1344"/>
              <a:ext cx="175" cy="7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endParaRPr lang="en-US" sz="1400">
                <a:solidFill>
                  <a:srgbClr val="292929"/>
                </a:solidFill>
                <a:latin typeface="Trebuchet MS" pitchFamily="34" charset="0"/>
              </a:endParaRPr>
            </a:p>
          </p:txBody>
        </p:sp>
        <p:sp>
          <p:nvSpPr>
            <p:cNvPr id="23567" name="Text Box 14"/>
            <p:cNvSpPr txBox="1">
              <a:spLocks noChangeArrowheads="1"/>
            </p:cNvSpPr>
            <p:nvPr/>
          </p:nvSpPr>
          <p:spPr bwMode="auto">
            <a:xfrm>
              <a:off x="216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3568" name="Text Box 15"/>
            <p:cNvSpPr txBox="1">
              <a:spLocks noChangeArrowheads="1"/>
            </p:cNvSpPr>
            <p:nvPr/>
          </p:nvSpPr>
          <p:spPr bwMode="auto">
            <a:xfrm>
              <a:off x="4128" y="1078"/>
              <a:ext cx="1380"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C</a:t>
              </a:r>
            </a:p>
          </p:txBody>
        </p:sp>
      </p:grpSp>
      <p:pic>
        <p:nvPicPr>
          <p:cNvPr id="23556" name="Picture 17"/>
          <p:cNvPicPr>
            <a:picLocks noChangeAspect="1" noChangeArrowheads="1"/>
          </p:cNvPicPr>
          <p:nvPr/>
        </p:nvPicPr>
        <p:blipFill>
          <a:blip r:embed="rId3"/>
          <a:srcRect/>
          <a:stretch>
            <a:fillRect/>
          </a:stretch>
        </p:blipFill>
        <p:spPr bwMode="auto">
          <a:xfrm>
            <a:off x="2143125" y="4572000"/>
            <a:ext cx="5476875"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14300"/>
            <a:ext cx="8229600" cy="715963"/>
          </a:xfrm>
        </p:spPr>
        <p:txBody>
          <a:bodyPr lIns="90488" tIns="44450" rIns="90488" bIns="44450"/>
          <a:lstStyle/>
          <a:p>
            <a:pPr eaLnBrk="1" hangingPunct="1"/>
            <a:r>
              <a:rPr lang="en-US" sz="1300" dirty="0"/>
              <a:t>2.1: Use Case Diagrams  </a:t>
            </a:r>
            <a:br>
              <a:rPr lang="en-US" sz="1300" dirty="0"/>
            </a:br>
            <a:r>
              <a:rPr lang="en-US" dirty="0" smtClean="0"/>
              <a:t>Extend relationship - Characteristics</a:t>
            </a:r>
          </a:p>
        </p:txBody>
      </p:sp>
      <p:sp>
        <p:nvSpPr>
          <p:cNvPr id="24579" name="Rectangle 3"/>
          <p:cNvSpPr>
            <a:spLocks noGrp="1" noChangeArrowheads="1"/>
          </p:cNvSpPr>
          <p:nvPr>
            <p:ph type="body" idx="4294967295"/>
          </p:nvPr>
        </p:nvSpPr>
        <p:spPr>
          <a:xfrm>
            <a:off x="0" y="1219200"/>
            <a:ext cx="8229600" cy="4525963"/>
          </a:xfrm>
        </p:spPr>
        <p:txBody>
          <a:bodyPr lIns="90488" tIns="44450" rIns="90488" bIns="44450"/>
          <a:lstStyle/>
          <a:p>
            <a:pPr marL="347663" indent="-347663" eaLnBrk="1" hangingPunct="1"/>
            <a:r>
              <a:rPr lang="en-US" smtClean="0"/>
              <a:t>Extend relationship:</a:t>
            </a:r>
          </a:p>
          <a:p>
            <a:pPr lvl="1" eaLnBrk="1" hangingPunct="1"/>
            <a:r>
              <a:rPr lang="en-US" smtClean="0"/>
              <a:t>«extend» stereotype indicates that one Use Case is “extended” by another Use Case.</a:t>
            </a:r>
          </a:p>
          <a:p>
            <a:pPr lvl="1" eaLnBrk="1" hangingPunct="1"/>
            <a:r>
              <a:rPr lang="en-US" smtClean="0"/>
              <a:t>Extend relationship enables factoring out infrequent behavior or error conditions.</a:t>
            </a:r>
          </a:p>
          <a:p>
            <a:pPr lvl="1" eaLnBrk="1" hangingPunct="1"/>
            <a:r>
              <a:rPr lang="en-US" smtClean="0"/>
              <a:t>Extend relationship represents optional behavior for a Use Case which will be required only under certain conditions.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57150"/>
            <a:ext cx="8229600" cy="715963"/>
          </a:xfrm>
        </p:spPr>
        <p:txBody>
          <a:bodyPr lIns="90488" tIns="44450" rIns="90488" bIns="44450"/>
          <a:lstStyle/>
          <a:p>
            <a:pPr eaLnBrk="1" hangingPunct="1"/>
            <a:r>
              <a:rPr lang="en-US" sz="1200" dirty="0" smtClean="0"/>
              <a:t>2</a:t>
            </a:r>
            <a:r>
              <a:rPr lang="en-US" sz="1300" dirty="0"/>
              <a:t>.1: Use Case Diagrams  </a:t>
            </a:r>
            <a:r>
              <a:rPr lang="en-US" sz="1200" dirty="0" smtClean="0"/>
              <a:t/>
            </a:r>
            <a:br>
              <a:rPr lang="en-US" sz="1200" dirty="0" smtClean="0"/>
            </a:br>
            <a:r>
              <a:rPr lang="en-US" dirty="0" smtClean="0"/>
              <a:t>Extend relationship - Example</a:t>
            </a:r>
          </a:p>
        </p:txBody>
      </p:sp>
      <p:grpSp>
        <p:nvGrpSpPr>
          <p:cNvPr id="25603" name="Group 49"/>
          <p:cNvGrpSpPr>
            <a:grpSpLocks/>
          </p:cNvGrpSpPr>
          <p:nvPr/>
        </p:nvGrpSpPr>
        <p:grpSpPr bwMode="auto">
          <a:xfrm>
            <a:off x="990600" y="1866900"/>
            <a:ext cx="6229350" cy="2095500"/>
            <a:chOff x="942" y="960"/>
            <a:chExt cx="3924" cy="1320"/>
          </a:xfrm>
        </p:grpSpPr>
        <p:sp>
          <p:nvSpPr>
            <p:cNvPr id="25605" name="Rectangle 16"/>
            <p:cNvSpPr>
              <a:spLocks noChangeArrowheads="1"/>
            </p:cNvSpPr>
            <p:nvPr/>
          </p:nvSpPr>
          <p:spPr bwMode="auto">
            <a:xfrm>
              <a:off x="942" y="960"/>
              <a:ext cx="3924" cy="1320"/>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5606" name="Text Box 17"/>
            <p:cNvSpPr txBox="1">
              <a:spLocks noChangeArrowheads="1"/>
            </p:cNvSpPr>
            <p:nvPr/>
          </p:nvSpPr>
          <p:spPr bwMode="auto">
            <a:xfrm>
              <a:off x="1728"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07" name="Text Box 18"/>
            <p:cNvSpPr txBox="1">
              <a:spLocks noChangeArrowheads="1"/>
            </p:cNvSpPr>
            <p:nvPr/>
          </p:nvSpPr>
          <p:spPr bwMode="auto">
            <a:xfrm>
              <a:off x="124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5608" name="Line 19"/>
            <p:cNvSpPr>
              <a:spLocks noChangeShapeType="1"/>
            </p:cNvSpPr>
            <p:nvPr/>
          </p:nvSpPr>
          <p:spPr bwMode="auto">
            <a:xfrm>
              <a:off x="3654" y="1410"/>
              <a:ext cx="0" cy="70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09" name="Line 20"/>
            <p:cNvSpPr>
              <a:spLocks noChangeShapeType="1"/>
            </p:cNvSpPr>
            <p:nvPr/>
          </p:nvSpPr>
          <p:spPr bwMode="auto">
            <a:xfrm flipV="1">
              <a:off x="2544" y="1510"/>
              <a:ext cx="1008" cy="15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0" name="Line 21"/>
            <p:cNvSpPr>
              <a:spLocks noChangeShapeType="1"/>
            </p:cNvSpPr>
            <p:nvPr/>
          </p:nvSpPr>
          <p:spPr bwMode="auto">
            <a:xfrm flipH="1" flipV="1">
              <a:off x="2544" y="1722"/>
              <a:ext cx="990" cy="316"/>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1" name="Text Box 46"/>
            <p:cNvSpPr txBox="1">
              <a:spLocks noChangeArrowheads="1"/>
            </p:cNvSpPr>
            <p:nvPr/>
          </p:nvSpPr>
          <p:spPr bwMode="auto">
            <a:xfrm>
              <a:off x="3714"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12" name="Text Box 26"/>
            <p:cNvSpPr txBox="1">
              <a:spLocks noChangeArrowheads="1"/>
            </p:cNvSpPr>
            <p:nvPr/>
          </p:nvSpPr>
          <p:spPr bwMode="auto">
            <a:xfrm>
              <a:off x="312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5613" name="Text Box 47"/>
            <p:cNvSpPr txBox="1">
              <a:spLocks noChangeArrowheads="1"/>
            </p:cNvSpPr>
            <p:nvPr/>
          </p:nvSpPr>
          <p:spPr bwMode="auto">
            <a:xfrm>
              <a:off x="1872" y="1584"/>
              <a:ext cx="720"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[Condition]</a:t>
              </a:r>
            </a:p>
          </p:txBody>
        </p:sp>
        <p:sp>
          <p:nvSpPr>
            <p:cNvPr id="25614" name="Text Box 48"/>
            <p:cNvSpPr txBox="1">
              <a:spLocks noChangeArrowheads="1"/>
            </p:cNvSpPr>
            <p:nvPr/>
          </p:nvSpPr>
          <p:spPr bwMode="auto">
            <a:xfrm>
              <a:off x="2748" y="1404"/>
              <a:ext cx="426"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false</a:t>
              </a:r>
            </a:p>
          </p:txBody>
        </p:sp>
      </p:grpSp>
      <p:pic>
        <p:nvPicPr>
          <p:cNvPr id="25604" name="Picture 15"/>
          <p:cNvPicPr>
            <a:picLocks noChangeAspect="1" noChangeArrowheads="1"/>
          </p:cNvPicPr>
          <p:nvPr/>
        </p:nvPicPr>
        <p:blipFill>
          <a:blip r:embed="rId3"/>
          <a:srcRect/>
          <a:stretch>
            <a:fillRect/>
          </a:stretch>
        </p:blipFill>
        <p:spPr bwMode="auto">
          <a:xfrm>
            <a:off x="1828800" y="4572000"/>
            <a:ext cx="47148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Examples of Use Case Relationships</a:t>
            </a:r>
            <a:r>
              <a:rPr lang="en-US" sz="1200" dirty="0" smtClean="0"/>
              <a:t> </a:t>
            </a:r>
            <a:endParaRPr lang="en-US" dirty="0" smtClean="0"/>
          </a:p>
        </p:txBody>
      </p:sp>
      <p:sp>
        <p:nvSpPr>
          <p:cNvPr id="2" name="Content Placeholder 1"/>
          <p:cNvSpPr>
            <a:spLocks noGrp="1"/>
          </p:cNvSpPr>
          <p:nvPr>
            <p:ph idx="1"/>
          </p:nvPr>
        </p:nvSpPr>
        <p:spPr/>
        <p:txBody>
          <a:bodyPr/>
          <a:lstStyle/>
          <a:p>
            <a:r>
              <a:rPr lang="en-US" dirty="0"/>
              <a:t>Example 1:</a:t>
            </a:r>
          </a:p>
          <a:p>
            <a:endParaRPr lang="en-US" dirty="0"/>
          </a:p>
        </p:txBody>
      </p:sp>
      <p:pic>
        <p:nvPicPr>
          <p:cNvPr id="26627" name="Picture 55"/>
          <p:cNvPicPr>
            <a:picLocks noChangeAspect="1" noChangeArrowheads="1"/>
          </p:cNvPicPr>
          <p:nvPr/>
        </p:nvPicPr>
        <p:blipFill>
          <a:blip r:embed="rId3"/>
          <a:srcRect/>
          <a:stretch>
            <a:fillRect/>
          </a:stretch>
        </p:blipFill>
        <p:spPr bwMode="auto">
          <a:xfrm>
            <a:off x="1762125" y="2263775"/>
            <a:ext cx="5619750" cy="2324100"/>
          </a:xfrm>
          <a:prstGeom prst="rect">
            <a:avLst/>
          </a:prstGeom>
          <a:noFill/>
          <a:ln w="9525">
            <a:noFill/>
            <a:miter lim="800000"/>
            <a:headEnd/>
            <a:tailEnd/>
          </a:ln>
        </p:spPr>
      </p:pic>
      <p:sp>
        <p:nvSpPr>
          <p:cNvPr id="26628" name="AutoShape 5"/>
          <p:cNvSpPr>
            <a:spLocks noChangeAspect="1" noChangeArrowheads="1"/>
          </p:cNvSpPr>
          <p:nvPr/>
        </p:nvSpPr>
        <p:spPr bwMode="auto">
          <a:xfrm>
            <a:off x="1600200" y="2268538"/>
            <a:ext cx="5943600" cy="2320925"/>
          </a:xfrm>
          <a:prstGeom prst="rect">
            <a:avLst/>
          </a:prstGeom>
          <a:noFill/>
          <a:ln w="9525">
            <a:noFill/>
            <a:miter lim="800000"/>
            <a:headEnd/>
            <a:tailEnd/>
          </a:ln>
        </p:spPr>
        <p:txBody>
          <a:bodyPr/>
          <a:lstStyle/>
          <a:p>
            <a:endParaRPr lang="en-IN">
              <a:latin typeface="Candara" pitchFamily="34" charset="0"/>
            </a:endParaRPr>
          </a:p>
        </p:txBody>
      </p:sp>
      <p:sp>
        <p:nvSpPr>
          <p:cNvPr id="26629" name="AutoShape 30"/>
          <p:cNvSpPr>
            <a:spLocks noChangeAspect="1" noChangeArrowheads="1"/>
          </p:cNvSpPr>
          <p:nvPr/>
        </p:nvSpPr>
        <p:spPr bwMode="auto">
          <a:xfrm>
            <a:off x="1752600" y="3851275"/>
            <a:ext cx="5943600" cy="2320925"/>
          </a:xfrm>
          <a:prstGeom prst="rect">
            <a:avLst/>
          </a:prstGeom>
          <a:noFill/>
          <a:ln w="9525">
            <a:noFill/>
            <a:miter lim="800000"/>
            <a:headEnd/>
            <a:tailEnd/>
          </a:ln>
        </p:spPr>
        <p:txBody>
          <a:bodyPr/>
          <a:lstStyle/>
          <a:p>
            <a:endParaRPr lang="en-IN">
              <a:latin typeface="Candar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Examples of Use Case Relationships (</a:t>
            </a:r>
            <a:r>
              <a:rPr lang="en-US" dirty="0" err="1" smtClean="0"/>
              <a:t>Contd</a:t>
            </a:r>
            <a:r>
              <a:rPr lang="en-US" dirty="0" smtClean="0"/>
              <a:t>…)</a:t>
            </a:r>
          </a:p>
        </p:txBody>
      </p:sp>
      <p:sp>
        <p:nvSpPr>
          <p:cNvPr id="27651" name="Rectangle 11"/>
          <p:cNvSpPr>
            <a:spLocks noGrp="1" noChangeArrowheads="1"/>
          </p:cNvSpPr>
          <p:nvPr>
            <p:ph idx="1"/>
          </p:nvPr>
        </p:nvSpPr>
        <p:spPr/>
        <p:txBody>
          <a:bodyPr lIns="90488" tIns="44450" rIns="90488" bIns="44450"/>
          <a:lstStyle/>
          <a:p>
            <a:pPr marL="347663" indent="-347663" eaLnBrk="1" hangingPunct="1">
              <a:buFont typeface="Wingdings" pitchFamily="2" charset="2"/>
              <a:buNone/>
            </a:pPr>
            <a:r>
              <a:rPr lang="en-US" smtClean="0"/>
              <a:t>Example 2:</a:t>
            </a:r>
          </a:p>
        </p:txBody>
      </p:sp>
      <p:pic>
        <p:nvPicPr>
          <p:cNvPr id="27652" name="Picture 12"/>
          <p:cNvPicPr>
            <a:picLocks noChangeAspect="1" noChangeArrowheads="1"/>
          </p:cNvPicPr>
          <p:nvPr/>
        </p:nvPicPr>
        <p:blipFill>
          <a:blip r:embed="rId3"/>
          <a:srcRect/>
          <a:stretch>
            <a:fillRect/>
          </a:stretch>
        </p:blipFill>
        <p:spPr bwMode="auto">
          <a:xfrm>
            <a:off x="1905000" y="1905000"/>
            <a:ext cx="5426075" cy="4378325"/>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Features</a:t>
            </a:r>
          </a:p>
        </p:txBody>
      </p:sp>
      <p:sp>
        <p:nvSpPr>
          <p:cNvPr id="28675" name="Rectangle 3"/>
          <p:cNvSpPr>
            <a:spLocks noGrp="1" noChangeArrowheads="1"/>
          </p:cNvSpPr>
          <p:nvPr>
            <p:ph idx="1"/>
          </p:nvPr>
        </p:nvSpPr>
        <p:spPr/>
        <p:txBody>
          <a:bodyPr lIns="90488" tIns="44450" rIns="90488" bIns="44450"/>
          <a:lstStyle/>
          <a:p>
            <a:pPr marL="347663" indent="-347663" eaLnBrk="1" hangingPunct="1"/>
            <a:r>
              <a:rPr lang="en-US" smtClean="0"/>
              <a:t>An Activity Diagram has the following features:</a:t>
            </a:r>
          </a:p>
          <a:p>
            <a:pPr lvl="1" eaLnBrk="1" hangingPunct="1"/>
            <a:r>
              <a:rPr lang="en-US" smtClean="0"/>
              <a:t>It resembles a flow chart.</a:t>
            </a:r>
          </a:p>
          <a:p>
            <a:pPr lvl="1" eaLnBrk="1" hangingPunct="1"/>
            <a:r>
              <a:rPr lang="en-US" smtClean="0"/>
              <a:t>It illustrates the dynamic nature of a system by modeling the flow of control from activity to activity.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Uses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smtClean="0"/>
              <a:t>Activity Diagrams are used:</a:t>
            </a:r>
          </a:p>
          <a:p>
            <a:pPr lvl="1" eaLnBrk="1" hangingPunct="1"/>
            <a:r>
              <a:rPr lang="en-US" smtClean="0"/>
              <a:t>to model business processes. </a:t>
            </a:r>
          </a:p>
          <a:p>
            <a:pPr lvl="1" eaLnBrk="1" hangingPunct="1"/>
            <a:r>
              <a:rPr lang="en-US" smtClean="0"/>
              <a:t>to model internal operation of a Use Case / method.</a:t>
            </a:r>
          </a:p>
          <a:p>
            <a:pPr lvl="1" eaLnBrk="1" hangingPunct="1"/>
            <a:r>
              <a:rPr lang="en-US" smtClean="0"/>
              <a:t>to model work flows and computations.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smtClean="0"/>
              <a:t>2.2: Activity Diagrams </a:t>
            </a:r>
            <a:r>
              <a:rPr lang="en-US" sz="1200" dirty="0" smtClean="0"/>
              <a:t/>
            </a:r>
            <a:br>
              <a:rPr lang="en-US" sz="1200" dirty="0" smtClean="0"/>
            </a:br>
            <a:r>
              <a:rPr lang="en-US" dirty="0" smtClean="0"/>
              <a:t>Notations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smtClean="0"/>
              <a:t>Notations for Activity Diagrams include:</a:t>
            </a:r>
          </a:p>
          <a:p>
            <a:pPr lvl="1" eaLnBrk="1" hangingPunct="1"/>
            <a:endParaRPr lang="en-US" smtClean="0"/>
          </a:p>
          <a:p>
            <a:pPr lvl="1" eaLnBrk="1" hangingPunct="1"/>
            <a:r>
              <a:rPr lang="en-US" smtClean="0"/>
              <a:t>Activity</a:t>
            </a:r>
          </a:p>
          <a:p>
            <a:pPr lvl="1" eaLnBrk="1" hangingPunct="1"/>
            <a:endParaRPr lang="en-US" smtClean="0"/>
          </a:p>
          <a:p>
            <a:pPr lvl="1" eaLnBrk="1" hangingPunct="1"/>
            <a:r>
              <a:rPr lang="en-US" smtClean="0"/>
              <a:t>Transition</a:t>
            </a:r>
          </a:p>
          <a:p>
            <a:pPr lvl="1" eaLnBrk="1" hangingPunct="1"/>
            <a:endParaRPr lang="en-US" smtClean="0"/>
          </a:p>
          <a:p>
            <a:pPr lvl="1" eaLnBrk="1" hangingPunct="1"/>
            <a:r>
              <a:rPr lang="en-US" smtClean="0"/>
              <a:t>Start State</a:t>
            </a:r>
          </a:p>
          <a:p>
            <a:pPr lvl="1" eaLnBrk="1" hangingPunct="1"/>
            <a:endParaRPr lang="en-US" smtClean="0"/>
          </a:p>
          <a:p>
            <a:pPr lvl="1" eaLnBrk="1" hangingPunct="1"/>
            <a:r>
              <a:rPr lang="en-US" smtClean="0"/>
              <a:t>End State</a:t>
            </a:r>
          </a:p>
          <a:p>
            <a:pPr lvl="1" eaLnBrk="1" hangingPunct="1"/>
            <a:endParaRPr lang="en-US" smtClean="0"/>
          </a:p>
          <a:p>
            <a:pPr lvl="1" eaLnBrk="1" hangingPunct="1"/>
            <a:r>
              <a:rPr lang="en-US" smtClean="0"/>
              <a:t>Event and Guard Condition on Transition</a:t>
            </a:r>
          </a:p>
          <a:p>
            <a:pPr lvl="1" eaLnBrk="1" hangingPunct="1">
              <a:buFont typeface="Arial" charset="0"/>
              <a:buNone/>
            </a:pPr>
            <a:endParaRPr lang="en-US" smtClean="0"/>
          </a:p>
        </p:txBody>
      </p:sp>
      <p:pic>
        <p:nvPicPr>
          <p:cNvPr id="30724" name="Picture 5"/>
          <p:cNvPicPr>
            <a:picLocks noChangeAspect="1" noChangeArrowheads="1"/>
          </p:cNvPicPr>
          <p:nvPr/>
        </p:nvPicPr>
        <p:blipFill>
          <a:blip r:embed="rId3"/>
          <a:srcRect l="8466" t="9958" r="6879" b="10373"/>
          <a:stretch>
            <a:fillRect/>
          </a:stretch>
        </p:blipFill>
        <p:spPr bwMode="auto">
          <a:xfrm>
            <a:off x="2971800" y="3078163"/>
            <a:ext cx="762000" cy="609600"/>
          </a:xfrm>
          <a:prstGeom prst="rect">
            <a:avLst/>
          </a:prstGeom>
          <a:noFill/>
          <a:ln w="28575">
            <a:noFill/>
            <a:miter lim="800000"/>
            <a:headEnd/>
            <a:tailEnd/>
          </a:ln>
        </p:spPr>
      </p:pic>
      <p:sp>
        <p:nvSpPr>
          <p:cNvPr id="30725" name="Line 6"/>
          <p:cNvSpPr>
            <a:spLocks noChangeShapeType="1"/>
          </p:cNvSpPr>
          <p:nvPr/>
        </p:nvSpPr>
        <p:spPr bwMode="auto">
          <a:xfrm>
            <a:off x="3657600" y="3382963"/>
            <a:ext cx="533400" cy="0"/>
          </a:xfrm>
          <a:prstGeom prst="line">
            <a:avLst/>
          </a:prstGeom>
          <a:noFill/>
          <a:ln w="28575">
            <a:solidFill>
              <a:schemeClr val="tx2"/>
            </a:solidFill>
            <a:round/>
            <a:headEnd/>
            <a:tailEnd type="triangle" w="med" len="med"/>
          </a:ln>
        </p:spPr>
        <p:txBody>
          <a:bodyPr>
            <a:spAutoFit/>
          </a:bodyPr>
          <a:lstStyle/>
          <a:p>
            <a:endParaRPr lang="en-IN"/>
          </a:p>
        </p:txBody>
      </p:sp>
      <p:grpSp>
        <p:nvGrpSpPr>
          <p:cNvPr id="30726" name="Group 7"/>
          <p:cNvGrpSpPr>
            <a:grpSpLocks/>
          </p:cNvGrpSpPr>
          <p:nvPr/>
        </p:nvGrpSpPr>
        <p:grpSpPr bwMode="auto">
          <a:xfrm>
            <a:off x="3138488" y="3611563"/>
            <a:ext cx="1357312" cy="765175"/>
            <a:chOff x="2304" y="3360"/>
            <a:chExt cx="855" cy="482"/>
          </a:xfrm>
        </p:grpSpPr>
        <p:pic>
          <p:nvPicPr>
            <p:cNvPr id="30731" name="Picture 8"/>
            <p:cNvPicPr>
              <a:picLocks noChangeAspect="1" noChangeArrowheads="1"/>
            </p:cNvPicPr>
            <p:nvPr/>
          </p:nvPicPr>
          <p:blipFill>
            <a:blip r:embed="rId4"/>
            <a:srcRect/>
            <a:stretch>
              <a:fillRect/>
            </a:stretch>
          </p:blipFill>
          <p:spPr bwMode="auto">
            <a:xfrm>
              <a:off x="2592" y="3360"/>
              <a:ext cx="567" cy="482"/>
            </a:xfrm>
            <a:prstGeom prst="rect">
              <a:avLst/>
            </a:prstGeom>
            <a:noFill/>
            <a:ln w="28575">
              <a:noFill/>
              <a:miter lim="800000"/>
              <a:headEnd/>
              <a:tailEnd/>
            </a:ln>
          </p:spPr>
        </p:pic>
        <p:sp>
          <p:nvSpPr>
            <p:cNvPr id="30732" name="Line 9"/>
            <p:cNvSpPr>
              <a:spLocks noChangeShapeType="1"/>
            </p:cNvSpPr>
            <p:nvPr/>
          </p:nvSpPr>
          <p:spPr bwMode="auto">
            <a:xfrm>
              <a:off x="2304" y="3600"/>
              <a:ext cx="384" cy="0"/>
            </a:xfrm>
            <a:prstGeom prst="line">
              <a:avLst/>
            </a:prstGeom>
            <a:noFill/>
            <a:ln w="28575">
              <a:solidFill>
                <a:schemeClr val="tx2"/>
              </a:solidFill>
              <a:round/>
              <a:headEnd/>
              <a:tailEnd type="triangle" w="med" len="med"/>
            </a:ln>
          </p:spPr>
          <p:txBody>
            <a:bodyPr>
              <a:spAutoFit/>
            </a:bodyPr>
            <a:lstStyle/>
            <a:p>
              <a:endParaRPr lang="en-IN"/>
            </a:p>
          </p:txBody>
        </p:sp>
      </p:grpSp>
      <p:sp>
        <p:nvSpPr>
          <p:cNvPr id="30727" name="Line 10"/>
          <p:cNvSpPr>
            <a:spLocks noChangeShapeType="1"/>
          </p:cNvSpPr>
          <p:nvPr/>
        </p:nvSpPr>
        <p:spPr bwMode="auto">
          <a:xfrm>
            <a:off x="3048000" y="2740025"/>
            <a:ext cx="1295400" cy="0"/>
          </a:xfrm>
          <a:prstGeom prst="line">
            <a:avLst/>
          </a:prstGeom>
          <a:noFill/>
          <a:ln w="19050">
            <a:solidFill>
              <a:schemeClr val="tx2"/>
            </a:solidFill>
            <a:round/>
            <a:headEnd/>
            <a:tailEnd type="triangle" w="med" len="med"/>
          </a:ln>
        </p:spPr>
        <p:txBody>
          <a:bodyPr/>
          <a:lstStyle/>
          <a:p>
            <a:endParaRPr lang="en-IN"/>
          </a:p>
        </p:txBody>
      </p:sp>
      <p:sp>
        <p:nvSpPr>
          <p:cNvPr id="30728" name="AutoShape 11"/>
          <p:cNvSpPr>
            <a:spLocks noChangeArrowheads="1"/>
          </p:cNvSpPr>
          <p:nvPr/>
        </p:nvSpPr>
        <p:spPr bwMode="auto">
          <a:xfrm>
            <a:off x="2971800" y="1935163"/>
            <a:ext cx="1371600" cy="381000"/>
          </a:xfrm>
          <a:prstGeom prst="roundRect">
            <a:avLst>
              <a:gd name="adj" fmla="val 16667"/>
            </a:avLst>
          </a:prstGeom>
          <a:noFill/>
          <a:ln w="19050">
            <a:solidFill>
              <a:schemeClr val="tx2"/>
            </a:solidFill>
            <a:round/>
            <a:headEnd/>
            <a:tailEnd/>
          </a:ln>
        </p:spPr>
        <p:txBody>
          <a:bodyPr wrap="none" anchor="ctr"/>
          <a:lstStyle/>
          <a:p>
            <a:endParaRPr lang="en-US">
              <a:latin typeface="Candara" pitchFamily="34" charset="0"/>
            </a:endParaRPr>
          </a:p>
        </p:txBody>
      </p:sp>
      <p:sp>
        <p:nvSpPr>
          <p:cNvPr id="30729" name="Line 12"/>
          <p:cNvSpPr>
            <a:spLocks noChangeShapeType="1"/>
          </p:cNvSpPr>
          <p:nvPr/>
        </p:nvSpPr>
        <p:spPr bwMode="auto">
          <a:xfrm>
            <a:off x="5562600" y="4800600"/>
            <a:ext cx="1600200" cy="0"/>
          </a:xfrm>
          <a:prstGeom prst="line">
            <a:avLst/>
          </a:prstGeom>
          <a:noFill/>
          <a:ln w="19050">
            <a:solidFill>
              <a:schemeClr val="tx2"/>
            </a:solidFill>
            <a:round/>
            <a:headEnd/>
            <a:tailEnd type="triangle" w="med" len="med"/>
          </a:ln>
        </p:spPr>
        <p:txBody>
          <a:bodyPr/>
          <a:lstStyle/>
          <a:p>
            <a:endParaRPr lang="en-IN"/>
          </a:p>
        </p:txBody>
      </p:sp>
      <p:sp>
        <p:nvSpPr>
          <p:cNvPr id="30730" name="Text Box 13"/>
          <p:cNvSpPr txBox="1">
            <a:spLocks noChangeArrowheads="1"/>
          </p:cNvSpPr>
          <p:nvPr/>
        </p:nvSpPr>
        <p:spPr bwMode="auto">
          <a:xfrm>
            <a:off x="5432425" y="4495800"/>
            <a:ext cx="1806575" cy="274638"/>
          </a:xfrm>
          <a:prstGeom prst="rect">
            <a:avLst/>
          </a:prstGeom>
          <a:noFill/>
          <a:ln w="9525">
            <a:noFill/>
            <a:miter lim="800000"/>
            <a:headEnd/>
            <a:tailEnd/>
          </a:ln>
        </p:spPr>
        <p:txBody>
          <a:bodyPr wrap="none">
            <a:spAutoFit/>
          </a:bodyPr>
          <a:lstStyle/>
          <a:p>
            <a:r>
              <a:rPr lang="en-US" sz="1200">
                <a:solidFill>
                  <a:schemeClr val="tx2"/>
                </a:solidFill>
                <a:latin typeface="Candara" pitchFamily="34" charset="0"/>
              </a:rPr>
              <a:t>Event [Guard Condition]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dirty="0" smtClean="0"/>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r>
              <a:rPr lang="en-US" dirty="0" smtClean="0"/>
              <a:t>To understand the following topics:</a:t>
            </a:r>
          </a:p>
          <a:p>
            <a:pPr lvl="1" eaLnBrk="1" hangingPunct="1"/>
            <a:r>
              <a:rPr lang="en-US" dirty="0" smtClean="0"/>
              <a:t>Dynamic View diagrams, namely:</a:t>
            </a:r>
          </a:p>
          <a:p>
            <a:pPr marL="1379538" lvl="3" indent="-234950" eaLnBrk="1" hangingPunct="1">
              <a:buFontTx/>
              <a:buChar char="•"/>
            </a:pPr>
            <a:r>
              <a:rPr lang="en-US" sz="1600" dirty="0" smtClean="0"/>
              <a:t>Use Case Diagram </a:t>
            </a:r>
          </a:p>
          <a:p>
            <a:pPr marL="1379538" lvl="3" indent="-234950" eaLnBrk="1" hangingPunct="1">
              <a:buFontTx/>
              <a:buChar char="•"/>
            </a:pPr>
            <a:r>
              <a:rPr lang="en-US" sz="1600" dirty="0" smtClean="0"/>
              <a:t>Activity Diagram</a:t>
            </a:r>
          </a:p>
          <a:p>
            <a:pPr marL="1379538" lvl="3" indent="-234950" eaLnBrk="1" hangingPunct="1">
              <a:buFontTx/>
              <a:buChar char="•"/>
            </a:pPr>
            <a:r>
              <a:rPr lang="en-US" sz="1600" dirty="0" smtClean="0"/>
              <a:t>Sequence Diagram</a:t>
            </a:r>
          </a:p>
          <a:p>
            <a:pPr marL="1379538" lvl="3" indent="-234950" eaLnBrk="1" hangingPunct="1">
              <a:buFontTx/>
              <a:buChar char="•"/>
            </a:pPr>
            <a:r>
              <a:rPr lang="en-US" sz="1600" dirty="0">
                <a:cs typeface="Arial" charset="0"/>
              </a:rPr>
              <a:t>State Chart Diagram</a:t>
            </a:r>
          </a:p>
          <a:p>
            <a:pPr marL="1379538" lvl="3" indent="-234950" eaLnBrk="1" hangingPunct="1">
              <a:buFontTx/>
              <a:buChar char="•"/>
            </a:pPr>
            <a:endParaRPr lang="en-US" sz="1600" dirty="0" smtClean="0"/>
          </a:p>
          <a:p>
            <a:pPr lvl="1" eaLnBrk="1" hangingPunct="1"/>
            <a:r>
              <a:rPr lang="en-US" dirty="0" smtClean="0"/>
              <a:t>Notations used in each type of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Notations (</a:t>
            </a:r>
            <a:r>
              <a:rPr lang="en-US" dirty="0" err="1" smtClean="0"/>
              <a:t>Contd</a:t>
            </a:r>
            <a:r>
              <a:rPr lang="en-US" dirty="0" smtClean="0"/>
              <a:t>…)</a:t>
            </a:r>
          </a:p>
        </p:txBody>
      </p:sp>
      <p:sp>
        <p:nvSpPr>
          <p:cNvPr id="31747" name="Rectangle 3"/>
          <p:cNvSpPr>
            <a:spLocks noGrp="1" noChangeArrowheads="1"/>
          </p:cNvSpPr>
          <p:nvPr>
            <p:ph idx="1"/>
          </p:nvPr>
        </p:nvSpPr>
        <p:spPr/>
        <p:txBody>
          <a:bodyPr lIns="90488" tIns="44450" rIns="90488" bIns="44450"/>
          <a:lstStyle/>
          <a:p>
            <a:pPr marL="347663" indent="-347663" eaLnBrk="1" hangingPunct="1"/>
            <a:r>
              <a:rPr lang="en-US" smtClean="0"/>
              <a:t>In addition, there are exclusive notations for flow of activities, namely:</a:t>
            </a:r>
          </a:p>
          <a:p>
            <a:pPr lvl="1" eaLnBrk="1" hangingPunct="1"/>
            <a:r>
              <a:rPr lang="en-US" smtClean="0"/>
              <a:t>Alternate Paths (Branching and Merging)</a:t>
            </a:r>
          </a:p>
          <a:p>
            <a:pPr lvl="1" eaLnBrk="1" hangingPunct="1"/>
            <a:endParaRPr lang="en-US" smtClean="0"/>
          </a:p>
          <a:p>
            <a:pPr lvl="1" eaLnBrk="1" hangingPunct="1"/>
            <a:r>
              <a:rPr lang="en-US" smtClean="0"/>
              <a:t>Parallel Paths (Fork and Join)</a:t>
            </a:r>
          </a:p>
          <a:p>
            <a:pPr lvl="1" eaLnBrk="1" hangingPunct="1"/>
            <a:endParaRPr lang="en-US" smtClean="0"/>
          </a:p>
          <a:p>
            <a:pPr lvl="1" eaLnBrk="1" hangingPunct="1"/>
            <a:r>
              <a:rPr lang="en-US" smtClean="0"/>
              <a:t>Swim lanes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Alternate Paths</a:t>
            </a:r>
          </a:p>
        </p:txBody>
      </p:sp>
      <p:sp>
        <p:nvSpPr>
          <p:cNvPr id="23556" name="Rectangle 14"/>
          <p:cNvSpPr>
            <a:spLocks noGrp="1" noChangeArrowheads="1"/>
          </p:cNvSpPr>
          <p:nvPr>
            <p:ph idx="1"/>
          </p:nvPr>
        </p:nvSpPr>
        <p:spPr/>
        <p:txBody>
          <a:bodyPr wrap="none" lIns="90488" tIns="44450" rIns="90488" bIns="44450" rtlCol="0">
            <a:normAutofit/>
          </a:bodyPr>
          <a:lstStyle/>
          <a:p>
            <a:pPr marL="347663" indent="-347663" eaLnBrk="1" fontAlgn="auto" hangingPunct="1">
              <a:spcAft>
                <a:spcPts val="0"/>
              </a:spcAft>
              <a:tabLst>
                <a:tab pos="914400" algn="l"/>
              </a:tabLst>
              <a:defRPr/>
            </a:pPr>
            <a:r>
              <a:rPr lang="en-US" dirty="0" smtClean="0"/>
              <a:t>Alternate Paths:</a:t>
            </a:r>
          </a:p>
          <a:p>
            <a:pPr marL="566738" lvl="1" indent="-220663" eaLnBrk="1" fontAlgn="auto" hangingPunct="1">
              <a:spcAft>
                <a:spcPts val="0"/>
              </a:spcAft>
              <a:buFont typeface="Arial" pitchFamily="34" charset="0"/>
              <a:buChar char="–"/>
              <a:tabLst>
                <a:tab pos="914400" algn="l"/>
              </a:tabLst>
              <a:defRPr/>
            </a:pPr>
            <a:r>
              <a:rPr lang="en-US" dirty="0"/>
              <a:t>Alternate Paths are shown with </a:t>
            </a:r>
          </a:p>
          <a:p>
            <a:pPr marL="231775" indent="-231775" eaLnBrk="1" fontAlgn="auto" hangingPunct="1">
              <a:spcAft>
                <a:spcPts val="0"/>
              </a:spcAft>
              <a:buFont typeface="Arial" pitchFamily="34" charset="0"/>
              <a:buNone/>
              <a:tabLst>
                <a:tab pos="914400" algn="l"/>
              </a:tabLst>
              <a:defRPr/>
            </a:pPr>
            <a:r>
              <a:rPr lang="en-US" dirty="0"/>
              <a:t>	the following notations:</a:t>
            </a:r>
          </a:p>
          <a:p>
            <a:pPr marL="914400" lvl="2" indent="-233363" eaLnBrk="1" fontAlgn="auto" hangingPunct="1">
              <a:spcAft>
                <a:spcPts val="0"/>
              </a:spcAft>
              <a:buFontTx/>
              <a:buChar char="•"/>
              <a:tabLst>
                <a:tab pos="914400" algn="l"/>
              </a:tabLst>
              <a:defRPr/>
            </a:pPr>
            <a:r>
              <a:rPr lang="en-US" dirty="0"/>
              <a:t>Diamond representing a decision </a:t>
            </a:r>
          </a:p>
          <a:p>
            <a:pPr marL="914400" lvl="2" indent="-233363" eaLnBrk="1" fontAlgn="auto" hangingPunct="1">
              <a:spcAft>
                <a:spcPts val="0"/>
              </a:spcAft>
              <a:buFontTx/>
              <a:buNone/>
              <a:tabLst>
                <a:tab pos="914400" algn="l"/>
              </a:tabLst>
              <a:defRPr/>
            </a:pPr>
            <a:r>
              <a:rPr lang="en-US" dirty="0"/>
              <a:t>	with alternate paths</a:t>
            </a:r>
          </a:p>
          <a:p>
            <a:pPr marL="914400" lvl="2" indent="-233363" eaLnBrk="1" fontAlgn="auto" hangingPunct="1">
              <a:spcAft>
                <a:spcPts val="0"/>
              </a:spcAft>
              <a:buFontTx/>
              <a:buChar char="•"/>
              <a:tabLst>
                <a:tab pos="914400" algn="l"/>
              </a:tabLst>
              <a:defRPr/>
            </a:pPr>
            <a:endParaRPr lang="en-US" dirty="0"/>
          </a:p>
          <a:p>
            <a:pPr marL="914400" lvl="2" indent="-233363" eaLnBrk="1" fontAlgn="auto" hangingPunct="1">
              <a:spcAft>
                <a:spcPts val="0"/>
              </a:spcAft>
              <a:buFontTx/>
              <a:buChar char="•"/>
              <a:tabLst>
                <a:tab pos="914400" algn="l"/>
              </a:tabLst>
              <a:defRPr/>
            </a:pPr>
            <a:r>
              <a:rPr lang="en-US" dirty="0"/>
              <a:t>Guard conditions used to label </a:t>
            </a:r>
          </a:p>
          <a:p>
            <a:pPr marL="914400" lvl="2" indent="-233363" eaLnBrk="1" fontAlgn="auto" hangingPunct="1">
              <a:spcAft>
                <a:spcPts val="0"/>
              </a:spcAft>
              <a:buFontTx/>
              <a:buNone/>
              <a:tabLst>
                <a:tab pos="914400" algn="l"/>
              </a:tabLst>
              <a:defRPr/>
            </a:pPr>
            <a:r>
              <a:rPr lang="en-US" dirty="0"/>
              <a:t>	the alternates </a:t>
            </a:r>
          </a:p>
        </p:txBody>
      </p:sp>
      <p:pic>
        <p:nvPicPr>
          <p:cNvPr id="32772" name="Picture 4"/>
          <p:cNvPicPr>
            <a:picLocks noChangeAspect="1" noChangeArrowheads="1"/>
          </p:cNvPicPr>
          <p:nvPr/>
        </p:nvPicPr>
        <p:blipFill>
          <a:blip r:embed="rId3"/>
          <a:srcRect/>
          <a:stretch>
            <a:fillRect/>
          </a:stretch>
        </p:blipFill>
        <p:spPr bwMode="auto">
          <a:xfrm>
            <a:off x="4724400" y="2133600"/>
            <a:ext cx="4038600" cy="2746375"/>
          </a:xfrm>
          <a:prstGeom prst="rect">
            <a:avLst/>
          </a:prstGeom>
          <a:noFill/>
          <a:ln w="12700">
            <a:solidFill>
              <a:schemeClr val="tx2"/>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Parallel Paths</a:t>
            </a:r>
          </a:p>
        </p:txBody>
      </p:sp>
      <p:sp>
        <p:nvSpPr>
          <p:cNvPr id="33795" name="Rectangle 3"/>
          <p:cNvSpPr>
            <a:spLocks noGrp="1" noChangeArrowheads="1"/>
          </p:cNvSpPr>
          <p:nvPr>
            <p:ph idx="1"/>
          </p:nvPr>
        </p:nvSpPr>
        <p:spPr>
          <a:xfrm>
            <a:off x="298516" y="1494766"/>
            <a:ext cx="4463984" cy="4643751"/>
          </a:xfrm>
        </p:spPr>
        <p:txBody>
          <a:bodyPr lIns="90488" tIns="44450" rIns="90488" bIns="44450"/>
          <a:lstStyle/>
          <a:p>
            <a:pPr marL="347663" indent="-347663" eaLnBrk="1" hangingPunct="1"/>
            <a:r>
              <a:rPr lang="en-US" dirty="0" smtClean="0"/>
              <a:t>Parallel Paths are:</a:t>
            </a:r>
          </a:p>
          <a:p>
            <a:pPr marL="623888" lvl="1" indent="-277813" eaLnBrk="1" hangingPunct="1"/>
            <a:r>
              <a:rPr lang="en-US" dirty="0" smtClean="0"/>
              <a:t>Fork represents splitting of a single flow of control into two or more concurrent flows of control. </a:t>
            </a:r>
          </a:p>
          <a:p>
            <a:pPr marL="623888" lvl="1" indent="-277813" eaLnBrk="1" hangingPunct="1"/>
            <a:r>
              <a:rPr lang="en-US" dirty="0" smtClean="0"/>
              <a:t>Join represents the synchronization of two or more flows of control into one sequential flow of control.</a:t>
            </a:r>
          </a:p>
        </p:txBody>
      </p:sp>
      <p:sp>
        <p:nvSpPr>
          <p:cNvPr id="33796" name="Text Box 11"/>
          <p:cNvSpPr txBox="1">
            <a:spLocks noChangeArrowheads="1"/>
          </p:cNvSpPr>
          <p:nvPr/>
        </p:nvSpPr>
        <p:spPr bwMode="auto">
          <a:xfrm>
            <a:off x="5051425" y="1371600"/>
            <a:ext cx="2286000" cy="366713"/>
          </a:xfrm>
          <a:prstGeom prst="rect">
            <a:avLst/>
          </a:prstGeom>
          <a:noFill/>
          <a:ln w="9525">
            <a:noFill/>
            <a:miter lim="800000"/>
            <a:headEnd/>
            <a:tailEnd/>
          </a:ln>
        </p:spPr>
        <p:txBody>
          <a:bodyPr>
            <a:spAutoFit/>
          </a:bodyPr>
          <a:lstStyle/>
          <a:p>
            <a:pPr>
              <a:spcBef>
                <a:spcPct val="50000"/>
              </a:spcBef>
            </a:pPr>
            <a:r>
              <a:rPr lang="en-US">
                <a:latin typeface="+mj-lt"/>
              </a:rPr>
              <a:t>Fork:</a:t>
            </a:r>
          </a:p>
        </p:txBody>
      </p:sp>
      <p:sp>
        <p:nvSpPr>
          <p:cNvPr id="33797" name="Text Box 12"/>
          <p:cNvSpPr txBox="1">
            <a:spLocks noChangeArrowheads="1"/>
          </p:cNvSpPr>
          <p:nvPr/>
        </p:nvSpPr>
        <p:spPr bwMode="auto">
          <a:xfrm>
            <a:off x="5105400" y="3976688"/>
            <a:ext cx="2286000" cy="366712"/>
          </a:xfrm>
          <a:prstGeom prst="rect">
            <a:avLst/>
          </a:prstGeom>
          <a:noFill/>
          <a:ln w="9525">
            <a:noFill/>
            <a:miter lim="800000"/>
            <a:headEnd/>
            <a:tailEnd/>
          </a:ln>
        </p:spPr>
        <p:txBody>
          <a:bodyPr>
            <a:spAutoFit/>
          </a:bodyPr>
          <a:lstStyle/>
          <a:p>
            <a:pPr>
              <a:spcBef>
                <a:spcPct val="50000"/>
              </a:spcBef>
            </a:pPr>
            <a:r>
              <a:rPr lang="en-US">
                <a:latin typeface="+mj-lt"/>
              </a:rPr>
              <a:t>Join:</a:t>
            </a:r>
          </a:p>
        </p:txBody>
      </p:sp>
      <p:grpSp>
        <p:nvGrpSpPr>
          <p:cNvPr id="33798" name="Group 33"/>
          <p:cNvGrpSpPr>
            <a:grpSpLocks/>
          </p:cNvGrpSpPr>
          <p:nvPr/>
        </p:nvGrpSpPr>
        <p:grpSpPr bwMode="auto">
          <a:xfrm>
            <a:off x="5181600" y="1752600"/>
            <a:ext cx="3657600" cy="1828800"/>
            <a:chOff x="3264" y="1104"/>
            <a:chExt cx="2304" cy="1152"/>
          </a:xfrm>
        </p:grpSpPr>
        <p:grpSp>
          <p:nvGrpSpPr>
            <p:cNvPr id="33809" name="Group 13"/>
            <p:cNvGrpSpPr>
              <a:grpSpLocks/>
            </p:cNvGrpSpPr>
            <p:nvPr/>
          </p:nvGrpSpPr>
          <p:grpSpPr bwMode="auto">
            <a:xfrm>
              <a:off x="3360" y="1216"/>
              <a:ext cx="2112" cy="944"/>
              <a:chOff x="1692" y="4140"/>
              <a:chExt cx="6480" cy="2897"/>
            </a:xfrm>
          </p:grpSpPr>
          <p:sp>
            <p:nvSpPr>
              <p:cNvPr id="33811" name="AutoShape 14"/>
              <p:cNvSpPr>
                <a:spLocks noChangeArrowheads="1"/>
              </p:cNvSpPr>
              <p:nvPr/>
            </p:nvSpPr>
            <p:spPr bwMode="auto">
              <a:xfrm>
                <a:off x="3492" y="414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Nominate for Training</a:t>
                </a:r>
              </a:p>
            </p:txBody>
          </p:sp>
          <p:sp>
            <p:nvSpPr>
              <p:cNvPr id="33812" name="AutoShape 15"/>
              <p:cNvSpPr>
                <a:spLocks noChangeArrowheads="1"/>
              </p:cNvSpPr>
              <p:nvPr/>
            </p:nvSpPr>
            <p:spPr bwMode="auto">
              <a:xfrm>
                <a:off x="1692" y="6317"/>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Prerequisites</a:t>
                </a:r>
              </a:p>
            </p:txBody>
          </p:sp>
          <p:sp>
            <p:nvSpPr>
              <p:cNvPr id="33813" name="AutoShape 16"/>
              <p:cNvSpPr>
                <a:spLocks noChangeArrowheads="1"/>
              </p:cNvSpPr>
              <p:nvPr/>
            </p:nvSpPr>
            <p:spPr bwMode="auto">
              <a:xfrm>
                <a:off x="5292" y="63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Availability</a:t>
                </a:r>
              </a:p>
            </p:txBody>
          </p:sp>
          <p:sp>
            <p:nvSpPr>
              <p:cNvPr id="33814" name="Rectangle 17"/>
              <p:cNvSpPr>
                <a:spLocks noChangeArrowheads="1"/>
              </p:cNvSpPr>
              <p:nvPr/>
            </p:nvSpPr>
            <p:spPr bwMode="auto">
              <a:xfrm>
                <a:off x="1692" y="540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15" name="Line 18"/>
              <p:cNvSpPr>
                <a:spLocks noChangeShapeType="1"/>
              </p:cNvSpPr>
              <p:nvPr/>
            </p:nvSpPr>
            <p:spPr bwMode="auto">
              <a:xfrm>
                <a:off x="4932" y="486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6" name="Line 19"/>
              <p:cNvSpPr>
                <a:spLocks noChangeShapeType="1"/>
              </p:cNvSpPr>
              <p:nvPr/>
            </p:nvSpPr>
            <p:spPr bwMode="auto">
              <a:xfrm flipH="1">
                <a:off x="313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7" name="Line 20"/>
              <p:cNvSpPr>
                <a:spLocks noChangeShapeType="1"/>
              </p:cNvSpPr>
              <p:nvPr/>
            </p:nvSpPr>
            <p:spPr bwMode="auto">
              <a:xfrm>
                <a:off x="511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10" name="Rectangle 29"/>
            <p:cNvSpPr>
              <a:spLocks noChangeArrowheads="1"/>
            </p:cNvSpPr>
            <p:nvPr/>
          </p:nvSpPr>
          <p:spPr bwMode="auto">
            <a:xfrm>
              <a:off x="3264" y="1104"/>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grpSp>
        <p:nvGrpSpPr>
          <p:cNvPr id="33799" name="Group 34"/>
          <p:cNvGrpSpPr>
            <a:grpSpLocks/>
          </p:cNvGrpSpPr>
          <p:nvPr/>
        </p:nvGrpSpPr>
        <p:grpSpPr bwMode="auto">
          <a:xfrm>
            <a:off x="5181600" y="4343400"/>
            <a:ext cx="3657600" cy="1828800"/>
            <a:chOff x="3264" y="2736"/>
            <a:chExt cx="2304" cy="1152"/>
          </a:xfrm>
        </p:grpSpPr>
        <p:grpSp>
          <p:nvGrpSpPr>
            <p:cNvPr id="33800" name="Group 21"/>
            <p:cNvGrpSpPr>
              <a:grpSpLocks/>
            </p:cNvGrpSpPr>
            <p:nvPr/>
          </p:nvGrpSpPr>
          <p:grpSpPr bwMode="auto">
            <a:xfrm>
              <a:off x="3360" y="2840"/>
              <a:ext cx="2112" cy="939"/>
              <a:chOff x="1872" y="8100"/>
              <a:chExt cx="6480" cy="2880"/>
            </a:xfrm>
          </p:grpSpPr>
          <p:sp>
            <p:nvSpPr>
              <p:cNvPr id="33802" name="AutoShape 22"/>
              <p:cNvSpPr>
                <a:spLocks noChangeArrowheads="1"/>
              </p:cNvSpPr>
              <p:nvPr/>
            </p:nvSpPr>
            <p:spPr bwMode="auto">
              <a:xfrm>
                <a:off x="3672" y="1026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Pay Bill</a:t>
                </a:r>
              </a:p>
            </p:txBody>
          </p:sp>
          <p:sp>
            <p:nvSpPr>
              <p:cNvPr id="33803" name="AutoShape 23"/>
              <p:cNvSpPr>
                <a:spLocks noChangeArrowheads="1"/>
              </p:cNvSpPr>
              <p:nvPr/>
            </p:nvSpPr>
            <p:spPr bwMode="auto">
              <a:xfrm>
                <a:off x="18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Receive Product</a:t>
                </a:r>
              </a:p>
            </p:txBody>
          </p:sp>
          <p:sp>
            <p:nvSpPr>
              <p:cNvPr id="33804" name="AutoShape 24"/>
              <p:cNvSpPr>
                <a:spLocks noChangeArrowheads="1"/>
              </p:cNvSpPr>
              <p:nvPr/>
            </p:nvSpPr>
            <p:spPr bwMode="auto">
              <a:xfrm>
                <a:off x="54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Bill Customer</a:t>
                </a:r>
              </a:p>
            </p:txBody>
          </p:sp>
          <p:sp>
            <p:nvSpPr>
              <p:cNvPr id="33805" name="Rectangle 25"/>
              <p:cNvSpPr>
                <a:spLocks noChangeArrowheads="1"/>
              </p:cNvSpPr>
              <p:nvPr/>
            </p:nvSpPr>
            <p:spPr bwMode="auto">
              <a:xfrm>
                <a:off x="1872" y="954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06" name="Line 26"/>
              <p:cNvSpPr>
                <a:spLocks noChangeShapeType="1"/>
              </p:cNvSpPr>
              <p:nvPr/>
            </p:nvSpPr>
            <p:spPr bwMode="auto">
              <a:xfrm>
                <a:off x="5112" y="972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7" name="Line 27"/>
              <p:cNvSpPr>
                <a:spLocks noChangeShapeType="1"/>
              </p:cNvSpPr>
              <p:nvPr/>
            </p:nvSpPr>
            <p:spPr bwMode="auto">
              <a:xfrm>
                <a:off x="331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8" name="Line 28"/>
              <p:cNvSpPr>
                <a:spLocks noChangeShapeType="1"/>
              </p:cNvSpPr>
              <p:nvPr/>
            </p:nvSpPr>
            <p:spPr bwMode="auto">
              <a:xfrm flipH="1">
                <a:off x="529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01" name="Rectangle 32"/>
            <p:cNvSpPr>
              <a:spLocks noChangeArrowheads="1"/>
            </p:cNvSpPr>
            <p:nvPr/>
          </p:nvSpPr>
          <p:spPr bwMode="auto">
            <a:xfrm>
              <a:off x="3264" y="2736"/>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Swim Lanes</a:t>
            </a:r>
          </a:p>
        </p:txBody>
      </p:sp>
      <p:sp>
        <p:nvSpPr>
          <p:cNvPr id="34819" name="Rectangle 5"/>
          <p:cNvSpPr>
            <a:spLocks noGrp="1" noChangeArrowheads="1"/>
          </p:cNvSpPr>
          <p:nvPr>
            <p:ph idx="1"/>
          </p:nvPr>
        </p:nvSpPr>
        <p:spPr>
          <a:xfrm>
            <a:off x="298516" y="1494766"/>
            <a:ext cx="4140134" cy="4643751"/>
          </a:xfrm>
        </p:spPr>
        <p:txBody>
          <a:bodyPr lIns="90488" tIns="44450" rIns="90488" bIns="44450"/>
          <a:lstStyle/>
          <a:p>
            <a:pPr marL="347663" indent="-347663" eaLnBrk="1" hangingPunct="1"/>
            <a:r>
              <a:rPr lang="en-US" dirty="0" smtClean="0"/>
              <a:t>Swim lanes:</a:t>
            </a:r>
          </a:p>
          <a:p>
            <a:pPr marL="639763" lvl="1" indent="-228600" eaLnBrk="1" hangingPunct="1"/>
            <a:r>
              <a:rPr lang="en-US" dirty="0" smtClean="0"/>
              <a:t>Swim lanes are used for grouping the related activities into columns.</a:t>
            </a:r>
          </a:p>
          <a:p>
            <a:pPr marL="639763" lvl="1" indent="-228600" eaLnBrk="1" hangingPunct="1"/>
            <a:r>
              <a:rPr lang="en-US" dirty="0" smtClean="0"/>
              <a:t>Each column or “Swim lane” denotes distribution of  responsibilities to be handled by different actors / parts of system.</a:t>
            </a:r>
          </a:p>
        </p:txBody>
      </p:sp>
      <p:sp>
        <p:nvSpPr>
          <p:cNvPr id="34820" name="Rectangle 6"/>
          <p:cNvSpPr>
            <a:spLocks noGrp="1" noChangeArrowheads="1"/>
          </p:cNvSpPr>
          <p:nvPr>
            <p:ph type="body" sz="half" idx="4294967295"/>
          </p:nvPr>
        </p:nvSpPr>
        <p:spPr>
          <a:xfrm>
            <a:off x="5105400" y="1233488"/>
            <a:ext cx="4038600" cy="4525962"/>
          </a:xfrm>
          <a:noFill/>
          <a:ln>
            <a:solidFill>
              <a:schemeClr val="tx1"/>
            </a:solidFill>
          </a:ln>
        </p:spPr>
        <p:txBody>
          <a:bodyPr lIns="90488" tIns="44450" rIns="90488" bIns="44450"/>
          <a:lstStyle/>
          <a:p>
            <a:pPr eaLnBrk="1" hangingPunct="1">
              <a:buFont typeface="Arial" charset="0"/>
              <a:buNone/>
            </a:pPr>
            <a:r>
              <a:rPr lang="en-US" sz="2400" smtClean="0"/>
              <a:t> </a:t>
            </a:r>
          </a:p>
        </p:txBody>
      </p:sp>
      <p:grpSp>
        <p:nvGrpSpPr>
          <p:cNvPr id="34821" name="Group 12"/>
          <p:cNvGrpSpPr>
            <a:grpSpLocks/>
          </p:cNvGrpSpPr>
          <p:nvPr/>
        </p:nvGrpSpPr>
        <p:grpSpPr bwMode="auto">
          <a:xfrm>
            <a:off x="4800600" y="1524000"/>
            <a:ext cx="3778250" cy="4114800"/>
            <a:chOff x="3120" y="960"/>
            <a:chExt cx="1824" cy="1986"/>
          </a:xfrm>
        </p:grpSpPr>
        <p:pic>
          <p:nvPicPr>
            <p:cNvPr id="34822" name="Picture 9"/>
            <p:cNvPicPr>
              <a:picLocks noChangeAspect="1" noChangeArrowheads="1"/>
            </p:cNvPicPr>
            <p:nvPr/>
          </p:nvPicPr>
          <p:blipFill>
            <a:blip r:embed="rId3"/>
            <a:srcRect r="6462"/>
            <a:stretch>
              <a:fillRect/>
            </a:stretch>
          </p:blipFill>
          <p:spPr bwMode="auto">
            <a:xfrm>
              <a:off x="3120" y="960"/>
              <a:ext cx="1824" cy="1986"/>
            </a:xfrm>
            <a:prstGeom prst="rect">
              <a:avLst/>
            </a:prstGeom>
            <a:noFill/>
            <a:ln w="9525">
              <a:noFill/>
              <a:miter lim="800000"/>
              <a:headEnd/>
              <a:tailEnd/>
            </a:ln>
          </p:spPr>
        </p:pic>
        <p:sp>
          <p:nvSpPr>
            <p:cNvPr id="34823" name="Text Box 10"/>
            <p:cNvSpPr txBox="1">
              <a:spLocks noChangeArrowheads="1"/>
            </p:cNvSpPr>
            <p:nvPr/>
          </p:nvSpPr>
          <p:spPr bwMode="auto">
            <a:xfrm>
              <a:off x="3205" y="1008"/>
              <a:ext cx="665" cy="177"/>
            </a:xfrm>
            <a:prstGeom prst="rect">
              <a:avLst/>
            </a:prstGeom>
            <a:noFill/>
            <a:ln w="28575">
              <a:noFill/>
              <a:miter lim="800000"/>
              <a:headEnd/>
              <a:tailEnd/>
            </a:ln>
          </p:spPr>
          <p:txBody>
            <a:bodyPr wrap="none">
              <a:spAutoFit/>
            </a:bodyPr>
            <a:lstStyle/>
            <a:p>
              <a:pPr algn="ctr"/>
              <a:r>
                <a:rPr lang="en-US">
                  <a:latin typeface="+mj-lt"/>
                </a:rPr>
                <a:t>SwimLane1</a:t>
              </a:r>
            </a:p>
          </p:txBody>
        </p:sp>
        <p:sp>
          <p:nvSpPr>
            <p:cNvPr id="34824" name="Text Box 11"/>
            <p:cNvSpPr txBox="1">
              <a:spLocks noChangeArrowheads="1"/>
            </p:cNvSpPr>
            <p:nvPr/>
          </p:nvSpPr>
          <p:spPr bwMode="auto">
            <a:xfrm>
              <a:off x="4166" y="1008"/>
              <a:ext cx="665" cy="177"/>
            </a:xfrm>
            <a:prstGeom prst="rect">
              <a:avLst/>
            </a:prstGeom>
            <a:noFill/>
            <a:ln w="28575">
              <a:noFill/>
              <a:miter lim="800000"/>
              <a:headEnd/>
              <a:tailEnd/>
            </a:ln>
          </p:spPr>
          <p:txBody>
            <a:bodyPr wrap="none">
              <a:spAutoFit/>
            </a:bodyPr>
            <a:lstStyle/>
            <a:p>
              <a:pPr algn="ctr"/>
              <a:r>
                <a:rPr lang="en-US">
                  <a:latin typeface="+mj-lt"/>
                </a:rPr>
                <a:t>SwimLane2</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t>2.2: Activity Diagrams </a:t>
            </a:r>
            <a:r>
              <a:rPr lang="en-US" sz="1200" dirty="0" smtClean="0"/>
              <a:t/>
            </a:r>
            <a:br>
              <a:rPr lang="en-US" sz="1200" dirty="0" smtClean="0"/>
            </a:br>
            <a:r>
              <a:rPr lang="en-US" dirty="0" smtClean="0"/>
              <a:t>Example of Activity Diagram</a:t>
            </a:r>
          </a:p>
        </p:txBody>
      </p:sp>
      <p:sp>
        <p:nvSpPr>
          <p:cNvPr id="35843" name="Rectangle 3"/>
          <p:cNvSpPr>
            <a:spLocks noGrp="1" noChangeArrowheads="1"/>
          </p:cNvSpPr>
          <p:nvPr>
            <p:ph idx="1"/>
          </p:nvPr>
        </p:nvSpPr>
        <p:spPr/>
        <p:txBody>
          <a:bodyPr lIns="90488" tIns="44450" rIns="90488" bIns="44450"/>
          <a:lstStyle/>
          <a:p>
            <a:pPr eaLnBrk="1" hangingPunct="1">
              <a:buFont typeface="Arial" charset="0"/>
              <a:buNone/>
            </a:pPr>
            <a:r>
              <a:rPr lang="en-US" smtClean="0"/>
              <a:t> </a:t>
            </a:r>
          </a:p>
        </p:txBody>
      </p:sp>
      <p:pic>
        <p:nvPicPr>
          <p:cNvPr id="35844" name="Picture 5"/>
          <p:cNvPicPr>
            <a:picLocks noChangeAspect="1" noChangeArrowheads="1"/>
          </p:cNvPicPr>
          <p:nvPr/>
        </p:nvPicPr>
        <p:blipFill>
          <a:blip r:embed="rId3"/>
          <a:srcRect/>
          <a:stretch>
            <a:fillRect/>
          </a:stretch>
        </p:blipFill>
        <p:spPr bwMode="auto">
          <a:xfrm>
            <a:off x="457200" y="1447800"/>
            <a:ext cx="8382000" cy="46101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smtClean="0"/>
              <a:t>2.3: Sequence Diagrams </a:t>
            </a:r>
            <a:r>
              <a:rPr lang="en-US" sz="1200" dirty="0" smtClean="0"/>
              <a:t/>
            </a:r>
            <a:br>
              <a:rPr lang="en-US" sz="1200" dirty="0" smtClean="0"/>
            </a:br>
            <a:r>
              <a:rPr lang="en-US" dirty="0" smtClean="0"/>
              <a:t>Features</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smtClean="0"/>
              <a:t>Sequence Diagram:</a:t>
            </a:r>
          </a:p>
          <a:p>
            <a:pPr marL="695325" lvl="1" indent="-284163" eaLnBrk="1" hangingPunct="1"/>
            <a:r>
              <a:rPr lang="en-US" smtClean="0"/>
              <a:t>A Sequence diagram describes interactions among classes in terms of an “exchange of messages over time”. </a:t>
            </a:r>
          </a:p>
          <a:p>
            <a:pPr marL="695325" lvl="1" indent="-284163" eaLnBrk="1" hangingPunct="1"/>
            <a:endParaRPr lang="en-US" smtClean="0"/>
          </a:p>
          <a:p>
            <a:pPr marL="695325" lvl="1" indent="-284163" eaLnBrk="1" hangingPunct="1"/>
            <a:r>
              <a:rPr lang="en-US" smtClean="0"/>
              <a:t>Some of the facts related to Sequence Diagrams are:</a:t>
            </a:r>
          </a:p>
          <a:p>
            <a:pPr marL="1379538" lvl="3" indent="-285750" eaLnBrk="1" hangingPunct="1">
              <a:buFontTx/>
              <a:buChar char="•"/>
            </a:pPr>
            <a:r>
              <a:rPr lang="en-US" sz="1600" smtClean="0"/>
              <a:t>Sequence Diagrams are used to depict the time sequence of messages exchanged between objects.</a:t>
            </a:r>
          </a:p>
          <a:p>
            <a:pPr marL="1379538" lvl="3" indent="-285750" eaLnBrk="1" hangingPunct="1">
              <a:buFontTx/>
              <a:buChar char="•"/>
            </a:pPr>
            <a:r>
              <a:rPr lang="en-US" sz="1600" smtClean="0"/>
              <a:t>Messages can correspond to operation on class or a event trigger.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smtClean="0"/>
              <a:t>2.3: Sequence Diagrams </a:t>
            </a:r>
            <a:r>
              <a:rPr lang="en-US" sz="1200" dirty="0" smtClean="0"/>
              <a:t/>
            </a:r>
            <a:br>
              <a:rPr lang="en-US" sz="1200" dirty="0" smtClean="0"/>
            </a:br>
            <a:r>
              <a:rPr lang="en-US" dirty="0" smtClean="0"/>
              <a:t>Notations</a:t>
            </a:r>
          </a:p>
        </p:txBody>
      </p:sp>
      <p:sp>
        <p:nvSpPr>
          <p:cNvPr id="37891" name="Rectangle 3"/>
          <p:cNvSpPr>
            <a:spLocks noGrp="1" noChangeArrowheads="1"/>
          </p:cNvSpPr>
          <p:nvPr>
            <p:ph idx="1"/>
          </p:nvPr>
        </p:nvSpPr>
        <p:spPr/>
        <p:txBody>
          <a:bodyPr lIns="90488" tIns="44450" rIns="90488" bIns="44450"/>
          <a:lstStyle/>
          <a:p>
            <a:pPr marL="347663" indent="-347663" eaLnBrk="1" hangingPunct="1"/>
            <a:r>
              <a:rPr lang="en-US" smtClean="0"/>
              <a:t>Notations of a Sequence Diagram include:</a:t>
            </a:r>
          </a:p>
          <a:p>
            <a:pPr lvl="1" eaLnBrk="1" hangingPunct="1"/>
            <a:r>
              <a:rPr lang="en-US" b="1" smtClean="0"/>
              <a:t>LifeLine</a:t>
            </a:r>
            <a:r>
              <a:rPr lang="en-US" smtClean="0"/>
              <a:t>: It is a vertical dashed line that represents the “lifetime” of an object.</a:t>
            </a:r>
          </a:p>
          <a:p>
            <a:pPr lvl="1" eaLnBrk="1" hangingPunct="1"/>
            <a:r>
              <a:rPr lang="en-US" b="1" smtClean="0"/>
              <a:t>Arrows</a:t>
            </a:r>
            <a:r>
              <a:rPr lang="en-US" smtClean="0"/>
              <a:t>: They indicate flow of messages between objects.</a:t>
            </a:r>
          </a:p>
          <a:p>
            <a:pPr lvl="1" eaLnBrk="1" hangingPunct="1"/>
            <a:r>
              <a:rPr lang="en-US" b="1" smtClean="0"/>
              <a:t>Activation</a:t>
            </a:r>
            <a:r>
              <a:rPr lang="en-US" smtClean="0"/>
              <a:t>: It is a thin rectangle showing period of time, during which an object is performing an action.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Notations (</a:t>
            </a:r>
            <a:r>
              <a:rPr lang="en-US" dirty="0" err="1" smtClean="0"/>
              <a:t>Contd</a:t>
            </a:r>
            <a:r>
              <a:rPr lang="en-US" dirty="0" smtClean="0"/>
              <a:t>…)</a:t>
            </a:r>
          </a:p>
        </p:txBody>
      </p:sp>
      <p:grpSp>
        <p:nvGrpSpPr>
          <p:cNvPr id="38915" name="Group 22"/>
          <p:cNvGrpSpPr>
            <a:grpSpLocks/>
          </p:cNvGrpSpPr>
          <p:nvPr/>
        </p:nvGrpSpPr>
        <p:grpSpPr bwMode="auto">
          <a:xfrm>
            <a:off x="609600" y="1524000"/>
            <a:ext cx="7848600" cy="4435475"/>
            <a:chOff x="288" y="791"/>
            <a:chExt cx="4944" cy="2794"/>
          </a:xfrm>
        </p:grpSpPr>
        <p:pic>
          <p:nvPicPr>
            <p:cNvPr id="38916" name="Picture 23"/>
            <p:cNvPicPr>
              <a:picLocks noChangeAspect="1" noChangeArrowheads="1"/>
            </p:cNvPicPr>
            <p:nvPr/>
          </p:nvPicPr>
          <p:blipFill>
            <a:blip r:embed="rId3"/>
            <a:srcRect/>
            <a:stretch>
              <a:fillRect/>
            </a:stretch>
          </p:blipFill>
          <p:spPr bwMode="auto">
            <a:xfrm>
              <a:off x="288" y="1020"/>
              <a:ext cx="4944" cy="2565"/>
            </a:xfrm>
            <a:prstGeom prst="rect">
              <a:avLst/>
            </a:prstGeom>
            <a:noFill/>
            <a:ln w="9525">
              <a:noFill/>
              <a:miter lim="800000"/>
              <a:headEnd/>
              <a:tailEnd/>
            </a:ln>
          </p:spPr>
        </p:pic>
        <p:sp>
          <p:nvSpPr>
            <p:cNvPr id="38917" name="Text Box 24"/>
            <p:cNvSpPr txBox="1">
              <a:spLocks noChangeArrowheads="1"/>
            </p:cNvSpPr>
            <p:nvPr/>
          </p:nvSpPr>
          <p:spPr bwMode="auto">
            <a:xfrm>
              <a:off x="3072" y="3168"/>
              <a:ext cx="715" cy="233"/>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Life Line</a:t>
              </a:r>
            </a:p>
          </p:txBody>
        </p:sp>
        <p:sp>
          <p:nvSpPr>
            <p:cNvPr id="38918" name="Text Box 25"/>
            <p:cNvSpPr txBox="1">
              <a:spLocks noChangeArrowheads="1"/>
            </p:cNvSpPr>
            <p:nvPr/>
          </p:nvSpPr>
          <p:spPr bwMode="auto">
            <a:xfrm>
              <a:off x="1008" y="2016"/>
              <a:ext cx="1264"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Flow of Messages</a:t>
              </a:r>
            </a:p>
          </p:txBody>
        </p:sp>
        <p:sp>
          <p:nvSpPr>
            <p:cNvPr id="38919" name="Text Box 26"/>
            <p:cNvSpPr txBox="1">
              <a:spLocks noChangeArrowheads="1"/>
            </p:cNvSpPr>
            <p:nvPr/>
          </p:nvSpPr>
          <p:spPr bwMode="auto">
            <a:xfrm>
              <a:off x="2246" y="791"/>
              <a:ext cx="63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Objects</a:t>
              </a:r>
            </a:p>
          </p:txBody>
        </p:sp>
        <p:sp>
          <p:nvSpPr>
            <p:cNvPr id="38920" name="Line 27"/>
            <p:cNvSpPr>
              <a:spLocks noChangeShapeType="1"/>
            </p:cNvSpPr>
            <p:nvPr/>
          </p:nvSpPr>
          <p:spPr bwMode="auto">
            <a:xfrm flipH="1">
              <a:off x="1200" y="912"/>
              <a:ext cx="1056" cy="144"/>
            </a:xfrm>
            <a:prstGeom prst="line">
              <a:avLst/>
            </a:prstGeom>
            <a:noFill/>
            <a:ln w="28575">
              <a:solidFill>
                <a:schemeClr val="tx2"/>
              </a:solidFill>
              <a:round/>
              <a:headEnd/>
              <a:tailEnd type="triangle" w="med" len="med"/>
            </a:ln>
          </p:spPr>
          <p:txBody>
            <a:bodyPr>
              <a:spAutoFit/>
            </a:bodyPr>
            <a:lstStyle/>
            <a:p>
              <a:endParaRPr lang="en-IN"/>
            </a:p>
          </p:txBody>
        </p:sp>
        <p:sp>
          <p:nvSpPr>
            <p:cNvPr id="38921" name="Line 28"/>
            <p:cNvSpPr>
              <a:spLocks noChangeShapeType="1"/>
            </p:cNvSpPr>
            <p:nvPr/>
          </p:nvSpPr>
          <p:spPr bwMode="auto">
            <a:xfrm>
              <a:off x="3024" y="912"/>
              <a:ext cx="1104" cy="144"/>
            </a:xfrm>
            <a:prstGeom prst="line">
              <a:avLst/>
            </a:prstGeom>
            <a:noFill/>
            <a:ln w="28575">
              <a:solidFill>
                <a:schemeClr val="tx2"/>
              </a:solidFill>
              <a:round/>
              <a:headEnd/>
              <a:tailEnd type="triangle" w="med" len="med"/>
            </a:ln>
          </p:spPr>
          <p:txBody>
            <a:bodyPr>
              <a:spAutoFit/>
            </a:bodyPr>
            <a:lstStyle/>
            <a:p>
              <a:endParaRPr lang="en-IN"/>
            </a:p>
          </p:txBody>
        </p:sp>
        <p:sp>
          <p:nvSpPr>
            <p:cNvPr id="38922" name="Line 29"/>
            <p:cNvSpPr>
              <a:spLocks noChangeShapeType="1"/>
            </p:cNvSpPr>
            <p:nvPr/>
          </p:nvSpPr>
          <p:spPr bwMode="auto">
            <a:xfrm>
              <a:off x="2640" y="960"/>
              <a:ext cx="0" cy="96"/>
            </a:xfrm>
            <a:prstGeom prst="line">
              <a:avLst/>
            </a:prstGeom>
            <a:noFill/>
            <a:ln w="28575">
              <a:solidFill>
                <a:srgbClr val="BA3030"/>
              </a:solidFill>
              <a:round/>
              <a:headEnd/>
              <a:tailEnd type="triangle" w="med" len="med"/>
            </a:ln>
          </p:spPr>
          <p:txBody>
            <a:bodyPr>
              <a:spAutoFit/>
            </a:bodyPr>
            <a:lstStyle/>
            <a:p>
              <a:endParaRPr lang="en-IN"/>
            </a:p>
          </p:txBody>
        </p:sp>
        <p:sp>
          <p:nvSpPr>
            <p:cNvPr id="38923" name="Line 30"/>
            <p:cNvSpPr>
              <a:spLocks noChangeShapeType="1"/>
            </p:cNvSpPr>
            <p:nvPr/>
          </p:nvSpPr>
          <p:spPr bwMode="auto">
            <a:xfrm flipH="1">
              <a:off x="2592" y="3264"/>
              <a:ext cx="528" cy="0"/>
            </a:xfrm>
            <a:prstGeom prst="line">
              <a:avLst/>
            </a:prstGeom>
            <a:noFill/>
            <a:ln w="28575">
              <a:solidFill>
                <a:schemeClr val="tx2"/>
              </a:solidFill>
              <a:round/>
              <a:headEnd/>
              <a:tailEnd type="triangle" w="med" len="med"/>
            </a:ln>
          </p:spPr>
          <p:txBody>
            <a:bodyPr>
              <a:spAutoFit/>
            </a:bodyPr>
            <a:lstStyle/>
            <a:p>
              <a:endParaRPr lang="en-IN"/>
            </a:p>
          </p:txBody>
        </p:sp>
        <p:sp>
          <p:nvSpPr>
            <p:cNvPr id="38924" name="Line 31"/>
            <p:cNvSpPr>
              <a:spLocks noChangeShapeType="1"/>
            </p:cNvSpPr>
            <p:nvPr/>
          </p:nvSpPr>
          <p:spPr bwMode="auto">
            <a:xfrm>
              <a:off x="3744" y="3264"/>
              <a:ext cx="672" cy="0"/>
            </a:xfrm>
            <a:prstGeom prst="line">
              <a:avLst/>
            </a:prstGeom>
            <a:noFill/>
            <a:ln w="28575">
              <a:solidFill>
                <a:schemeClr val="tx2"/>
              </a:solidFill>
              <a:round/>
              <a:headEnd/>
              <a:tailEnd type="triangle" w="med" len="med"/>
            </a:ln>
          </p:spPr>
          <p:txBody>
            <a:bodyPr>
              <a:spAutoFit/>
            </a:bodyPr>
            <a:lstStyle/>
            <a:p>
              <a:endParaRPr lang="en-IN"/>
            </a:p>
          </p:txBody>
        </p:sp>
        <p:sp>
          <p:nvSpPr>
            <p:cNvPr id="38925" name="Line 32"/>
            <p:cNvSpPr>
              <a:spLocks noChangeShapeType="1"/>
            </p:cNvSpPr>
            <p:nvPr/>
          </p:nvSpPr>
          <p:spPr bwMode="auto">
            <a:xfrm>
              <a:off x="1776" y="2208"/>
              <a:ext cx="912" cy="336"/>
            </a:xfrm>
            <a:prstGeom prst="line">
              <a:avLst/>
            </a:prstGeom>
            <a:noFill/>
            <a:ln w="28575">
              <a:solidFill>
                <a:schemeClr val="tx2"/>
              </a:solidFill>
              <a:round/>
              <a:headEnd/>
              <a:tailEnd type="triangle" w="med" len="med"/>
            </a:ln>
          </p:spPr>
          <p:txBody>
            <a:bodyPr>
              <a:spAutoFit/>
            </a:bodyPr>
            <a:lstStyle/>
            <a:p>
              <a:endParaRPr lang="en-IN"/>
            </a:p>
          </p:txBody>
        </p:sp>
        <p:sp>
          <p:nvSpPr>
            <p:cNvPr id="38926" name="Line 33"/>
            <p:cNvSpPr>
              <a:spLocks noChangeShapeType="1"/>
            </p:cNvSpPr>
            <p:nvPr/>
          </p:nvSpPr>
          <p:spPr bwMode="auto">
            <a:xfrm flipV="1">
              <a:off x="1344" y="1584"/>
              <a:ext cx="0" cy="432"/>
            </a:xfrm>
            <a:prstGeom prst="line">
              <a:avLst/>
            </a:prstGeom>
            <a:noFill/>
            <a:ln w="28575">
              <a:solidFill>
                <a:schemeClr val="tx2"/>
              </a:solidFill>
              <a:round/>
              <a:headEnd/>
              <a:tailEnd type="triangle" w="med" len="med"/>
            </a:ln>
          </p:spPr>
          <p:txBody>
            <a:bodyPr>
              <a:spAutoFit/>
            </a:bodyPr>
            <a:lstStyle/>
            <a:p>
              <a:endParaRPr lang="en-IN"/>
            </a:p>
          </p:txBody>
        </p:sp>
        <p:sp>
          <p:nvSpPr>
            <p:cNvPr id="38927" name="Text Box 34"/>
            <p:cNvSpPr txBox="1">
              <a:spLocks noChangeArrowheads="1"/>
            </p:cNvSpPr>
            <p:nvPr/>
          </p:nvSpPr>
          <p:spPr bwMode="auto">
            <a:xfrm>
              <a:off x="2976" y="1632"/>
              <a:ext cx="80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Activation</a:t>
              </a:r>
            </a:p>
          </p:txBody>
        </p:sp>
        <p:sp>
          <p:nvSpPr>
            <p:cNvPr id="38928" name="Line 35"/>
            <p:cNvSpPr>
              <a:spLocks noChangeShapeType="1"/>
            </p:cNvSpPr>
            <p:nvPr/>
          </p:nvSpPr>
          <p:spPr bwMode="auto">
            <a:xfrm flipH="1">
              <a:off x="2592" y="1776"/>
              <a:ext cx="384" cy="0"/>
            </a:xfrm>
            <a:prstGeom prst="line">
              <a:avLst/>
            </a:prstGeom>
            <a:noFill/>
            <a:ln w="28575">
              <a:solidFill>
                <a:schemeClr val="tx2"/>
              </a:solidFill>
              <a:round/>
              <a:headEnd/>
              <a:tailEnd type="triangle" w="med" len="med"/>
            </a:ln>
          </p:spPr>
          <p:txBody>
            <a:bodyPr>
              <a:spAutoFit/>
            </a:bodyPr>
            <a:lstStyle/>
            <a:p>
              <a:endParaRPr lang="en-IN"/>
            </a:p>
          </p:txBody>
        </p:sp>
        <p:sp>
          <p:nvSpPr>
            <p:cNvPr id="38929" name="Line 36"/>
            <p:cNvSpPr>
              <a:spLocks noChangeShapeType="1"/>
            </p:cNvSpPr>
            <p:nvPr/>
          </p:nvSpPr>
          <p:spPr bwMode="auto">
            <a:xfrm>
              <a:off x="3600" y="1920"/>
              <a:ext cx="864" cy="864"/>
            </a:xfrm>
            <a:prstGeom prst="line">
              <a:avLst/>
            </a:prstGeom>
            <a:noFill/>
            <a:ln w="28575">
              <a:solidFill>
                <a:schemeClr val="tx2"/>
              </a:solidFill>
              <a:round/>
              <a:headEnd/>
              <a:tailEnd type="triangle" w="med" len="med"/>
            </a:ln>
          </p:spPr>
          <p:txBody>
            <a:bodyPr>
              <a:spAutoFit/>
            </a:bodyPr>
            <a:lstStyle/>
            <a:p>
              <a:endParaRPr lang="en-IN"/>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Direction of Arrows</a:t>
            </a:r>
          </a:p>
        </p:txBody>
      </p:sp>
      <p:sp>
        <p:nvSpPr>
          <p:cNvPr id="39939" name="Rectangle 3"/>
          <p:cNvSpPr>
            <a:spLocks noGrp="1" noChangeArrowheads="1"/>
          </p:cNvSpPr>
          <p:nvPr>
            <p:ph idx="1"/>
          </p:nvPr>
        </p:nvSpPr>
        <p:spPr/>
        <p:txBody>
          <a:bodyPr lIns="90488" tIns="44450" rIns="90488" bIns="44450"/>
          <a:lstStyle/>
          <a:p>
            <a:pPr marL="347663" indent="-347663" eaLnBrk="1" hangingPunct="1"/>
            <a:r>
              <a:rPr lang="en-US" smtClean="0"/>
              <a:t>Direction of Arrows:</a:t>
            </a:r>
          </a:p>
          <a:p>
            <a:pPr marL="685800" lvl="1" indent="-228600" eaLnBrk="1" hangingPunct="1"/>
            <a:r>
              <a:rPr lang="en-US" smtClean="0"/>
              <a:t>Direction indicates which object’s method is being called by whom.</a:t>
            </a:r>
          </a:p>
          <a:p>
            <a:pPr marL="685800" lvl="1" indent="-228600" eaLnBrk="1" hangingPunct="1"/>
            <a:endParaRPr lang="en-US" smtClean="0"/>
          </a:p>
          <a:p>
            <a:pPr marL="685800" lvl="1" indent="-228600" eaLnBrk="1" hangingPunct="1"/>
            <a:r>
              <a:rPr lang="en-US" smtClean="0"/>
              <a:t>A circulating arrow on the Object Lifeline is for a self method - called within the object by itself.</a:t>
            </a:r>
          </a:p>
        </p:txBody>
      </p:sp>
      <p:pic>
        <p:nvPicPr>
          <p:cNvPr id="39940" name="Picture 4"/>
          <p:cNvPicPr>
            <a:picLocks noChangeAspect="1" noChangeArrowheads="1"/>
          </p:cNvPicPr>
          <p:nvPr/>
        </p:nvPicPr>
        <p:blipFill>
          <a:blip r:embed="rId3"/>
          <a:srcRect/>
          <a:stretch>
            <a:fillRect/>
          </a:stretch>
        </p:blipFill>
        <p:spPr bwMode="auto">
          <a:xfrm>
            <a:off x="4876800" y="3048000"/>
            <a:ext cx="3033713" cy="30480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lIns="90488" tIns="44450" rIns="90488" bIns="44450"/>
          <a:lstStyle/>
          <a:p>
            <a:pPr eaLnBrk="1" hangingPunct="1"/>
            <a:r>
              <a:rPr lang="en-US" sz="1300" dirty="0"/>
              <a:t>2.3: Sequence Diagrams </a:t>
            </a:r>
            <a:r>
              <a:rPr lang="en-US" dirty="0" smtClean="0"/>
              <a:t/>
            </a:r>
            <a:br>
              <a:rPr lang="en-US" dirty="0" smtClean="0"/>
            </a:br>
            <a:r>
              <a:rPr lang="en-US" dirty="0" smtClean="0"/>
              <a:t>Branch Conditions</a:t>
            </a:r>
          </a:p>
        </p:txBody>
      </p:sp>
      <p:sp>
        <p:nvSpPr>
          <p:cNvPr id="40963" name="Rectangle 3"/>
          <p:cNvSpPr>
            <a:spLocks noGrp="1" noChangeArrowheads="1"/>
          </p:cNvSpPr>
          <p:nvPr>
            <p:ph idx="1"/>
          </p:nvPr>
        </p:nvSpPr>
        <p:spPr/>
        <p:txBody>
          <a:bodyPr lIns="90488" tIns="44450" rIns="90488" bIns="44450"/>
          <a:lstStyle/>
          <a:p>
            <a:pPr marL="347663" indent="-347663" eaLnBrk="1" hangingPunct="1"/>
            <a:r>
              <a:rPr lang="en-US" smtClean="0"/>
              <a:t>Branch Conditions:</a:t>
            </a:r>
          </a:p>
          <a:p>
            <a:pPr marL="692150" lvl="1" indent="-234950" eaLnBrk="1" hangingPunct="1"/>
            <a:r>
              <a:rPr lang="en-US" smtClean="0"/>
              <a:t>Branch Conditions are depicted as “Guard Conditions” within Square Brackets.</a:t>
            </a:r>
          </a:p>
          <a:p>
            <a:pPr marL="692150" lvl="1" indent="-234950" eaLnBrk="1" hangingPunct="1"/>
            <a:endParaRPr lang="en-US" smtClean="0"/>
          </a:p>
          <a:p>
            <a:pPr marL="692150" lvl="1" indent="-234950" eaLnBrk="1" hangingPunct="1"/>
            <a:r>
              <a:rPr lang="en-US" smtClean="0"/>
              <a:t>Repetition or Looping depicted as a rectangle, with condition for exiting the loop placed at the bottom left corner.</a:t>
            </a:r>
          </a:p>
        </p:txBody>
      </p:sp>
      <p:pic>
        <p:nvPicPr>
          <p:cNvPr id="40964" name="Picture 4"/>
          <p:cNvPicPr>
            <a:picLocks noChangeAspect="1" noChangeArrowheads="1"/>
          </p:cNvPicPr>
          <p:nvPr/>
        </p:nvPicPr>
        <p:blipFill>
          <a:blip r:embed="rId3"/>
          <a:srcRect r="9166"/>
          <a:stretch>
            <a:fillRect/>
          </a:stretch>
        </p:blipFill>
        <p:spPr bwMode="auto">
          <a:xfrm>
            <a:off x="4876800" y="2514600"/>
            <a:ext cx="3806825" cy="237013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smtClean="0"/>
              <a:t>2.0: Dynamic View Diagrams </a:t>
            </a:r>
            <a:r>
              <a:rPr lang="en-US" sz="1200" dirty="0" smtClean="0"/>
              <a:t/>
            </a:r>
            <a:br>
              <a:rPr lang="en-US" sz="1200" dirty="0" smtClean="0"/>
            </a:br>
            <a:r>
              <a:rPr lang="en-US" dirty="0" smtClean="0"/>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dirty="0" smtClean="0"/>
              <a:t>Dynamic View Diagrams include:</a:t>
            </a:r>
          </a:p>
          <a:p>
            <a:pPr lvl="1" eaLnBrk="1" hangingPunct="1"/>
            <a:r>
              <a:rPr lang="en-US" dirty="0" smtClean="0"/>
              <a:t>Use Case Diagram</a:t>
            </a:r>
          </a:p>
          <a:p>
            <a:pPr lvl="1" eaLnBrk="1" hangingPunct="1"/>
            <a:r>
              <a:rPr lang="en-US" dirty="0" smtClean="0"/>
              <a:t>Activity Diagram</a:t>
            </a:r>
          </a:p>
          <a:p>
            <a:pPr lvl="1" eaLnBrk="1" hangingPunct="1"/>
            <a:r>
              <a:rPr lang="en-US" dirty="0" smtClean="0"/>
              <a:t>Sequence Diagram</a:t>
            </a:r>
          </a:p>
          <a:p>
            <a:pPr lvl="1" eaLnBrk="1" hangingPunct="1"/>
            <a:r>
              <a:rPr lang="en-US" dirty="0" smtClean="0"/>
              <a:t>State Chart Diagram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488" tIns="44450" rIns="90488" bIns="44450"/>
          <a:lstStyle/>
          <a:p>
            <a:pPr eaLnBrk="1" hangingPunct="1"/>
            <a:r>
              <a:rPr lang="en-US" sz="1300" dirty="0"/>
              <a:t>2.3: Sequence Diagrams </a:t>
            </a:r>
            <a:r>
              <a:rPr lang="en-US" sz="1200" dirty="0" smtClean="0"/>
              <a:t/>
            </a:r>
            <a:br>
              <a:rPr lang="en-US" sz="1200" dirty="0" smtClean="0"/>
            </a:br>
            <a:r>
              <a:rPr lang="en-US" dirty="0" smtClean="0"/>
              <a:t>Example of Sequence Diagrams</a:t>
            </a:r>
          </a:p>
        </p:txBody>
      </p:sp>
      <p:pic>
        <p:nvPicPr>
          <p:cNvPr id="41987" name="Picture 5"/>
          <p:cNvPicPr>
            <a:picLocks noChangeAspect="1" noChangeArrowheads="1"/>
          </p:cNvPicPr>
          <p:nvPr/>
        </p:nvPicPr>
        <p:blipFill>
          <a:blip r:embed="rId3"/>
          <a:srcRect/>
          <a:stretch>
            <a:fillRect/>
          </a:stretch>
        </p:blipFill>
        <p:spPr bwMode="auto">
          <a:xfrm>
            <a:off x="304800" y="1485900"/>
            <a:ext cx="8534400" cy="4864100"/>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a:t>
            </a:r>
            <a:r>
              <a:rPr lang="en-US" sz="1200" dirty="0" smtClean="0">
                <a:cs typeface="Arial" charset="0"/>
              </a:rPr>
              <a:t/>
            </a:r>
            <a:br>
              <a:rPr lang="en-US" sz="1200" dirty="0" smtClean="0">
                <a:cs typeface="Arial" charset="0"/>
              </a:rPr>
            </a:br>
            <a:r>
              <a:rPr lang="en-US" dirty="0" smtClean="0">
                <a:cs typeface="Arial" charset="0"/>
              </a:rPr>
              <a:t>Features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A State Chart Diagram describes the dynamic behavior of a system in response to external stimuli. </a:t>
            </a:r>
          </a:p>
          <a:p>
            <a:pPr marL="347663" indent="-347663" eaLnBrk="1" hangingPunct="1"/>
            <a:endParaRPr lang="en-US" smtClean="0">
              <a:solidFill>
                <a:srgbClr val="000000"/>
              </a:solidFill>
              <a:cs typeface="Arial" charset="0"/>
            </a:endParaRPr>
          </a:p>
          <a:p>
            <a:pPr marL="347663" indent="-347663" eaLnBrk="1" hangingPunct="1"/>
            <a:r>
              <a:rPr lang="en-US" smtClean="0">
                <a:solidFill>
                  <a:srgbClr val="000000"/>
                </a:solidFill>
                <a:cs typeface="Arial" charset="0"/>
              </a:rPr>
              <a:t>A State Chart Diagram helps:</a:t>
            </a:r>
          </a:p>
          <a:p>
            <a:pPr lvl="1" eaLnBrk="1" hangingPunct="1"/>
            <a:r>
              <a:rPr lang="en-US" smtClean="0">
                <a:solidFill>
                  <a:srgbClr val="000000"/>
                </a:solidFill>
                <a:cs typeface="Arial" charset="0"/>
              </a:rPr>
              <a:t>to model dynamic behavior of objects based on states.</a:t>
            </a:r>
          </a:p>
          <a:p>
            <a:pPr lvl="1" eaLnBrk="1" hangingPunct="1"/>
            <a:r>
              <a:rPr lang="en-US" smtClean="0">
                <a:solidFill>
                  <a:srgbClr val="000000"/>
                </a:solidFill>
                <a:cs typeface="Arial" charset="0"/>
              </a:rPr>
              <a:t>to model reactive objects, whose states are triggered by specific events.</a:t>
            </a:r>
          </a:p>
          <a:p>
            <a:pPr lvl="1" eaLnBrk="1" hangingPunct="1"/>
            <a:r>
              <a:rPr lang="en-US" smtClean="0">
                <a:solidFill>
                  <a:srgbClr val="000000"/>
                </a:solidFill>
                <a:cs typeface="Arial" charset="0"/>
              </a:rPr>
              <a:t>to describe passive objects, which go through several distinct phases during their life time.</a:t>
            </a:r>
          </a:p>
        </p:txBody>
      </p:sp>
    </p:spTree>
    <p:extLst>
      <p:ext uri="{BB962C8B-B14F-4D97-AF65-F5344CB8AC3E}">
        <p14:creationId xmlns:p14="http://schemas.microsoft.com/office/powerpoint/2010/main" val="246333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Features (</a:t>
            </a:r>
            <a:r>
              <a:rPr lang="en-US" dirty="0" err="1" smtClean="0">
                <a:cs typeface="Arial" charset="0"/>
              </a:rPr>
              <a:t>Contd</a:t>
            </a:r>
            <a:r>
              <a:rPr lang="en-US" dirty="0" smtClean="0">
                <a:cs typeface="Arial" charset="0"/>
              </a:rPr>
              <a:t>…)</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State Chart Diagrams describe how the objects work:</a:t>
            </a:r>
          </a:p>
          <a:p>
            <a:pPr lvl="1" eaLnBrk="1" hangingPunct="1"/>
            <a:r>
              <a:rPr lang="en-US" smtClean="0">
                <a:solidFill>
                  <a:srgbClr val="000000"/>
                </a:solidFill>
                <a:cs typeface="Arial" charset="0"/>
              </a:rPr>
              <a:t>Each object is in a given initial state when it is created.</a:t>
            </a:r>
          </a:p>
          <a:p>
            <a:pPr lvl="1" eaLnBrk="1" hangingPunct="1"/>
            <a:r>
              <a:rPr lang="en-US" smtClean="0">
                <a:solidFill>
                  <a:srgbClr val="000000"/>
                </a:solidFill>
                <a:cs typeface="Arial" charset="0"/>
              </a:rPr>
              <a:t>Object may change states (transition) to other states based on some stimuli.</a:t>
            </a:r>
          </a:p>
          <a:p>
            <a:pPr lvl="1" eaLnBrk="1" hangingPunct="1"/>
            <a:r>
              <a:rPr lang="en-US" smtClean="0">
                <a:solidFill>
                  <a:srgbClr val="000000"/>
                </a:solidFill>
                <a:cs typeface="Arial" charset="0"/>
              </a:rPr>
              <a:t>State is the condition of an object.</a:t>
            </a:r>
          </a:p>
          <a:p>
            <a:pPr lvl="1" eaLnBrk="1" hangingPunct="1"/>
            <a:r>
              <a:rPr lang="en-US" smtClean="0">
                <a:solidFill>
                  <a:srgbClr val="000000"/>
                </a:solidFill>
                <a:cs typeface="Arial" charset="0"/>
              </a:rPr>
              <a:t>Transitions indicate relation between the conditions.</a:t>
            </a:r>
          </a:p>
        </p:txBody>
      </p:sp>
    </p:spTree>
    <p:extLst>
      <p:ext uri="{BB962C8B-B14F-4D97-AF65-F5344CB8AC3E}">
        <p14:creationId xmlns:p14="http://schemas.microsoft.com/office/powerpoint/2010/main" val="782406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Parts of State</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Parts of a State are:</a:t>
            </a:r>
          </a:p>
          <a:p>
            <a:pPr lvl="1" eaLnBrk="1" hangingPunct="1"/>
            <a:r>
              <a:rPr lang="en-US" b="1" smtClean="0">
                <a:solidFill>
                  <a:srgbClr val="000000"/>
                </a:solidFill>
                <a:cs typeface="Arial" charset="0"/>
              </a:rPr>
              <a:t>Name</a:t>
            </a:r>
            <a:r>
              <a:rPr lang="en-US" smtClean="0">
                <a:solidFill>
                  <a:srgbClr val="000000"/>
                </a:solidFill>
                <a:cs typeface="Arial" charset="0"/>
              </a:rPr>
              <a:t>: Unique name identifying the state </a:t>
            </a:r>
          </a:p>
          <a:p>
            <a:pPr lvl="1" eaLnBrk="1" hangingPunct="1"/>
            <a:r>
              <a:rPr lang="en-US" b="1" smtClean="0">
                <a:solidFill>
                  <a:srgbClr val="000000"/>
                </a:solidFill>
                <a:cs typeface="Arial" charset="0"/>
              </a:rPr>
              <a:t>Sub-states</a:t>
            </a:r>
            <a:r>
              <a:rPr lang="en-US" smtClean="0">
                <a:solidFill>
                  <a:srgbClr val="000000"/>
                </a:solidFill>
                <a:cs typeface="Arial" charset="0"/>
              </a:rPr>
              <a:t>: Set of “disjoint sub-states” or “concurrent sub-states”.</a:t>
            </a:r>
          </a:p>
          <a:p>
            <a:pPr lvl="1" eaLnBrk="1" hangingPunct="1"/>
            <a:r>
              <a:rPr lang="en-US" b="1" smtClean="0">
                <a:solidFill>
                  <a:srgbClr val="000000"/>
                </a:solidFill>
                <a:cs typeface="Arial" charset="0"/>
              </a:rPr>
              <a:t>State – Sub-state relationship</a:t>
            </a:r>
            <a:r>
              <a:rPr lang="en-US" smtClean="0">
                <a:solidFill>
                  <a:srgbClr val="000000"/>
                </a:solidFill>
                <a:cs typeface="Arial" charset="0"/>
              </a:rPr>
              <a:t>: Useful to understand the modeling of complex behaviors.</a:t>
            </a:r>
          </a:p>
        </p:txBody>
      </p:sp>
      <p:pic>
        <p:nvPicPr>
          <p:cNvPr id="21508" name="Picture 4"/>
          <p:cNvPicPr>
            <a:picLocks noChangeAspect="1" noChangeArrowheads="1"/>
          </p:cNvPicPr>
          <p:nvPr/>
        </p:nvPicPr>
        <p:blipFill>
          <a:blip r:embed="rId3"/>
          <a:srcRect/>
          <a:stretch>
            <a:fillRect/>
          </a:stretch>
        </p:blipFill>
        <p:spPr bwMode="auto">
          <a:xfrm>
            <a:off x="1600200" y="3095625"/>
            <a:ext cx="5943600" cy="2619375"/>
          </a:xfrm>
          <a:prstGeom prst="rect">
            <a:avLst/>
          </a:prstGeom>
          <a:noFill/>
          <a:ln w="9525">
            <a:noFill/>
            <a:miter lim="800000"/>
            <a:headEnd/>
            <a:tailEnd/>
          </a:ln>
        </p:spPr>
      </p:pic>
    </p:spTree>
    <p:extLst>
      <p:ext uri="{BB962C8B-B14F-4D97-AF65-F5344CB8AC3E}">
        <p14:creationId xmlns:p14="http://schemas.microsoft.com/office/powerpoint/2010/main" val="737297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300" dirty="0">
                <a:cs typeface="Arial" charset="0"/>
              </a:rPr>
            </a:br>
            <a:r>
              <a:rPr lang="en-US" dirty="0" smtClean="0">
                <a:cs typeface="Arial" charset="0"/>
              </a:rPr>
              <a:t>Parts of State</a:t>
            </a:r>
          </a:p>
        </p:txBody>
      </p:sp>
      <p:sp>
        <p:nvSpPr>
          <p:cNvPr id="22531"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Entry action: An action that happens as a result of transition into a state.</a:t>
            </a:r>
          </a:p>
          <a:p>
            <a:pPr marL="347663" indent="-347663" eaLnBrk="1" hangingPunct="1"/>
            <a:r>
              <a:rPr lang="en-US" smtClean="0">
                <a:solidFill>
                  <a:srgbClr val="000000"/>
                </a:solidFill>
                <a:cs typeface="Arial" charset="0"/>
              </a:rPr>
              <a:t>Exit action: An action that has to happen immediately before a state change.</a:t>
            </a:r>
          </a:p>
          <a:p>
            <a:pPr marL="347663" indent="-347663" eaLnBrk="1" hangingPunct="1"/>
            <a:r>
              <a:rPr lang="en-US" smtClean="0">
                <a:solidFill>
                  <a:srgbClr val="000000"/>
                </a:solidFill>
                <a:cs typeface="Arial" charset="0"/>
              </a:rPr>
              <a:t>Internal activity: Activities that occur within an object while it is in a particular state.</a:t>
            </a:r>
          </a:p>
        </p:txBody>
      </p:sp>
      <p:pic>
        <p:nvPicPr>
          <p:cNvPr id="22532" name="Picture 4"/>
          <p:cNvPicPr>
            <a:picLocks noChangeAspect="1" noChangeArrowheads="1"/>
          </p:cNvPicPr>
          <p:nvPr/>
        </p:nvPicPr>
        <p:blipFill>
          <a:blip r:embed="rId3"/>
          <a:srcRect/>
          <a:stretch>
            <a:fillRect/>
          </a:stretch>
        </p:blipFill>
        <p:spPr bwMode="auto">
          <a:xfrm>
            <a:off x="2133600" y="4114800"/>
            <a:ext cx="4581525" cy="1362075"/>
          </a:xfrm>
          <a:prstGeom prst="rect">
            <a:avLst/>
          </a:prstGeom>
          <a:noFill/>
          <a:ln w="9525">
            <a:noFill/>
            <a:miter lim="800000"/>
            <a:headEnd/>
            <a:tailEnd/>
          </a:ln>
        </p:spPr>
      </p:pic>
    </p:spTree>
    <p:extLst>
      <p:ext uri="{BB962C8B-B14F-4D97-AF65-F5344CB8AC3E}">
        <p14:creationId xmlns:p14="http://schemas.microsoft.com/office/powerpoint/2010/main" val="477291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Pseudo-states</a:t>
            </a:r>
          </a:p>
        </p:txBody>
      </p:sp>
      <p:sp>
        <p:nvSpPr>
          <p:cNvPr id="23555" name="Rectangle 3"/>
          <p:cNvSpPr>
            <a:spLocks noGrp="1" noChangeArrowheads="1"/>
          </p:cNvSpPr>
          <p:nvPr>
            <p:ph idx="1"/>
          </p:nvPr>
        </p:nvSpPr>
        <p:spPr/>
        <p:txBody>
          <a:bodyPr lIns="90488" tIns="44450" rIns="90488" bIns="44450"/>
          <a:lstStyle/>
          <a:p>
            <a:pPr marL="347663" indent="-347663" eaLnBrk="1" hangingPunct="1"/>
            <a:r>
              <a:rPr lang="en-US" dirty="0" smtClean="0">
                <a:solidFill>
                  <a:srgbClr val="000000"/>
                </a:solidFill>
                <a:cs typeface="Arial" charset="0"/>
              </a:rPr>
              <a:t>There are some pseudo-states that are used in a State Chart Diagram:</a:t>
            </a:r>
          </a:p>
          <a:p>
            <a:pPr marL="685800" lvl="1" indent="-228600" eaLnBrk="1" hangingPunct="1"/>
            <a:r>
              <a:rPr lang="en-US" dirty="0" smtClean="0">
                <a:solidFill>
                  <a:srgbClr val="000000"/>
                </a:solidFill>
                <a:cs typeface="Arial" charset="0"/>
              </a:rPr>
              <a:t>Start State:</a:t>
            </a:r>
          </a:p>
          <a:p>
            <a:pPr marL="1028700" lvl="2" eaLnBrk="1" hangingPunct="1">
              <a:buFontTx/>
              <a:buChar char="•"/>
            </a:pPr>
            <a:r>
              <a:rPr lang="en-US" dirty="0" smtClean="0">
                <a:solidFill>
                  <a:srgbClr val="000000"/>
                </a:solidFill>
                <a:cs typeface="Arial" charset="0"/>
              </a:rPr>
              <a:t>It is the default start point for an object state.</a:t>
            </a:r>
          </a:p>
          <a:p>
            <a:pPr marL="1028700" lvl="2" eaLnBrk="1" hangingPunct="1">
              <a:buFontTx/>
              <a:buChar char="•"/>
            </a:pPr>
            <a:r>
              <a:rPr lang="en-US" dirty="0" smtClean="0">
                <a:solidFill>
                  <a:srgbClr val="000000"/>
                </a:solidFill>
                <a:cs typeface="Arial" charset="0"/>
              </a:rPr>
              <a:t>Each State Chart Diagram should have exactly one Start State.</a:t>
            </a:r>
          </a:p>
          <a:p>
            <a:pPr marL="1028700" lvl="2" eaLnBrk="1" hangingPunct="1"/>
            <a:endParaRPr lang="en-US" dirty="0" smtClean="0">
              <a:solidFill>
                <a:srgbClr val="000000"/>
              </a:solidFill>
              <a:cs typeface="Arial" charset="0"/>
            </a:endParaRPr>
          </a:p>
          <a:p>
            <a:pPr marL="347663" indent="-347663" eaLnBrk="1" hangingPunct="1"/>
            <a:r>
              <a:rPr lang="en-US" dirty="0" smtClean="0">
                <a:solidFill>
                  <a:srgbClr val="000000"/>
                </a:solidFill>
                <a:cs typeface="Arial" charset="0"/>
              </a:rPr>
              <a:t>End State:</a:t>
            </a:r>
          </a:p>
          <a:p>
            <a:pPr marL="685800" lvl="1" indent="-228600" eaLnBrk="1" hangingPunct="1"/>
            <a:r>
              <a:rPr lang="en-US" dirty="0" smtClean="0">
                <a:solidFill>
                  <a:srgbClr val="000000"/>
                </a:solidFill>
                <a:cs typeface="Arial" charset="0"/>
              </a:rPr>
              <a:t>It indicates Completion State.</a:t>
            </a:r>
          </a:p>
          <a:p>
            <a:pPr marL="685800" lvl="1" indent="-228600" eaLnBrk="1" hangingPunct="1"/>
            <a:r>
              <a:rPr lang="en-US" dirty="0" smtClean="0">
                <a:solidFill>
                  <a:srgbClr val="000000"/>
                </a:solidFill>
                <a:cs typeface="Arial" charset="0"/>
              </a:rPr>
              <a:t>It may or may not exist for a State Chart Diagram.</a:t>
            </a:r>
          </a:p>
          <a:p>
            <a:pPr marL="685800" lvl="1" indent="-228600" eaLnBrk="1" hangingPunct="1"/>
            <a:r>
              <a:rPr lang="en-US" dirty="0" smtClean="0">
                <a:solidFill>
                  <a:srgbClr val="000000"/>
                </a:solidFill>
                <a:cs typeface="Arial" charset="0"/>
              </a:rPr>
              <a:t>When an object is destroyed, the state is no longer considered. </a:t>
            </a:r>
          </a:p>
        </p:txBody>
      </p:sp>
    </p:spTree>
    <p:extLst>
      <p:ext uri="{BB962C8B-B14F-4D97-AF65-F5344CB8AC3E}">
        <p14:creationId xmlns:p14="http://schemas.microsoft.com/office/powerpoint/2010/main" val="1609264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Example</a:t>
            </a:r>
          </a:p>
        </p:txBody>
      </p:sp>
      <p:pic>
        <p:nvPicPr>
          <p:cNvPr id="24579" name="Picture 5"/>
          <p:cNvPicPr>
            <a:picLocks noChangeAspect="1" noChangeArrowheads="1"/>
          </p:cNvPicPr>
          <p:nvPr/>
        </p:nvPicPr>
        <p:blipFill>
          <a:blip r:embed="rId3"/>
          <a:srcRect/>
          <a:stretch>
            <a:fillRect/>
          </a:stretch>
        </p:blipFill>
        <p:spPr bwMode="auto">
          <a:xfrm>
            <a:off x="2019300" y="2505075"/>
            <a:ext cx="4000500" cy="1076325"/>
          </a:xfrm>
          <a:prstGeom prst="rect">
            <a:avLst/>
          </a:prstGeom>
          <a:noFill/>
          <a:ln w="28575">
            <a:noFill/>
            <a:miter lim="800000"/>
            <a:headEnd/>
            <a:tailEnd/>
          </a:ln>
        </p:spPr>
      </p:pic>
      <p:grpSp>
        <p:nvGrpSpPr>
          <p:cNvPr id="24580" name="Group 5"/>
          <p:cNvGrpSpPr>
            <a:grpSpLocks/>
          </p:cNvGrpSpPr>
          <p:nvPr/>
        </p:nvGrpSpPr>
        <p:grpSpPr bwMode="auto">
          <a:xfrm>
            <a:off x="723900" y="1828800"/>
            <a:ext cx="7918450" cy="2500313"/>
            <a:chOff x="432" y="1319"/>
            <a:chExt cx="4988" cy="1575"/>
          </a:xfrm>
        </p:grpSpPr>
        <p:sp>
          <p:nvSpPr>
            <p:cNvPr id="24581" name="Rectangle 6"/>
            <p:cNvSpPr>
              <a:spLocks noChangeArrowheads="1"/>
            </p:cNvSpPr>
            <p:nvPr/>
          </p:nvSpPr>
          <p:spPr bwMode="auto">
            <a:xfrm>
              <a:off x="432" y="1440"/>
              <a:ext cx="4896" cy="720"/>
            </a:xfrm>
            <a:prstGeom prst="rect">
              <a:avLst/>
            </a:prstGeom>
            <a:noFill/>
            <a:ln w="9525">
              <a:noFill/>
              <a:miter lim="800000"/>
              <a:headEnd/>
              <a:tailEnd/>
            </a:ln>
          </p:spPr>
          <p:txBody>
            <a:bodyPr anchor="ctr"/>
            <a:lstStyle/>
            <a:p>
              <a:pPr eaLnBrk="0" hangingPunct="0"/>
              <a:endParaRPr lang="en-US" sz="3200">
                <a:solidFill>
                  <a:schemeClr val="bg1"/>
                </a:solidFill>
                <a:latin typeface="Trebuchet MS" pitchFamily="34" charset="0"/>
              </a:endParaRPr>
            </a:p>
          </p:txBody>
        </p:sp>
        <p:sp>
          <p:nvSpPr>
            <p:cNvPr id="24582" name="Text Box 8"/>
            <p:cNvSpPr txBox="1">
              <a:spLocks noChangeArrowheads="1"/>
            </p:cNvSpPr>
            <p:nvPr/>
          </p:nvSpPr>
          <p:spPr bwMode="auto">
            <a:xfrm>
              <a:off x="2918" y="1319"/>
              <a:ext cx="900"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State Name</a:t>
              </a:r>
            </a:p>
          </p:txBody>
        </p:sp>
        <p:sp>
          <p:nvSpPr>
            <p:cNvPr id="24583" name="Line 9"/>
            <p:cNvSpPr>
              <a:spLocks noChangeShapeType="1"/>
            </p:cNvSpPr>
            <p:nvPr/>
          </p:nvSpPr>
          <p:spPr bwMode="auto">
            <a:xfrm>
              <a:off x="3120" y="1488"/>
              <a:ext cx="0" cy="288"/>
            </a:xfrm>
            <a:prstGeom prst="line">
              <a:avLst/>
            </a:prstGeom>
            <a:noFill/>
            <a:ln w="28575">
              <a:solidFill>
                <a:schemeClr val="tx2"/>
              </a:solidFill>
              <a:round/>
              <a:headEnd/>
              <a:tailEnd type="triangle" w="med" len="med"/>
            </a:ln>
          </p:spPr>
          <p:txBody>
            <a:bodyPr>
              <a:spAutoFit/>
            </a:bodyPr>
            <a:lstStyle/>
            <a:p>
              <a:endParaRPr lang="en-IN"/>
            </a:p>
          </p:txBody>
        </p:sp>
        <p:sp>
          <p:nvSpPr>
            <p:cNvPr id="24584" name="Line 10"/>
            <p:cNvSpPr>
              <a:spLocks noChangeShapeType="1"/>
            </p:cNvSpPr>
            <p:nvPr/>
          </p:nvSpPr>
          <p:spPr bwMode="auto">
            <a:xfrm flipH="1">
              <a:off x="3312" y="1680"/>
              <a:ext cx="912" cy="311"/>
            </a:xfrm>
            <a:prstGeom prst="line">
              <a:avLst/>
            </a:prstGeom>
            <a:noFill/>
            <a:ln w="28575">
              <a:solidFill>
                <a:schemeClr val="tx2"/>
              </a:solidFill>
              <a:round/>
              <a:headEnd/>
              <a:tailEnd type="triangle" w="med" len="med"/>
            </a:ln>
          </p:spPr>
          <p:txBody>
            <a:bodyPr>
              <a:spAutoFit/>
            </a:bodyPr>
            <a:lstStyle/>
            <a:p>
              <a:endParaRPr lang="en-IN"/>
            </a:p>
          </p:txBody>
        </p:sp>
        <p:sp>
          <p:nvSpPr>
            <p:cNvPr id="24585" name="Text Box 11"/>
            <p:cNvSpPr txBox="1">
              <a:spLocks noChangeArrowheads="1"/>
            </p:cNvSpPr>
            <p:nvPr/>
          </p:nvSpPr>
          <p:spPr bwMode="auto">
            <a:xfrm>
              <a:off x="3984" y="2663"/>
              <a:ext cx="972"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Entry Action</a:t>
              </a:r>
            </a:p>
          </p:txBody>
        </p:sp>
        <p:sp>
          <p:nvSpPr>
            <p:cNvPr id="24586" name="Text Box 12"/>
            <p:cNvSpPr txBox="1">
              <a:spLocks noChangeArrowheads="1"/>
            </p:cNvSpPr>
            <p:nvPr/>
          </p:nvSpPr>
          <p:spPr bwMode="auto">
            <a:xfrm>
              <a:off x="2540" y="2624"/>
              <a:ext cx="868"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Exit Action</a:t>
              </a:r>
            </a:p>
          </p:txBody>
        </p:sp>
        <p:sp>
          <p:nvSpPr>
            <p:cNvPr id="24587" name="Line 13"/>
            <p:cNvSpPr>
              <a:spLocks noChangeShapeType="1"/>
            </p:cNvSpPr>
            <p:nvPr/>
          </p:nvSpPr>
          <p:spPr bwMode="auto">
            <a:xfrm flipH="1" flipV="1">
              <a:off x="2717" y="2279"/>
              <a:ext cx="29" cy="336"/>
            </a:xfrm>
            <a:prstGeom prst="line">
              <a:avLst/>
            </a:prstGeom>
            <a:noFill/>
            <a:ln w="28575">
              <a:solidFill>
                <a:schemeClr val="tx2"/>
              </a:solidFill>
              <a:round/>
              <a:headEnd/>
              <a:tailEnd type="triangle" w="med" len="med"/>
            </a:ln>
          </p:spPr>
          <p:txBody>
            <a:bodyPr>
              <a:spAutoFit/>
            </a:bodyPr>
            <a:lstStyle/>
            <a:p>
              <a:endParaRPr lang="en-IN"/>
            </a:p>
          </p:txBody>
        </p:sp>
        <p:sp>
          <p:nvSpPr>
            <p:cNvPr id="24588" name="Text Box 14"/>
            <p:cNvSpPr txBox="1">
              <a:spLocks noChangeArrowheads="1"/>
            </p:cNvSpPr>
            <p:nvPr/>
          </p:nvSpPr>
          <p:spPr bwMode="auto">
            <a:xfrm>
              <a:off x="4224" y="1511"/>
              <a:ext cx="1196"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Internal Activity</a:t>
              </a:r>
            </a:p>
          </p:txBody>
        </p:sp>
        <p:sp>
          <p:nvSpPr>
            <p:cNvPr id="24589" name="Line 15"/>
            <p:cNvSpPr>
              <a:spLocks noChangeShapeType="1"/>
            </p:cNvSpPr>
            <p:nvPr/>
          </p:nvSpPr>
          <p:spPr bwMode="auto">
            <a:xfrm flipH="1" flipV="1">
              <a:off x="3408" y="2135"/>
              <a:ext cx="768" cy="528"/>
            </a:xfrm>
            <a:prstGeom prst="line">
              <a:avLst/>
            </a:prstGeom>
            <a:noFill/>
            <a:ln w="28575">
              <a:solidFill>
                <a:schemeClr val="tx2"/>
              </a:solidFill>
              <a:round/>
              <a:headEnd/>
              <a:tailEnd type="triangle" w="med" len="med"/>
            </a:ln>
          </p:spPr>
          <p:txBody>
            <a:bodyPr>
              <a:spAutoFit/>
            </a:bodyPr>
            <a:lstStyle/>
            <a:p>
              <a:endParaRPr lang="en-IN"/>
            </a:p>
          </p:txBody>
        </p:sp>
        <p:sp>
          <p:nvSpPr>
            <p:cNvPr id="24590" name="Text Box 16"/>
            <p:cNvSpPr txBox="1">
              <a:spLocks noChangeArrowheads="1"/>
            </p:cNvSpPr>
            <p:nvPr/>
          </p:nvSpPr>
          <p:spPr bwMode="auto">
            <a:xfrm>
              <a:off x="1228" y="2144"/>
              <a:ext cx="836"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Start State</a:t>
              </a:r>
            </a:p>
          </p:txBody>
        </p:sp>
        <p:sp>
          <p:nvSpPr>
            <p:cNvPr id="24591" name="Text Box 17"/>
            <p:cNvSpPr txBox="1">
              <a:spLocks noChangeArrowheads="1"/>
            </p:cNvSpPr>
            <p:nvPr/>
          </p:nvSpPr>
          <p:spPr bwMode="auto">
            <a:xfrm>
              <a:off x="4272" y="2016"/>
              <a:ext cx="780"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End State</a:t>
              </a:r>
            </a:p>
          </p:txBody>
        </p:sp>
        <p:sp>
          <p:nvSpPr>
            <p:cNvPr id="24592" name="Text Box 18"/>
            <p:cNvSpPr txBox="1">
              <a:spLocks noChangeArrowheads="1"/>
            </p:cNvSpPr>
            <p:nvPr/>
          </p:nvSpPr>
          <p:spPr bwMode="auto">
            <a:xfrm>
              <a:off x="1776" y="1392"/>
              <a:ext cx="468" cy="231"/>
            </a:xfrm>
            <a:prstGeom prst="rect">
              <a:avLst/>
            </a:prstGeom>
            <a:solidFill>
              <a:srgbClr val="FFFFFF"/>
            </a:solidFill>
            <a:ln w="28575">
              <a:noFill/>
              <a:miter lim="800000"/>
              <a:headEnd/>
              <a:tailEnd/>
            </a:ln>
          </p:spPr>
          <p:txBody>
            <a:bodyPr wrap="none">
              <a:spAutoFit/>
            </a:bodyPr>
            <a:lstStyle/>
            <a:p>
              <a:r>
                <a:rPr lang="en-US" b="1">
                  <a:solidFill>
                    <a:schemeClr val="tx2"/>
                  </a:solidFill>
                  <a:latin typeface="Calibri" pitchFamily="34" charset="0"/>
                </a:rPr>
                <a:t>State</a:t>
              </a:r>
            </a:p>
          </p:txBody>
        </p:sp>
        <p:sp>
          <p:nvSpPr>
            <p:cNvPr id="24593" name="Line 19"/>
            <p:cNvSpPr>
              <a:spLocks noChangeShapeType="1"/>
            </p:cNvSpPr>
            <p:nvPr/>
          </p:nvSpPr>
          <p:spPr bwMode="auto">
            <a:xfrm>
              <a:off x="2256" y="1584"/>
              <a:ext cx="288" cy="144"/>
            </a:xfrm>
            <a:prstGeom prst="line">
              <a:avLst/>
            </a:prstGeom>
            <a:noFill/>
            <a:ln w="28575">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2658868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Parts of Transition</a:t>
            </a:r>
          </a:p>
        </p:txBody>
      </p:sp>
      <p:sp>
        <p:nvSpPr>
          <p:cNvPr id="2560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Transition includes:</a:t>
            </a:r>
          </a:p>
          <a:p>
            <a:pPr lvl="1" eaLnBrk="1" hangingPunct="1"/>
            <a:r>
              <a:rPr lang="en-US" b="1" smtClean="0">
                <a:solidFill>
                  <a:srgbClr val="000000"/>
                </a:solidFill>
                <a:cs typeface="Arial" charset="0"/>
              </a:rPr>
              <a:t>Event</a:t>
            </a:r>
            <a:r>
              <a:rPr lang="en-US" smtClean="0">
                <a:solidFill>
                  <a:srgbClr val="000000"/>
                </a:solidFill>
                <a:cs typeface="Arial" charset="0"/>
              </a:rPr>
              <a:t>: The “trigger”</a:t>
            </a:r>
            <a:endParaRPr lang="en-US" b="1" smtClean="0">
              <a:solidFill>
                <a:srgbClr val="000000"/>
              </a:solidFill>
              <a:cs typeface="Arial" charset="0"/>
            </a:endParaRPr>
          </a:p>
          <a:p>
            <a:pPr lvl="1" eaLnBrk="1" hangingPunct="1"/>
            <a:r>
              <a:rPr lang="en-US" b="1" smtClean="0">
                <a:solidFill>
                  <a:srgbClr val="000000"/>
                </a:solidFill>
                <a:cs typeface="Arial" charset="0"/>
              </a:rPr>
              <a:t>Guard</a:t>
            </a:r>
            <a:r>
              <a:rPr lang="en-US" smtClean="0">
                <a:solidFill>
                  <a:srgbClr val="000000"/>
                </a:solidFill>
                <a:cs typeface="Arial" charset="0"/>
              </a:rPr>
              <a:t>: A logical condition which returns true or false. It is evaluated at the time of event triggering.  </a:t>
            </a:r>
            <a:endParaRPr lang="en-US" b="1" smtClean="0">
              <a:solidFill>
                <a:srgbClr val="000000"/>
              </a:solidFill>
              <a:cs typeface="Arial" charset="0"/>
            </a:endParaRPr>
          </a:p>
          <a:p>
            <a:pPr lvl="1" eaLnBrk="1" hangingPunct="1"/>
            <a:r>
              <a:rPr lang="en-US" b="1" smtClean="0">
                <a:solidFill>
                  <a:srgbClr val="000000"/>
                </a:solidFill>
                <a:cs typeface="Arial" charset="0"/>
              </a:rPr>
              <a:t>Action</a:t>
            </a:r>
            <a:r>
              <a:rPr lang="en-US" smtClean="0">
                <a:solidFill>
                  <a:srgbClr val="000000"/>
                </a:solidFill>
                <a:cs typeface="Arial" charset="0"/>
              </a:rPr>
              <a:t>: Gets executed when transition is fired.</a:t>
            </a:r>
          </a:p>
        </p:txBody>
      </p:sp>
      <p:grpSp>
        <p:nvGrpSpPr>
          <p:cNvPr id="25604" name="Group 4"/>
          <p:cNvGrpSpPr>
            <a:grpSpLocks/>
          </p:cNvGrpSpPr>
          <p:nvPr/>
        </p:nvGrpSpPr>
        <p:grpSpPr bwMode="auto">
          <a:xfrm>
            <a:off x="1752600" y="3810000"/>
            <a:ext cx="3886200" cy="533400"/>
            <a:chOff x="1248" y="2784"/>
            <a:chExt cx="2448" cy="336"/>
          </a:xfrm>
        </p:grpSpPr>
        <p:sp>
          <p:nvSpPr>
            <p:cNvPr id="25605" name="Text Box 5"/>
            <p:cNvSpPr txBox="1">
              <a:spLocks noChangeArrowheads="1"/>
            </p:cNvSpPr>
            <p:nvPr/>
          </p:nvSpPr>
          <p:spPr bwMode="auto">
            <a:xfrm>
              <a:off x="1248" y="2784"/>
              <a:ext cx="2448" cy="233"/>
            </a:xfrm>
            <a:prstGeom prst="rect">
              <a:avLst/>
            </a:prstGeom>
            <a:noFill/>
            <a:ln w="9525">
              <a:noFill/>
              <a:miter lim="800000"/>
              <a:headEnd/>
              <a:tailEnd/>
            </a:ln>
          </p:spPr>
          <p:txBody>
            <a:bodyPr>
              <a:spAutoFit/>
            </a:bodyPr>
            <a:lstStyle/>
            <a:p>
              <a:pPr eaLnBrk="0" hangingPunct="0">
                <a:spcBef>
                  <a:spcPct val="50000"/>
                </a:spcBef>
              </a:pPr>
              <a:r>
                <a:rPr lang="en-US" b="1" dirty="0">
                  <a:latin typeface="+mj-lt"/>
                </a:rPr>
                <a:t>Event [Guard]/ Action</a:t>
              </a:r>
            </a:p>
          </p:txBody>
        </p:sp>
        <p:sp>
          <p:nvSpPr>
            <p:cNvPr id="25606" name="Line 6"/>
            <p:cNvSpPr>
              <a:spLocks noChangeShapeType="1"/>
            </p:cNvSpPr>
            <p:nvPr/>
          </p:nvSpPr>
          <p:spPr bwMode="auto">
            <a:xfrm>
              <a:off x="1248" y="3120"/>
              <a:ext cx="1920" cy="0"/>
            </a:xfrm>
            <a:prstGeom prst="line">
              <a:avLst/>
            </a:prstGeom>
            <a:noFill/>
            <a:ln w="38100">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973313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2.4: State Chart Diagrams </a:t>
            </a:r>
            <a:r>
              <a:rPr lang="en-US" sz="1200" dirty="0" smtClean="0">
                <a:cs typeface="Arial" charset="0"/>
              </a:rPr>
              <a:t/>
            </a:r>
            <a:br>
              <a:rPr lang="en-US" sz="1200" dirty="0" smtClean="0">
                <a:cs typeface="Arial" charset="0"/>
              </a:rPr>
            </a:br>
            <a:r>
              <a:rPr lang="en-US" dirty="0" smtClean="0">
                <a:cs typeface="Arial" charset="0"/>
              </a:rPr>
              <a:t>Example</a:t>
            </a:r>
          </a:p>
        </p:txBody>
      </p:sp>
      <p:pic>
        <p:nvPicPr>
          <p:cNvPr id="26627" name="Picture 5"/>
          <p:cNvPicPr>
            <a:picLocks noChangeAspect="1" noChangeArrowheads="1"/>
          </p:cNvPicPr>
          <p:nvPr/>
        </p:nvPicPr>
        <p:blipFill>
          <a:blip r:embed="rId3"/>
          <a:srcRect/>
          <a:stretch>
            <a:fillRect/>
          </a:stretch>
        </p:blipFill>
        <p:spPr bwMode="auto">
          <a:xfrm>
            <a:off x="1263650" y="2362200"/>
            <a:ext cx="6615113" cy="1719263"/>
          </a:xfrm>
          <a:prstGeom prst="rect">
            <a:avLst/>
          </a:prstGeom>
          <a:noFill/>
          <a:ln w="28575">
            <a:noFill/>
            <a:miter lim="800000"/>
            <a:headEnd/>
            <a:tailEnd/>
          </a:ln>
        </p:spPr>
      </p:pic>
    </p:spTree>
    <p:extLst>
      <p:ext uri="{BB962C8B-B14F-4D97-AF65-F5344CB8AC3E}">
        <p14:creationId xmlns:p14="http://schemas.microsoft.com/office/powerpoint/2010/main" val="838314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pPr eaLnBrk="1" hangingPunct="1"/>
            <a:r>
              <a:rPr lang="en-US" dirty="0" smtClean="0">
                <a:cs typeface="Arial" charset="0"/>
              </a:rPr>
              <a:t>Summary</a:t>
            </a:r>
          </a:p>
        </p:txBody>
      </p:sp>
      <p:sp>
        <p:nvSpPr>
          <p:cNvPr id="27651" name="Rectangle 3"/>
          <p:cNvSpPr>
            <a:spLocks noGrp="1" noChangeArrowheads="1"/>
          </p:cNvSpPr>
          <p:nvPr>
            <p:ph idx="1"/>
          </p:nvPr>
        </p:nvSpPr>
        <p:spPr/>
        <p:txBody>
          <a:bodyPr lIns="90488" tIns="44450" rIns="90488" bIns="44450"/>
          <a:lstStyle/>
          <a:p>
            <a:pPr marL="347663" indent="-347663" eaLnBrk="1" hangingPunct="1"/>
            <a:r>
              <a:rPr lang="en-US" dirty="0" smtClean="0">
                <a:solidFill>
                  <a:srgbClr val="000000"/>
                </a:solidFill>
                <a:cs typeface="Arial" charset="0"/>
              </a:rPr>
              <a:t>In this lesson, you have learnt:</a:t>
            </a:r>
          </a:p>
          <a:p>
            <a:pPr lvl="1" eaLnBrk="1" hangingPunct="1"/>
            <a:r>
              <a:rPr lang="en-US" dirty="0" smtClean="0"/>
              <a:t>Use </a:t>
            </a:r>
            <a:r>
              <a:rPr lang="en-US" dirty="0"/>
              <a:t>Case Diagram models the functionality of a system by using Actors and Use Cases.</a:t>
            </a:r>
          </a:p>
          <a:p>
            <a:pPr lvl="1" eaLnBrk="1" hangingPunct="1"/>
            <a:endParaRPr lang="en-US" dirty="0"/>
          </a:p>
          <a:p>
            <a:pPr lvl="1" eaLnBrk="1" hangingPunct="1"/>
            <a:r>
              <a:rPr lang="en-US" dirty="0"/>
              <a:t>Activity Diagram is like a flowchart which models internal operation of a Use Case, a class operation, or the business flow of the system.</a:t>
            </a:r>
          </a:p>
          <a:p>
            <a:pPr lvl="1" eaLnBrk="1" hangingPunct="1"/>
            <a:endParaRPr lang="en-US" dirty="0"/>
          </a:p>
          <a:p>
            <a:pPr lvl="1" eaLnBrk="1" hangingPunct="1"/>
            <a:r>
              <a:rPr lang="en-US" dirty="0"/>
              <a:t>Sequence Diagram describes interactions among classes through messages</a:t>
            </a:r>
            <a:r>
              <a:rPr lang="en-US" dirty="0" smtClean="0"/>
              <a:t>.</a:t>
            </a:r>
          </a:p>
          <a:p>
            <a:pPr lvl="1" eaLnBrk="1" hangingPunct="1"/>
            <a:endParaRPr lang="en-US" dirty="0"/>
          </a:p>
          <a:p>
            <a:pPr lvl="1" eaLnBrk="1" hangingPunct="1"/>
            <a:r>
              <a:rPr lang="en-US" dirty="0" smtClean="0">
                <a:solidFill>
                  <a:srgbClr val="000000"/>
                </a:solidFill>
                <a:cs typeface="Arial" charset="0"/>
              </a:rPr>
              <a:t>State Chart Diagrams model a dynamic behavior of objects based on states.</a:t>
            </a:r>
          </a:p>
        </p:txBody>
      </p:sp>
    </p:spTree>
    <p:extLst>
      <p:ext uri="{BB962C8B-B14F-4D97-AF65-F5344CB8AC3E}">
        <p14:creationId xmlns:p14="http://schemas.microsoft.com/office/powerpoint/2010/main" val="1954865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Diagrams - Features </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t>Use Case Diagrams model the functionality of a system by </a:t>
            </a:r>
          </a:p>
          <a:p>
            <a:pPr marL="347663" indent="-347663" eaLnBrk="1" hangingPunct="1"/>
            <a:r>
              <a:rPr lang="en-US" smtClean="0"/>
              <a:t>using Actors and Use Cases:</a:t>
            </a:r>
          </a:p>
          <a:p>
            <a:pPr marL="990600" lvl="1" indent="-533400" eaLnBrk="1" hangingPunct="1"/>
            <a:r>
              <a:rPr lang="en-US" smtClean="0"/>
              <a:t>Actor is a user of the system.</a:t>
            </a:r>
          </a:p>
          <a:p>
            <a:pPr marL="990600" lvl="1" indent="-533400" eaLnBrk="1" hangingPunct="1"/>
            <a:r>
              <a:rPr lang="en-US" smtClean="0"/>
              <a:t>Use cases are services or functions provided by the system to its users.</a:t>
            </a:r>
          </a:p>
        </p:txBody>
      </p:sp>
      <p:grpSp>
        <p:nvGrpSpPr>
          <p:cNvPr id="16388" name="Group 9"/>
          <p:cNvGrpSpPr>
            <a:grpSpLocks noChangeAspect="1"/>
          </p:cNvGrpSpPr>
          <p:nvPr/>
        </p:nvGrpSpPr>
        <p:grpSpPr bwMode="auto">
          <a:xfrm>
            <a:off x="1600200" y="3200400"/>
            <a:ext cx="5895975" cy="2047875"/>
            <a:chOff x="1008" y="1920"/>
            <a:chExt cx="3714" cy="1290"/>
          </a:xfrm>
        </p:grpSpPr>
        <p:sp>
          <p:nvSpPr>
            <p:cNvPr id="16389" name="AutoShape 8"/>
            <p:cNvSpPr>
              <a:spLocks noChangeAspect="1" noChangeArrowheads="1" noTextEdit="1"/>
            </p:cNvSpPr>
            <p:nvPr/>
          </p:nvSpPr>
          <p:spPr bwMode="auto">
            <a:xfrm>
              <a:off x="1008" y="1920"/>
              <a:ext cx="3714" cy="1290"/>
            </a:xfrm>
            <a:prstGeom prst="rect">
              <a:avLst/>
            </a:prstGeom>
            <a:noFill/>
            <a:ln w="9525" algn="ctr">
              <a:solidFill>
                <a:schemeClr val="tx2"/>
              </a:solidFill>
              <a:miter lim="800000"/>
              <a:headEnd/>
              <a:tailEnd/>
            </a:ln>
          </p:spPr>
          <p:txBody>
            <a:bodyPr/>
            <a:lstStyle/>
            <a:p>
              <a:endParaRPr lang="en-IN"/>
            </a:p>
          </p:txBody>
        </p:sp>
        <p:sp>
          <p:nvSpPr>
            <p:cNvPr id="16390" name="Oval 10"/>
            <p:cNvSpPr>
              <a:spLocks noChangeArrowheads="1"/>
            </p:cNvSpPr>
            <p:nvPr/>
          </p:nvSpPr>
          <p:spPr bwMode="auto">
            <a:xfrm>
              <a:off x="1518" y="2046"/>
              <a:ext cx="288" cy="28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1" name="Line 11"/>
            <p:cNvSpPr>
              <a:spLocks noChangeShapeType="1"/>
            </p:cNvSpPr>
            <p:nvPr/>
          </p:nvSpPr>
          <p:spPr bwMode="auto">
            <a:xfrm>
              <a:off x="1662" y="2340"/>
              <a:ext cx="1" cy="288"/>
            </a:xfrm>
            <a:prstGeom prst="line">
              <a:avLst/>
            </a:prstGeom>
            <a:noFill/>
            <a:ln w="9525">
              <a:solidFill>
                <a:schemeClr val="tx2"/>
              </a:solidFill>
              <a:round/>
              <a:headEnd/>
              <a:tailEnd/>
            </a:ln>
          </p:spPr>
          <p:txBody>
            <a:bodyPr/>
            <a:lstStyle/>
            <a:p>
              <a:endParaRPr lang="en-IN"/>
            </a:p>
          </p:txBody>
        </p:sp>
        <p:sp>
          <p:nvSpPr>
            <p:cNvPr id="16392" name="Line 12"/>
            <p:cNvSpPr>
              <a:spLocks noChangeShapeType="1"/>
            </p:cNvSpPr>
            <p:nvPr/>
          </p:nvSpPr>
          <p:spPr bwMode="auto">
            <a:xfrm>
              <a:off x="1506" y="2448"/>
              <a:ext cx="318" cy="1"/>
            </a:xfrm>
            <a:prstGeom prst="line">
              <a:avLst/>
            </a:prstGeom>
            <a:noFill/>
            <a:ln w="9525">
              <a:solidFill>
                <a:schemeClr val="tx2"/>
              </a:solidFill>
              <a:round/>
              <a:headEnd/>
              <a:tailEnd/>
            </a:ln>
          </p:spPr>
          <p:txBody>
            <a:bodyPr/>
            <a:lstStyle/>
            <a:p>
              <a:endParaRPr lang="en-IN"/>
            </a:p>
          </p:txBody>
        </p:sp>
        <p:sp>
          <p:nvSpPr>
            <p:cNvPr id="16393" name="Line 13"/>
            <p:cNvSpPr>
              <a:spLocks noChangeShapeType="1"/>
            </p:cNvSpPr>
            <p:nvPr/>
          </p:nvSpPr>
          <p:spPr bwMode="auto">
            <a:xfrm flipH="1">
              <a:off x="1452" y="2628"/>
              <a:ext cx="210" cy="300"/>
            </a:xfrm>
            <a:prstGeom prst="line">
              <a:avLst/>
            </a:prstGeom>
            <a:noFill/>
            <a:ln w="9525">
              <a:solidFill>
                <a:schemeClr val="tx2"/>
              </a:solidFill>
              <a:round/>
              <a:headEnd/>
              <a:tailEnd/>
            </a:ln>
          </p:spPr>
          <p:txBody>
            <a:bodyPr/>
            <a:lstStyle/>
            <a:p>
              <a:endParaRPr lang="en-IN"/>
            </a:p>
          </p:txBody>
        </p:sp>
        <p:sp>
          <p:nvSpPr>
            <p:cNvPr id="16394" name="Line 14"/>
            <p:cNvSpPr>
              <a:spLocks noChangeShapeType="1"/>
            </p:cNvSpPr>
            <p:nvPr/>
          </p:nvSpPr>
          <p:spPr bwMode="auto">
            <a:xfrm>
              <a:off x="1662" y="2628"/>
              <a:ext cx="216" cy="300"/>
            </a:xfrm>
            <a:prstGeom prst="line">
              <a:avLst/>
            </a:prstGeom>
            <a:noFill/>
            <a:ln w="9525">
              <a:solidFill>
                <a:schemeClr val="tx2"/>
              </a:solidFill>
              <a:round/>
              <a:headEnd/>
              <a:tailEnd/>
            </a:ln>
          </p:spPr>
          <p:txBody>
            <a:bodyPr/>
            <a:lstStyle/>
            <a:p>
              <a:endParaRPr lang="en-IN"/>
            </a:p>
          </p:txBody>
        </p:sp>
        <p:sp>
          <p:nvSpPr>
            <p:cNvPr id="16395" name="Rectangle 15"/>
            <p:cNvSpPr>
              <a:spLocks noChangeArrowheads="1"/>
            </p:cNvSpPr>
            <p:nvPr/>
          </p:nvSpPr>
          <p:spPr bwMode="auto">
            <a:xfrm>
              <a:off x="1572" y="2958"/>
              <a:ext cx="228"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Actor</a:t>
              </a:r>
              <a:endParaRPr lang="en-US">
                <a:latin typeface="Calibri" pitchFamily="34" charset="0"/>
              </a:endParaRPr>
            </a:p>
          </p:txBody>
        </p:sp>
        <p:sp>
          <p:nvSpPr>
            <p:cNvPr id="16396" name="Oval 16"/>
            <p:cNvSpPr>
              <a:spLocks noChangeArrowheads="1"/>
            </p:cNvSpPr>
            <p:nvPr/>
          </p:nvSpPr>
          <p:spPr bwMode="auto">
            <a:xfrm>
              <a:off x="2808" y="2376"/>
              <a:ext cx="1788" cy="70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7" name="Rectangle 17"/>
            <p:cNvSpPr>
              <a:spLocks noChangeArrowheads="1"/>
            </p:cNvSpPr>
            <p:nvPr/>
          </p:nvSpPr>
          <p:spPr bwMode="auto">
            <a:xfrm>
              <a:off x="3552" y="2694"/>
              <a:ext cx="360"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Use Case</a:t>
              </a:r>
              <a:endParaRPr lang="en-US">
                <a:latin typeface="Calibri"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lIns="90488" tIns="44450" rIns="90488" bIns="44450"/>
          <a:lstStyle/>
          <a:p>
            <a:pPr eaLnBrk="1" hangingPunct="1"/>
            <a:r>
              <a:rPr lang="en-US" dirty="0" smtClean="0">
                <a:cs typeface="Arial" charset="0"/>
              </a:rPr>
              <a:t>Review Question</a:t>
            </a:r>
          </a:p>
        </p:txBody>
      </p:sp>
      <p:sp>
        <p:nvSpPr>
          <p:cNvPr id="18435" name="Rectangle 6"/>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1: ___ and ___ are called pseudo-states.</a:t>
            </a:r>
          </a:p>
          <a:p>
            <a:pPr eaLnBrk="1" fontAlgn="auto" hangingPunct="1">
              <a:spcAft>
                <a:spcPts val="0"/>
              </a:spcAft>
              <a:defRPr/>
            </a:pPr>
            <a:endParaRPr lang="en-US" dirty="0" smtClean="0"/>
          </a:p>
          <a:p>
            <a:pPr marL="347663" indent="-347663" eaLnBrk="1" fontAlgn="auto" hangingPunct="1">
              <a:spcAft>
                <a:spcPts val="0"/>
              </a:spcAft>
              <a:defRPr/>
            </a:pPr>
            <a:r>
              <a:rPr lang="en-US" dirty="0" smtClean="0"/>
              <a:t>Question 2: A state can have sub states. </a:t>
            </a:r>
          </a:p>
          <a:p>
            <a:pPr lvl="1" eaLnBrk="1" fontAlgn="auto" hangingPunct="1">
              <a:spcAft>
                <a:spcPts val="0"/>
              </a:spcAft>
              <a:buFont typeface="Arial" pitchFamily="34" charset="0"/>
              <a:buChar char="–"/>
              <a:defRPr/>
            </a:pPr>
            <a:r>
              <a:rPr lang="en-US" dirty="0" smtClean="0"/>
              <a:t>True / False</a:t>
            </a:r>
          </a:p>
          <a:p>
            <a:pPr lvl="1" eaLnBrk="1" fontAlgn="auto" hangingPunct="1">
              <a:spcAft>
                <a:spcPts val="0"/>
              </a:spcAft>
              <a:buFont typeface="Arial" pitchFamily="34" charset="0"/>
              <a:buChar char="–"/>
              <a:defRPr/>
            </a:pPr>
            <a:endParaRPr lang="en-US" dirty="0" smtClean="0"/>
          </a:p>
          <a:p>
            <a:pPr marL="347663" indent="-347663" eaLnBrk="1" fontAlgn="auto" hangingPunct="1">
              <a:spcAft>
                <a:spcPts val="0"/>
              </a:spcAft>
              <a:defRPr/>
            </a:pPr>
            <a:r>
              <a:rPr lang="en-US" dirty="0" smtClean="0"/>
              <a:t>Question 3: A State Transition Diagram must have ___ start state and ___ end states.</a:t>
            </a:r>
          </a:p>
        </p:txBody>
      </p:sp>
    </p:spTree>
    <p:extLst>
      <p:ext uri="{BB962C8B-B14F-4D97-AF65-F5344CB8AC3E}">
        <p14:creationId xmlns:p14="http://schemas.microsoft.com/office/powerpoint/2010/main" val="1440097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0488" tIns="44450" rIns="90488" bIns="44450"/>
          <a:lstStyle/>
          <a:p>
            <a:pPr eaLnBrk="1" hangingPunct="1"/>
            <a:r>
              <a:rPr lang="en-US" smtClean="0">
                <a:ea typeface="ヒラギノ角ゴ Pro W3"/>
                <a:cs typeface="ヒラギノ角ゴ Pro W3"/>
              </a:rPr>
              <a:t>Review Question</a:t>
            </a:r>
          </a:p>
        </p:txBody>
      </p:sp>
      <p:sp>
        <p:nvSpPr>
          <p:cNvPr id="3482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Question 4: Start and End States can be found in which diagrams?</a:t>
            </a:r>
          </a:p>
          <a:p>
            <a:pPr lvl="1" eaLnBrk="1" fontAlgn="auto" hangingPunct="1">
              <a:spcAft>
                <a:spcPts val="0"/>
              </a:spcAft>
              <a:defRPr/>
            </a:pPr>
            <a:r>
              <a:rPr lang="en-US" dirty="0"/>
              <a:t>Use Case Diagram</a:t>
            </a:r>
          </a:p>
          <a:p>
            <a:pPr lvl="1" eaLnBrk="1" fontAlgn="auto" hangingPunct="1">
              <a:spcAft>
                <a:spcPts val="0"/>
              </a:spcAft>
              <a:defRPr/>
            </a:pPr>
            <a:r>
              <a:rPr lang="en-US" dirty="0"/>
              <a:t>Activity Diagram</a:t>
            </a:r>
          </a:p>
          <a:p>
            <a:pPr lvl="1" eaLnBrk="1" fontAlgn="auto" hangingPunct="1">
              <a:spcAft>
                <a:spcPts val="0"/>
              </a:spcAft>
              <a:defRPr/>
            </a:pPr>
            <a:r>
              <a:rPr lang="en-US" dirty="0"/>
              <a:t>Sequence Diagram</a:t>
            </a:r>
          </a:p>
          <a:p>
            <a:pPr lvl="1" eaLnBrk="1" fontAlgn="auto" hangingPunct="1">
              <a:spcAft>
                <a:spcPts val="0"/>
              </a:spcAft>
              <a:defRPr/>
            </a:pPr>
            <a:endParaRPr lang="en-US" dirty="0"/>
          </a:p>
          <a:p>
            <a:pPr marL="347663" indent="-347663" eaLnBrk="1" fontAlgn="auto" hangingPunct="1">
              <a:spcAft>
                <a:spcPts val="0"/>
              </a:spcAft>
              <a:defRPr/>
            </a:pPr>
            <a:r>
              <a:rPr lang="en-US" dirty="0" smtClean="0"/>
              <a:t>Question 5: Use Case Diagrams represent the functionality needed in a system. </a:t>
            </a:r>
          </a:p>
          <a:p>
            <a:pPr lvl="1" eaLnBrk="1" fontAlgn="auto" hangingPunct="1">
              <a:spcAft>
                <a:spcPts val="0"/>
              </a:spcAft>
              <a:defRPr/>
            </a:pPr>
            <a:r>
              <a:rPr lang="en-US" dirty="0"/>
              <a:t>True / False</a:t>
            </a:r>
          </a:p>
          <a:p>
            <a:pPr lvl="1" eaLnBrk="1" fontAlgn="auto" hangingPunct="1">
              <a:spcAft>
                <a:spcPts val="0"/>
              </a:spcAft>
              <a:defRPr/>
            </a:pPr>
            <a:endParaRPr lang="en-US" dirty="0"/>
          </a:p>
          <a:p>
            <a:pPr marL="347663" indent="-347663" eaLnBrk="1" fontAlgn="auto" hangingPunct="1">
              <a:spcAft>
                <a:spcPts val="0"/>
              </a:spcAft>
              <a:defRPr/>
            </a:pPr>
            <a:r>
              <a:rPr lang="en-US" dirty="0" smtClean="0"/>
              <a:t>Question 6: A message in a Sequence Diagram will help identifying ___.</a:t>
            </a:r>
          </a:p>
          <a:p>
            <a:pPr eaLnBrk="1" fontAlgn="auto" hangingPunct="1">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488" tIns="44450" rIns="90488" bIns="44450"/>
          <a:lstStyle/>
          <a:p>
            <a:pPr eaLnBrk="1" hangingPunct="1"/>
            <a:r>
              <a:rPr lang="en-US" smtClean="0">
                <a:ea typeface="ヒラギノ角ゴ Pro W3"/>
                <a:cs typeface="ヒラギノ角ゴ Pro W3"/>
              </a:rPr>
              <a:t>Review Question: Match the Following</a:t>
            </a:r>
          </a:p>
        </p:txBody>
      </p:sp>
      <p:graphicFrame>
        <p:nvGraphicFramePr>
          <p:cNvPr id="36892" name="Group 28"/>
          <p:cNvGraphicFramePr>
            <a:graphicFrameLocks noGrp="1"/>
          </p:cNvGraphicFramePr>
          <p:nvPr>
            <p:ph sz="half" idx="4294967295"/>
            <p:extLst>
              <p:ext uri="{D42A27DB-BD31-4B8C-83A1-F6EECF244321}">
                <p14:modId xmlns:p14="http://schemas.microsoft.com/office/powerpoint/2010/main" val="4020675709"/>
              </p:ext>
            </p:extLst>
          </p:nvPr>
        </p:nvGraphicFramePr>
        <p:xfrm>
          <a:off x="438150" y="1524000"/>
          <a:ext cx="2728912" cy="2671762"/>
        </p:xfrm>
        <a:graphic>
          <a:graphicData uri="http://schemas.openxmlformats.org/drawingml/2006/table">
            <a:tbl>
              <a:tblPr/>
              <a:tblGrid>
                <a:gridCol w="2728912"/>
              </a:tblGrid>
              <a:tr h="7620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1.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2.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155699">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3.  Use Case Diagram</a:t>
                      </a:r>
                    </a:p>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endParaRPr lang="en-US" b="1" kern="1200" dirty="0" smtClean="0">
                        <a:solidFill>
                          <a:schemeClr val="tx1"/>
                        </a:solidFill>
                        <a:latin typeface="+mj-lt"/>
                        <a:ea typeface="+mn-ea"/>
                        <a:cs typeface="+mn-cs"/>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36893" name="Group 29"/>
          <p:cNvGraphicFramePr>
            <a:graphicFrameLocks noGrp="1"/>
          </p:cNvGraphicFramePr>
          <p:nvPr>
            <p:ph sz="half" idx="4294967295"/>
            <p:extLst>
              <p:ext uri="{D42A27DB-BD31-4B8C-83A1-F6EECF244321}">
                <p14:modId xmlns:p14="http://schemas.microsoft.com/office/powerpoint/2010/main" val="3128084828"/>
              </p:ext>
            </p:extLst>
          </p:nvPr>
        </p:nvGraphicFramePr>
        <p:xfrm>
          <a:off x="3733800" y="1524000"/>
          <a:ext cx="3200400" cy="2667000"/>
        </p:xfrm>
        <a:graphic>
          <a:graphicData uri="http://schemas.openxmlformats.org/drawingml/2006/table">
            <a:tbl>
              <a:tblPr/>
              <a:tblGrid>
                <a:gridCol w="3200400"/>
              </a:tblGrid>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A.  Lifelines, Messages, Activation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B.  Actors, Use Cases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smtClean="0">
                          <a:solidFill>
                            <a:schemeClr val="tx1"/>
                          </a:solidFill>
                          <a:latin typeface="+mj-lt"/>
                          <a:ea typeface="+mn-ea"/>
                          <a:cs typeface="+mn-cs"/>
                        </a:rPr>
                        <a:t>C.  </a:t>
                      </a:r>
                      <a:r>
                        <a:rPr lang="en-US" b="1" kern="1200" dirty="0" err="1" smtClean="0">
                          <a:solidFill>
                            <a:schemeClr val="tx1"/>
                          </a:solidFill>
                          <a:latin typeface="+mj-lt"/>
                          <a:ea typeface="+mn-ea"/>
                          <a:cs typeface="+mn-cs"/>
                        </a:rPr>
                        <a:t>Swimlanes</a:t>
                      </a:r>
                      <a:r>
                        <a:rPr lang="en-US" b="1" kern="1200" dirty="0" smtClean="0">
                          <a:solidFill>
                            <a:schemeClr val="tx1"/>
                          </a:solidFill>
                          <a:latin typeface="+mj-lt"/>
                          <a:ea typeface="+mn-ea"/>
                          <a:cs typeface="+mn-cs"/>
                        </a:rPr>
                        <a:t>, Parallel Paths, Start and End States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Definition of Actor</a:t>
            </a:r>
          </a:p>
        </p:txBody>
      </p:sp>
      <p:sp>
        <p:nvSpPr>
          <p:cNvPr id="17411" name="Rectangle 3"/>
          <p:cNvSpPr>
            <a:spLocks noGrp="1" noChangeArrowheads="1"/>
          </p:cNvSpPr>
          <p:nvPr>
            <p:ph idx="1"/>
          </p:nvPr>
        </p:nvSpPr>
        <p:spPr/>
        <p:txBody>
          <a:bodyPr lIns="90488" tIns="44450" rIns="90488" bIns="44450"/>
          <a:lstStyle/>
          <a:p>
            <a:pPr marL="347663" indent="-347663" eaLnBrk="1" hangingPunct="1"/>
            <a:r>
              <a:rPr lang="en-US" smtClean="0"/>
              <a:t>Actor:</a:t>
            </a:r>
          </a:p>
          <a:p>
            <a:pPr lvl="1" eaLnBrk="1" hangingPunct="1"/>
            <a:r>
              <a:rPr lang="en-US" smtClean="0"/>
              <a:t>An Actor can be defined as follows:</a:t>
            </a:r>
          </a:p>
          <a:p>
            <a:pPr lvl="2" eaLnBrk="1" hangingPunct="1">
              <a:buFontTx/>
              <a:buChar char="•"/>
            </a:pPr>
            <a:r>
              <a:rPr lang="en-US" smtClean="0"/>
              <a:t>Actor is any entity that is external to the system and directly interacts with the system, thus deriving some benefit from the interaction.</a:t>
            </a:r>
          </a:p>
          <a:p>
            <a:pPr lvl="2" eaLnBrk="1" hangingPunct="1">
              <a:buFontTx/>
              <a:buChar char="•"/>
            </a:pPr>
            <a:r>
              <a:rPr lang="en-US" smtClean="0"/>
              <a:t>Actor can be a human being, a machine, or a software.</a:t>
            </a:r>
          </a:p>
          <a:p>
            <a:pPr lvl="2" eaLnBrk="1" hangingPunct="1">
              <a:buFontTx/>
              <a:buChar char="•"/>
            </a:pPr>
            <a:r>
              <a:rPr lang="en-US" smtClean="0"/>
              <a:t>Actor is a role that a particular user plays while interacting with the system.</a:t>
            </a:r>
          </a:p>
          <a:p>
            <a:pPr lvl="2" eaLnBrk="1" hangingPunct="1">
              <a:buFontTx/>
              <a:buChar char="•"/>
            </a:pPr>
            <a:r>
              <a:rPr lang="en-US" smtClean="0"/>
              <a:t>Examples of Actors are End-user (roles),  External systems, and External passive objects (entities).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Definition of Use Cases</a:t>
            </a:r>
          </a:p>
        </p:txBody>
      </p:sp>
      <p:sp>
        <p:nvSpPr>
          <p:cNvPr id="18435" name="Rectangle 3"/>
          <p:cNvSpPr>
            <a:spLocks noGrp="1" noChangeArrowheads="1"/>
          </p:cNvSpPr>
          <p:nvPr>
            <p:ph idx="1"/>
          </p:nvPr>
        </p:nvSpPr>
        <p:spPr/>
        <p:txBody>
          <a:bodyPr lIns="90488" tIns="44450" rIns="90488" bIns="44450"/>
          <a:lstStyle/>
          <a:p>
            <a:pPr marL="347663" indent="-347663" eaLnBrk="1" hangingPunct="1">
              <a:tabLst>
                <a:tab pos="973138" algn="l"/>
                <a:tab pos="1262063" algn="l"/>
              </a:tabLst>
            </a:pPr>
            <a:r>
              <a:rPr lang="en-US" smtClean="0"/>
              <a:t>Use Case:</a:t>
            </a:r>
          </a:p>
          <a:p>
            <a:pPr marL="739775" lvl="1" indent="-282575" eaLnBrk="1" hangingPunct="1">
              <a:tabLst>
                <a:tab pos="973138" algn="l"/>
                <a:tab pos="1262063" algn="l"/>
              </a:tabLst>
            </a:pPr>
            <a:r>
              <a:rPr lang="en-US" smtClean="0"/>
              <a:t>An Use Case can be defined as a set of activities performed within a system by a User. </a:t>
            </a:r>
          </a:p>
          <a:p>
            <a:pPr marL="739775" lvl="1" indent="-282575" eaLnBrk="1" hangingPunct="1">
              <a:tabLst>
                <a:tab pos="973138" algn="l"/>
                <a:tab pos="1262063" algn="l"/>
              </a:tabLst>
            </a:pPr>
            <a:r>
              <a:rPr lang="en-US" smtClean="0"/>
              <a:t>Each Use Case:</a:t>
            </a:r>
          </a:p>
          <a:p>
            <a:pPr marL="1320800" lvl="3" indent="-292100" eaLnBrk="1" hangingPunct="1">
              <a:buFontTx/>
              <a:buChar char="•"/>
              <a:tabLst>
                <a:tab pos="973138" algn="l"/>
                <a:tab pos="1262063" algn="l"/>
              </a:tabLst>
            </a:pPr>
            <a:r>
              <a:rPr lang="en-US" sz="1600" smtClean="0"/>
              <a:t>describes one logical interaction between the Actor and the system.</a:t>
            </a:r>
          </a:p>
          <a:p>
            <a:pPr marL="1320800" lvl="3" indent="-292100" eaLnBrk="1" hangingPunct="1">
              <a:buFontTx/>
              <a:buChar char="•"/>
              <a:tabLst>
                <a:tab pos="973138" algn="l"/>
                <a:tab pos="1262063" algn="l"/>
              </a:tabLst>
            </a:pPr>
            <a:r>
              <a:rPr lang="en-US" sz="1600" smtClean="0"/>
              <a:t>defines what has changed by the interaction.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Drawing the Use Case Diagram</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t>A Use Case diagram has the following elements:</a:t>
            </a:r>
          </a:p>
          <a:p>
            <a:pPr lvl="1" eaLnBrk="1" hangingPunct="1"/>
            <a:r>
              <a:rPr lang="en-US" b="1" smtClean="0"/>
              <a:t>Stick figure</a:t>
            </a:r>
            <a:r>
              <a:rPr lang="en-US" smtClean="0"/>
              <a:t>: It represents an Actor.</a:t>
            </a:r>
          </a:p>
          <a:p>
            <a:pPr lvl="1" eaLnBrk="1" hangingPunct="1"/>
            <a:r>
              <a:rPr lang="en-US" b="1" smtClean="0"/>
              <a:t>Oval</a:t>
            </a:r>
            <a:r>
              <a:rPr lang="en-US" smtClean="0"/>
              <a:t>: It represents a Use Case.</a:t>
            </a:r>
          </a:p>
          <a:p>
            <a:pPr lvl="1" eaLnBrk="1" hangingPunct="1"/>
            <a:r>
              <a:rPr lang="en-US" b="1" smtClean="0"/>
              <a:t>Association lines</a:t>
            </a:r>
            <a:r>
              <a:rPr lang="en-US" smtClean="0"/>
              <a:t>: It represents communication between Actors and Use Cases.</a:t>
            </a:r>
          </a:p>
        </p:txBody>
      </p:sp>
      <p:pic>
        <p:nvPicPr>
          <p:cNvPr id="10245" name="Picture 5"/>
          <p:cNvPicPr>
            <a:picLocks noChangeAspect="1" noChangeArrowheads="1"/>
          </p:cNvPicPr>
          <p:nvPr/>
        </p:nvPicPr>
        <p:blipFill>
          <a:blip r:embed="rId3"/>
          <a:srcRect/>
          <a:stretch>
            <a:fillRect/>
          </a:stretch>
        </p:blipFill>
        <p:spPr bwMode="auto">
          <a:xfrm>
            <a:off x="2133600" y="2971800"/>
            <a:ext cx="3676650" cy="1914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t>2.1: Use Case Diagrams  </a:t>
            </a:r>
            <a:r>
              <a:rPr lang="en-US" sz="1200" dirty="0" smtClean="0"/>
              <a:t/>
            </a:r>
            <a:br>
              <a:rPr lang="en-US" sz="1200" dirty="0" smtClean="0"/>
            </a:br>
            <a:r>
              <a:rPr lang="en-US" dirty="0" smtClean="0"/>
              <a:t>Use Case Specification</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smtClean="0"/>
              <a:t>Each Use Case would have a Use Case Specification associate with it</a:t>
            </a:r>
          </a:p>
          <a:p>
            <a:pPr marL="347663" indent="-347663" eaLnBrk="1" hangingPunct="1"/>
            <a:endParaRPr lang="en-US" smtClean="0"/>
          </a:p>
          <a:p>
            <a:pPr marL="347663" indent="-347663" eaLnBrk="1" hangingPunct="1"/>
            <a:r>
              <a:rPr lang="en-US" smtClean="0"/>
              <a:t>No standard template used by UML for this, but typical formats would include</a:t>
            </a:r>
          </a:p>
          <a:p>
            <a:pPr lvl="1" eaLnBrk="1" hangingPunct="1"/>
            <a:r>
              <a:rPr lang="en-US" smtClean="0"/>
              <a:t>Name and Brief Description</a:t>
            </a:r>
          </a:p>
          <a:p>
            <a:pPr lvl="1" eaLnBrk="1" hangingPunct="1"/>
            <a:r>
              <a:rPr lang="en-US" smtClean="0"/>
              <a:t>Invoking Actor</a:t>
            </a:r>
          </a:p>
          <a:p>
            <a:pPr lvl="1" eaLnBrk="1" hangingPunct="1"/>
            <a:r>
              <a:rPr lang="en-US" smtClean="0"/>
              <a:t>Flow of Events including Basic and Alternate Flows</a:t>
            </a:r>
          </a:p>
          <a:p>
            <a:pPr lvl="1" eaLnBrk="1" hangingPunct="1"/>
            <a:r>
              <a:rPr lang="en-US" smtClean="0"/>
              <a:t>Special Requirements</a:t>
            </a:r>
          </a:p>
          <a:p>
            <a:pPr lvl="1" eaLnBrk="1" hangingPunct="1"/>
            <a:r>
              <a:rPr lang="en-US" smtClean="0"/>
              <a:t>Pre-Conditions, Post Conditions &amp; Extension Points</a:t>
            </a:r>
          </a:p>
          <a:p>
            <a:pPr lvl="1" eaLnBrk="1" hangingPunct="1">
              <a:buFont typeface="Arial" charset="0"/>
              <a:buNone/>
            </a:pPr>
            <a:endParaRPr lang="en-US" smtClean="0"/>
          </a:p>
        </p:txBody>
      </p:sp>
      <p:sp>
        <p:nvSpPr>
          <p:cNvPr id="5" name="TextBox 4"/>
          <p:cNvSpPr txBox="1"/>
          <p:nvPr/>
        </p:nvSpPr>
        <p:spPr>
          <a:xfrm>
            <a:off x="674688" y="5072063"/>
            <a:ext cx="7315200" cy="5847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1600" dirty="0">
                <a:latin typeface="+mj-lt"/>
              </a:rPr>
              <a:t>See the notes pages for an example of Use Case Specification (or Description Document)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8B9A9A-3AA4-4116-91B0-77AEC4472505}"/>
</file>

<file path=customXml/itemProps2.xml><?xml version="1.0" encoding="utf-8"?>
<ds:datastoreItem xmlns:ds="http://schemas.openxmlformats.org/officeDocument/2006/customXml" ds:itemID="{EF3EC369-9475-43B5-911B-B8FB7EEA1A21}"/>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3592</TotalTime>
  <Words>4181</Words>
  <Application>Microsoft Office PowerPoint</Application>
  <PresentationFormat>On-screen Show (4:3)</PresentationFormat>
  <Paragraphs>458</Paragraphs>
  <Slides>42</Slides>
  <Notes>42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Wingdings</vt:lpstr>
      <vt:lpstr>Helvetica Light</vt:lpstr>
      <vt:lpstr>Tahoma</vt:lpstr>
      <vt:lpstr>Candara</vt:lpstr>
      <vt:lpstr>ヒラギノ角ゴ Pro W3</vt:lpstr>
      <vt:lpstr>Calibri</vt:lpstr>
      <vt:lpstr>Trebuchet MS</vt:lpstr>
      <vt:lpstr>2_Corporate Presentation Template (4x3 - Normal)</vt:lpstr>
      <vt:lpstr>think-cell Slide</vt:lpstr>
      <vt:lpstr>Unified Modeling Language</vt:lpstr>
      <vt:lpstr>Lesson Objectives</vt:lpstr>
      <vt:lpstr>2.0: Dynamic View Diagrams  Overview</vt:lpstr>
      <vt:lpstr>2.1: Use Case Diagrams   Use Case Diagrams - Features </vt:lpstr>
      <vt:lpstr>2.1: Use Case Diagrams  Definition of Actor</vt:lpstr>
      <vt:lpstr>2.1: Use Case Diagrams   Definition of Use Cases</vt:lpstr>
      <vt:lpstr>2.1: Use Case Diagrams  Drawing the Use Case Diagram</vt:lpstr>
      <vt:lpstr>2.1: Use Case Diagrams   Use Case Specification</vt:lpstr>
      <vt:lpstr>PowerPoint Presentation</vt:lpstr>
      <vt:lpstr>2.1: Use Case Diagrams  Use Case Relationships - Overview</vt:lpstr>
      <vt:lpstr>2.1: Use Case Diagrams  Include relationship - Characteristics</vt:lpstr>
      <vt:lpstr>2.1: Use Case Diagrams  Include relationship - Example</vt:lpstr>
      <vt:lpstr>2.1: Use Case Diagrams   Extend relationship - Characteristics</vt:lpstr>
      <vt:lpstr>2.1: Use Case Diagrams   Extend relationship - Example</vt:lpstr>
      <vt:lpstr>2.1: Use Case Diagrams  Examples of Use Case Relationships </vt:lpstr>
      <vt:lpstr>2.1: Use Case Diagrams  Examples of Use Case Relationships (Contd…)</vt:lpstr>
      <vt:lpstr>2.2: Activity Diagrams  Features</vt:lpstr>
      <vt:lpstr>2.2: Activity Diagrams  Uses</vt:lpstr>
      <vt:lpstr>2.2: Activity Diagrams  Notations</vt:lpstr>
      <vt:lpstr>2.2: Activity Diagrams  Notations (Contd…)</vt:lpstr>
      <vt:lpstr>2.2: Activity Diagrams  Alternate Paths</vt:lpstr>
      <vt:lpstr>2.2: Activity Diagrams  Parallel Paths</vt:lpstr>
      <vt:lpstr>2.2: Activity Diagrams  Swim Lanes</vt:lpstr>
      <vt:lpstr>2.2: Activity Diagrams  Example of Activity Diagram</vt:lpstr>
      <vt:lpstr>2.3: Sequence Diagrams  Features</vt:lpstr>
      <vt:lpstr>2.3: Sequence Diagrams  Notations</vt:lpstr>
      <vt:lpstr>2.3: Sequence Diagrams  Notations (Contd…)</vt:lpstr>
      <vt:lpstr>2.3: Sequence Diagrams  Direction of Arrows</vt:lpstr>
      <vt:lpstr>2.3: Sequence Diagrams  Branch Conditions</vt:lpstr>
      <vt:lpstr>2.3: Sequence Diagrams  Example of Sequence Diagrams</vt:lpstr>
      <vt:lpstr>2.4: State Chart Diagrams Features</vt:lpstr>
      <vt:lpstr>2.4: State Chart Diagrams  Features (Contd…)</vt:lpstr>
      <vt:lpstr>2.4: State Chart Diagrams  Parts of State</vt:lpstr>
      <vt:lpstr>2.4: State Chart Diagrams  Parts of State</vt:lpstr>
      <vt:lpstr>2.4: State Chart Diagrams  Pseudo-states</vt:lpstr>
      <vt:lpstr>2.4: State Chart Diagrams  Example</vt:lpstr>
      <vt:lpstr>2.4: State Chart Diagrams  Parts of Transition</vt:lpstr>
      <vt:lpstr>2.4: State Chart Diagrams  Example</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160</cp:revision>
  <cp:lastPrinted>2016-07-15T06:53:58Z</cp:lastPrinted>
  <dcterms:created xsi:type="dcterms:W3CDTF">2012-05-18T02:59:15Z</dcterms:created>
  <dcterms:modified xsi:type="dcterms:W3CDTF">2016-07-15T06:54:16Z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