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5029200" cy="7772400"/>
  <p:embeddedFontLst>
    <p:embeddedFont>
      <p:font typeface="Tahoma" panose="020B0604030504040204" pitchFamily="34" charset="0"/>
      <p:regular r:id="rId32"/>
      <p:bold r:id="rId33"/>
    </p:embeddedFont>
    <p:embeddedFont>
      <p:font typeface="Candara" panose="020E050203030302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7567" autoAdjust="0"/>
  </p:normalViewPr>
  <p:slideViewPr>
    <p:cSldViewPr snapToGrid="0" showGuides="1">
      <p:cViewPr>
        <p:scale>
          <a:sx n="50" d="100"/>
          <a:sy n="50" d="100"/>
        </p:scale>
        <p:origin x="-1914" y="-3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2"/>
    </p:cViewPr>
  </p:sorterViewPr>
  <p:notesViewPr>
    <p:cSldViewPr snapToGrid="0" showGuides="1">
      <p:cViewPr>
        <p:scale>
          <a:sx n="60" d="100"/>
          <a:sy n="60" d="100"/>
        </p:scale>
        <p:origin x="-3084" y="-228"/>
      </p:cViewPr>
      <p:guideLst>
        <p:guide orient="horz" pos="2448"/>
        <p:guide pos="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959C6F1B-E0C4-4ED8-AE66-132AAE1CB99D}"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C8B61769-5F64-4A8F-A968-33904D17F7C6}" type="slidenum">
              <a:rPr lang="en-US"/>
              <a:pPr>
                <a:defRPr/>
              </a:pPr>
              <a:t>‹#›</a:t>
            </a:fld>
            <a:endParaRPr lang="en-US"/>
          </a:p>
        </p:txBody>
      </p:sp>
    </p:spTree>
    <p:extLst>
      <p:ext uri="{BB962C8B-B14F-4D97-AF65-F5344CB8AC3E}">
        <p14:creationId xmlns:p14="http://schemas.microsoft.com/office/powerpoint/2010/main" val="277417542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81506" y="551081"/>
            <a:ext cx="3398837" cy="2914650"/>
          </a:xfrm>
          <a:prstGeom prst="rect">
            <a:avLst/>
          </a:prstGeom>
          <a:noFill/>
          <a:ln w="12700">
            <a:solidFill>
              <a:prstClr val="black"/>
            </a:solidFill>
          </a:ln>
        </p:spPr>
        <p:txBody>
          <a:bodyPr vert="horz" lIns="73152" tIns="36576" rIns="73152" bIns="36576"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210470" y="3602412"/>
            <a:ext cx="3380740" cy="3452157"/>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0" name="Line 8"/>
          <p:cNvSpPr>
            <a:spLocks noChangeShapeType="1"/>
          </p:cNvSpPr>
          <p:nvPr/>
        </p:nvSpPr>
        <p:spPr bwMode="auto">
          <a:xfrm>
            <a:off x="893360" y="467450"/>
            <a:ext cx="0" cy="6800850"/>
          </a:xfrm>
          <a:prstGeom prst="line">
            <a:avLst/>
          </a:prstGeom>
          <a:noFill/>
          <a:ln w="9525">
            <a:solidFill>
              <a:schemeClr val="tx1"/>
            </a:solidFill>
            <a:round/>
            <a:headEnd/>
            <a:tailEnd/>
          </a:ln>
          <a:effectLst/>
        </p:spPr>
        <p:txBody>
          <a:bodyPr lIns="73152" tIns="36576" rIns="73152" bIns="36576"/>
          <a:lstStyle/>
          <a:p>
            <a:pPr fontAlgn="auto">
              <a:spcBef>
                <a:spcPts val="0"/>
              </a:spcBef>
              <a:spcAft>
                <a:spcPts val="0"/>
              </a:spcAft>
              <a:defRPr/>
            </a:pPr>
            <a:endParaRPr lang="en-US" dirty="0">
              <a:latin typeface="+mn-lt"/>
              <a:cs typeface="+mn-cs"/>
            </a:endParaRPr>
          </a:p>
        </p:txBody>
      </p:sp>
      <p:sp>
        <p:nvSpPr>
          <p:cNvPr id="11" name="Rectangle 14"/>
          <p:cNvSpPr>
            <a:spLocks noChangeArrowheads="1"/>
          </p:cNvSpPr>
          <p:nvPr/>
        </p:nvSpPr>
        <p:spPr bwMode="auto">
          <a:xfrm>
            <a:off x="176954" y="129541"/>
            <a:ext cx="4767263" cy="195579"/>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US" sz="1000" b="0" dirty="0" smtClean="0">
                <a:latin typeface="Arial" panose="020B0604020202020204" pitchFamily="34" charset="0"/>
                <a:cs typeface="Arial" panose="020B0604020202020204" pitchFamily="34" charset="0"/>
              </a:rPr>
              <a:t>Unified Modeling Language         </a:t>
            </a:r>
            <a:r>
              <a:rPr lang="en-US" sz="1000" b="0" dirty="0" smtClean="0">
                <a:latin typeface="Arial" panose="020B0604020202020204" pitchFamily="34" charset="0"/>
                <a:cs typeface="Arial" panose="020B0604020202020204" pitchFamily="34" charset="0"/>
              </a:rPr>
              <a:t>                                 </a:t>
            </a:r>
            <a:r>
              <a:rPr lang="en-US" sz="1000" b="0" dirty="0" smtClean="0">
                <a:latin typeface="Arial" panose="020B0604020202020204" pitchFamily="34" charset="0"/>
                <a:cs typeface="Arial" panose="020B0604020202020204" pitchFamily="34" charset="0"/>
              </a:rPr>
              <a:t>Static View Diagrams</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16571" y="7196465"/>
            <a:ext cx="2025650" cy="232163"/>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03-</a:t>
            </a:r>
            <a:fld id="{2E022912-C511-4386-90B4-F5B3614C9F59}" type="slidenum">
              <a:rPr lang="en-US" sz="1000" smtClean="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3060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065213" y="582613"/>
            <a:ext cx="3884612" cy="2914650"/>
          </a:xfrm>
        </p:spPr>
      </p:sp>
      <p:sp>
        <p:nvSpPr>
          <p:cNvPr id="7" name="Notes Placeholder 6"/>
          <p:cNvSpPr>
            <a:spLocks noGrp="1"/>
          </p:cNvSpPr>
          <p:nvPr>
            <p:ph type="body" idx="1"/>
          </p:nvPr>
        </p:nvSpPr>
        <p:spPr>
          <a:xfrm>
            <a:off x="1084354" y="3618186"/>
            <a:ext cx="3380740" cy="3452157"/>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084354" y="3697013"/>
            <a:ext cx="3380740" cy="345215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1147416" y="3649717"/>
            <a:ext cx="3380740" cy="3452157"/>
          </a:xfrm>
        </p:spPr>
        <p:txBody>
          <a:bodyPr/>
          <a:lstStyle/>
          <a:p>
            <a:r>
              <a:rPr lang="en-US" smtClean="0"/>
              <a:t>Relationships: Aggregation and Composition:</a:t>
            </a:r>
          </a:p>
          <a:p>
            <a:r>
              <a:rPr lang="en-US" smtClean="0"/>
              <a:t>Composition and Aggregation are modeled with filled diamond and hollow diamond, respectively, on the “Whole” part. </a:t>
            </a:r>
          </a:p>
          <a:p>
            <a:r>
              <a:rPr lang="en-US" smtClean="0"/>
              <a:t>Roles and multiplicity, if required, can be mentioned here, as well. Typically they are done for the “Part” part of the “Whole” part.</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068588" y="3681249"/>
            <a:ext cx="3380740" cy="3452157"/>
          </a:xfrm>
        </p:spPr>
        <p:txBody>
          <a:bodyPr/>
          <a:lstStyle/>
          <a:p>
            <a:r>
              <a:rPr lang="en-US" smtClean="0"/>
              <a:t>Examples of Aggregation and Composition:</a:t>
            </a:r>
          </a:p>
          <a:p>
            <a:r>
              <a:rPr lang="en-US" smtClean="0"/>
              <a:t>In the examples shown in the slide, </a:t>
            </a:r>
          </a:p>
          <a:p>
            <a:pPr lvl="1"/>
            <a:r>
              <a:rPr lang="en-US" smtClean="0"/>
              <a:t>the relationship between a Sentence and a Word is represented as a “Composition” (Word is a part of a sentence).</a:t>
            </a:r>
          </a:p>
          <a:p>
            <a:pPr lvl="1"/>
            <a:r>
              <a:rPr lang="en-US" smtClean="0"/>
              <a:t>the relationship between Account and Transaction is represented as an “Aggregation”.</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115885" y="3697014"/>
            <a:ext cx="3380740" cy="3452157"/>
          </a:xfrm>
        </p:spPr>
        <p:txBody>
          <a:bodyPr/>
          <a:lstStyle/>
          <a:p>
            <a:r>
              <a:rPr lang="en-US" smtClean="0"/>
              <a:t>Multiplicity:</a:t>
            </a:r>
          </a:p>
          <a:p>
            <a:r>
              <a:rPr lang="en-US" smtClean="0"/>
              <a:t>Multiplicity attached to a class denotes the possible cardinalities of objects of the association. </a:t>
            </a:r>
          </a:p>
          <a:p>
            <a:r>
              <a:rPr lang="en-US" smtClean="0"/>
              <a:t>	For example: The above figure depicts that “One company has one or more departments, and a department is associated with one company”.</a:t>
            </a:r>
          </a:p>
          <a:p>
            <a:r>
              <a:rPr lang="en-US" smtClean="0"/>
              <a:t>Multiplicity values can be indicated in association, aggregation, and composition relationships.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147416" y="3712779"/>
            <a:ext cx="3380740" cy="3452157"/>
          </a:xfrm>
        </p:spPr>
        <p:txBody>
          <a:bodyPr/>
          <a:lstStyle/>
          <a:p>
            <a:r>
              <a:rPr lang="en-US" smtClean="0"/>
              <a:t>Association class:</a:t>
            </a:r>
          </a:p>
          <a:p>
            <a:r>
              <a:rPr lang="en-US" smtClean="0"/>
              <a:t>An Association class is a class required as the result of association between two classes. </a:t>
            </a:r>
          </a:p>
          <a:p>
            <a:r>
              <a:rPr lang="en-US" smtClean="0"/>
              <a:t>For example: </a:t>
            </a:r>
          </a:p>
          <a:p>
            <a:pPr lvl="1"/>
            <a:r>
              <a:rPr lang="en-US" smtClean="0"/>
              <a:t>The Prize class is a result of association between the Horse class and the Race class.</a:t>
            </a:r>
          </a:p>
          <a:p>
            <a:pPr lvl="1"/>
            <a:r>
              <a:rPr lang="en-US" smtClean="0"/>
              <a:t>For each Horse placed in a Race there is a prize. </a:t>
            </a:r>
          </a:p>
          <a:p>
            <a:pPr lvl="1"/>
            <a:r>
              <a:rPr lang="en-US" smtClean="0"/>
              <a:t>The amount of prize depends on the race. </a:t>
            </a:r>
          </a:p>
          <a:p>
            <a:pPr lvl="1"/>
            <a:r>
              <a:rPr lang="en-US" smtClean="0"/>
              <a:t>The Prize class could not be associated with the Horse class alone because a Horse might have many Prizes, and the relationship between the Prize and Race would be lost. </a:t>
            </a:r>
          </a:p>
          <a:p>
            <a:pPr lvl="1"/>
            <a:r>
              <a:rPr lang="en-US" smtClean="0"/>
              <a:t>Similarly, Prize class cannot be associated with Race class alone because a Race has many Prizes, and the relationship between the Prize and the Horse would be lost.</a:t>
            </a:r>
          </a:p>
          <a:p>
            <a:r>
              <a:rPr lang="en-US" smtClean="0"/>
              <a:t>Similarly, result  of a student (in terms of marks in assignments, test, and grade) in a course is a unique combination of an individual student, and a particular course. So we can have an association between Student and Course Classes, with Result being an Association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131650" y="3681248"/>
            <a:ext cx="3380740" cy="3452157"/>
          </a:xfrm>
        </p:spPr>
        <p:txBody>
          <a:bodyPr/>
          <a:lstStyle/>
          <a:p>
            <a:r>
              <a:rPr lang="en-US" smtClean="0"/>
              <a:t>Dependency:</a:t>
            </a:r>
          </a:p>
          <a:p>
            <a:r>
              <a:rPr lang="en-US" smtClean="0"/>
              <a:t>The dependencies are denoted as dashed arrows with arrow head pointing to the independent element. </a:t>
            </a:r>
          </a:p>
          <a:p>
            <a:r>
              <a:rPr lang="en-US" smtClean="0"/>
              <a:t>In the example shown in the slide, the structure and behavior of the Window Class is dependent on the structure and behavior of the Event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1084354" y="3744311"/>
            <a:ext cx="3380740" cy="3452157"/>
          </a:xfrm>
        </p:spPr>
        <p:txBody>
          <a:bodyPr/>
          <a:lstStyle/>
          <a:p>
            <a:r>
              <a:rPr lang="en-US" smtClean="0"/>
              <a:t>UML Relationships: What does Dependency translate to in code?</a:t>
            </a:r>
          </a:p>
          <a:p>
            <a:r>
              <a:rPr lang="en-US" smtClean="0"/>
              <a:t>In a dependency relationship, an instance of the independent class (B) will be used in the dependent class (A) in one of the following manners:</a:t>
            </a:r>
          </a:p>
          <a:p>
            <a:pPr lvl="1"/>
            <a:r>
              <a:rPr lang="en-US" smtClean="0"/>
              <a:t>Instance of B can a parameter to one or more methods of Class A.</a:t>
            </a:r>
          </a:p>
          <a:p>
            <a:pPr lvl="1"/>
            <a:r>
              <a:rPr lang="en-US" smtClean="0"/>
              <a:t>Instance of B can be returned by one or more methods of Class A.</a:t>
            </a:r>
          </a:p>
          <a:p>
            <a:pPr lvl="1"/>
            <a:r>
              <a:rPr lang="en-US" smtClean="0"/>
              <a:t>Instance of B can be a local variable in one or more methods of Class A.</a:t>
            </a:r>
          </a:p>
          <a:p>
            <a:endParaRPr lang="en-US" smtClean="0"/>
          </a:p>
          <a:p>
            <a:r>
              <a:rPr lang="en-US" smtClean="0"/>
              <a:t>Note that dependency is non-structural, that is, instance of Class B does not come as an attribute of Class A and hence not part of the structure of Class A. Class A is aware of existence of Class B only when the concerned method is called. The relationship is temporary in nature too…once the method invocation is completed, Class A need not maintain information about Class B.</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1147416" y="3633951"/>
            <a:ext cx="3380740" cy="3452157"/>
          </a:xfrm>
        </p:spPr>
        <p:txBody>
          <a:bodyPr/>
          <a:lstStyle/>
          <a:p>
            <a:r>
              <a:rPr lang="en-US" smtClean="0"/>
              <a:t>Relationships: Generalization:</a:t>
            </a:r>
          </a:p>
          <a:p>
            <a:r>
              <a:rPr lang="en-US" smtClean="0"/>
              <a:t>Generalizations are denoted as “paths” from specific elements to generic elements, with a hollow triangle pointing to the more general elements. </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163182" y="3665483"/>
            <a:ext cx="3380740" cy="3452157"/>
          </a:xfrm>
        </p:spPr>
        <p:txBody>
          <a:bodyPr/>
          <a:lstStyle/>
          <a:p>
            <a:r>
              <a:rPr lang="en-US" smtClean="0"/>
              <a:t>UML Relationships: What does Generalization translate to in code?</a:t>
            </a:r>
          </a:p>
          <a:p>
            <a:r>
              <a:rPr lang="en-US" smtClean="0"/>
              <a:t>Object oriented languages provide language constructs for implementing inheritance relationship. This will be used for coding generalization.</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1084354" y="3728545"/>
            <a:ext cx="3380740" cy="3452157"/>
          </a:xfrm>
        </p:spPr>
        <p:txBody>
          <a:bodyPr/>
          <a:lstStyle/>
          <a:p>
            <a:r>
              <a:rPr lang="en-US" smtClean="0"/>
              <a:t>How do you interpret this diagram?</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100120" y="3697014"/>
            <a:ext cx="3380740" cy="3452157"/>
          </a:xfrm>
        </p:spPr>
        <p:txBody>
          <a:bodyPr/>
          <a:lstStyle/>
          <a:p>
            <a:r>
              <a:rPr lang="en-US" smtClean="0"/>
              <a:t>Object Diagrams:</a:t>
            </a:r>
          </a:p>
          <a:p>
            <a:r>
              <a:rPr lang="en-US" smtClean="0"/>
              <a:t>The Object Diagrams describe an instantiation of Class Diagram at a particular instance of time. They may be used to explore different configurations of objects. These configurations when combined can be generalized into relevant Class Diagrams. </a:t>
            </a:r>
          </a:p>
          <a:p>
            <a:r>
              <a:rPr lang="en-US" smtClean="0"/>
              <a:t>Object Diagrams provide a snapshot of the instances in a system, and the relationships between the instances. It is a structural diagram that shows the instances of the classifiers in models.</a:t>
            </a:r>
          </a:p>
          <a:p>
            <a:r>
              <a:rPr lang="en-US" smtClean="0"/>
              <a:t>In the example shown in the slide – Sales, Jack, HomeAddr are instances of the classes like department, person, and address respectively. Object Name may be omitted. That is to say, if there is only a colon followed by Class Name (with underlining) such an object is called an “anonymous object”.</a:t>
            </a:r>
          </a:p>
          <a:p>
            <a:r>
              <a:rPr lang="en-US" smtClean="0"/>
              <a:t>Objects too may have other compartments as defined by their classes. However, usually attributes (along with values) are mentioned and  operations are not mentioned.</a:t>
            </a:r>
          </a:p>
          <a:p>
            <a:r>
              <a:rPr lang="en-US" smtClean="0"/>
              <a:t>contd.</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1163182" y="3681248"/>
            <a:ext cx="3380740" cy="3452157"/>
          </a:xfrm>
        </p:spPr>
        <p:txBody>
          <a:bodyPr/>
          <a:lstStyle/>
          <a:p>
            <a:r>
              <a:rPr lang="en-US" smtClean="0"/>
              <a:t>Object Diagrams (contd.):</a:t>
            </a:r>
          </a:p>
          <a:p>
            <a:r>
              <a:rPr lang="en-US" smtClean="0"/>
              <a:t>Depending on the multiplicity values associated with class relationships, there may be different number of objects of the classes that exist in the Class Diagram. “Links” relate the objects. They are instances of relationships of Class Diagrams.</a:t>
            </a:r>
          </a:p>
          <a:p>
            <a:r>
              <a:rPr lang="en-US" smtClean="0"/>
              <a:t>Since Object Diagrams indicate objects of system at particular instance of time, they can be used to verify system performance in terms of memory utilization of objects, and communication links between them. Thought can be given to minimize use of resources by techniques like pooling or queuing, batch processing, etc.</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1147417" y="3697014"/>
            <a:ext cx="3380740" cy="3452157"/>
          </a:xfrm>
        </p:spPr>
        <p:txBody>
          <a:bodyPr/>
          <a:lstStyle/>
          <a:p>
            <a:r>
              <a:rPr lang="en-US" smtClean="0"/>
              <a:t>How would you interpret this?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47416" y="3697013"/>
            <a:ext cx="3380740" cy="3452157"/>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14096"/>
            <a:ext cx="959224" cy="169277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800" dirty="0">
                <a:latin typeface="Candara" panose="020E0502030303020204" pitchFamily="34" charset="0"/>
              </a:rPr>
              <a:t>Answers to review questions.</a:t>
            </a:r>
          </a:p>
          <a:p>
            <a:r>
              <a:rPr lang="en-US" sz="800" dirty="0">
                <a:latin typeface="Candara" panose="020E0502030303020204" pitchFamily="34" charset="0"/>
              </a:rPr>
              <a:t>Question 1: A,B</a:t>
            </a:r>
          </a:p>
          <a:p>
            <a:endParaRPr lang="en-US" sz="800" dirty="0">
              <a:latin typeface="Candara" panose="020E0502030303020204" pitchFamily="34" charset="0"/>
            </a:endParaRPr>
          </a:p>
          <a:p>
            <a:r>
              <a:rPr lang="en-US" sz="800" dirty="0">
                <a:latin typeface="Candara" panose="020E0502030303020204" pitchFamily="34" charset="0"/>
              </a:rPr>
              <a:t>Question 2 : False</a:t>
            </a:r>
          </a:p>
          <a:p>
            <a:endParaRPr lang="en-US" sz="800" dirty="0">
              <a:latin typeface="Candara" panose="020E0502030303020204" pitchFamily="34" charset="0"/>
            </a:endParaRPr>
          </a:p>
          <a:p>
            <a:r>
              <a:rPr lang="en-US" sz="800" dirty="0">
                <a:latin typeface="Candara" panose="020E0502030303020204" pitchFamily="34" charset="0"/>
              </a:rPr>
              <a:t>Question 3: Generalization, Association, Aggregation, Composition, Dependency   </a:t>
            </a:r>
          </a:p>
          <a:p>
            <a:r>
              <a:rPr lang="en-US" sz="800" dirty="0">
                <a:latin typeface="Candara" panose="020E0502030303020204" pitchFamily="34" charset="0"/>
              </a:rPr>
              <a:t> </a:t>
            </a:r>
          </a:p>
        </p:txBody>
      </p:sp>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648" y="1174375"/>
            <a:ext cx="735106" cy="984885"/>
          </a:xfrm>
          <a:prstGeom prst="rect">
            <a:avLst/>
          </a:prstGeom>
          <a:noFill/>
        </p:spPr>
        <p:txBody>
          <a:bodyPr wrap="square" rtlCol="0">
            <a:spAutoFit/>
          </a:bodyPr>
          <a:lstStyle/>
          <a:p>
            <a:r>
              <a:rPr lang="en-US" sz="800" dirty="0">
                <a:latin typeface="Candara" panose="020E0502030303020204" pitchFamily="34" charset="0"/>
              </a:rPr>
              <a:t>Answer to review question</a:t>
            </a:r>
          </a:p>
          <a:p>
            <a:endParaRPr lang="en-US" sz="800" dirty="0">
              <a:latin typeface="Candara" panose="020E0502030303020204" pitchFamily="34" charset="0"/>
            </a:endParaRPr>
          </a:p>
          <a:p>
            <a:r>
              <a:rPr lang="en-US" sz="800" dirty="0">
                <a:latin typeface="Candara" panose="020E0502030303020204" pitchFamily="34" charset="0"/>
              </a:rPr>
              <a:t>1- A</a:t>
            </a:r>
          </a:p>
          <a:p>
            <a:r>
              <a:rPr lang="en-US" sz="800" dirty="0">
                <a:latin typeface="Candara" panose="020E0502030303020204" pitchFamily="34" charset="0"/>
              </a:rPr>
              <a:t>2- B</a:t>
            </a:r>
          </a:p>
          <a:p>
            <a:endParaRPr lang="en-US" sz="1000" dirty="0"/>
          </a:p>
        </p:txBody>
      </p:sp>
      <p:sp>
        <p:nvSpPr>
          <p:cNvPr id="2" name="Slide Image Placeholder 1"/>
          <p:cNvSpPr>
            <a:spLocks noGrp="1" noRot="1" noChangeAspect="1"/>
          </p:cNvSpPr>
          <p:nvPr>
            <p:ph type="sldImg"/>
          </p:nvPr>
        </p:nvSpPr>
        <p:spPr>
          <a:xfrm>
            <a:off x="1065213" y="582613"/>
            <a:ext cx="3884612" cy="2914650"/>
          </a:xfrm>
        </p:spPr>
      </p:sp>
      <p:sp>
        <p:nvSpPr>
          <p:cNvPr id="4" name="Notes Placeholder 3"/>
          <p:cNvSpPr>
            <a:spLocks noGrp="1"/>
          </p:cNvSpPr>
          <p:nvPr>
            <p:ph type="body" idx="1"/>
          </p:nvPr>
        </p:nvSpPr>
        <p:spPr>
          <a:xfrm>
            <a:off x="1163182" y="3665483"/>
            <a:ext cx="3380740" cy="3452157"/>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163182" y="3681248"/>
            <a:ext cx="3380740" cy="3452157"/>
          </a:xfrm>
        </p:spPr>
        <p:txBody>
          <a:bodyPr/>
          <a:lstStyle/>
          <a:p>
            <a:r>
              <a:rPr lang="en-US" smtClean="0"/>
              <a:t>Static View Diagrams:</a:t>
            </a:r>
          </a:p>
          <a:p>
            <a:r>
              <a:rPr lang="en-US" smtClean="0"/>
              <a:t>As seen in the earlier lesson, UML diagrams are classified as:</a:t>
            </a:r>
          </a:p>
          <a:p>
            <a:pPr lvl="1"/>
            <a:r>
              <a:rPr lang="en-US" smtClean="0"/>
              <a:t>Dynamic View Diagrams</a:t>
            </a:r>
          </a:p>
          <a:p>
            <a:pPr lvl="1"/>
            <a:r>
              <a:rPr lang="en-US" smtClean="0"/>
              <a:t>Static View Diagrams</a:t>
            </a:r>
          </a:p>
          <a:p>
            <a:pPr lvl="1"/>
            <a:r>
              <a:rPr lang="en-US" smtClean="0"/>
              <a:t>Physical View Diagrams</a:t>
            </a:r>
          </a:p>
          <a:p>
            <a:r>
              <a:rPr lang="en-US" smtClean="0"/>
              <a:t>Let us begin with the Static View Diagrams.</a:t>
            </a:r>
          </a:p>
          <a:p>
            <a:r>
              <a:rPr lang="en-US" smtClean="0"/>
              <a:t>Static View Diagrams include:</a:t>
            </a:r>
          </a:p>
          <a:p>
            <a:pPr lvl="1"/>
            <a:r>
              <a:rPr lang="en-US" smtClean="0"/>
              <a:t>Class Diagrams</a:t>
            </a:r>
          </a:p>
          <a:p>
            <a:pPr lvl="1"/>
            <a:r>
              <a:rPr lang="en-US" smtClean="0"/>
              <a:t>Object Diagrams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147416" y="3633952"/>
            <a:ext cx="3380740" cy="3452157"/>
          </a:xfrm>
        </p:spPr>
        <p:txBody>
          <a:bodyPr/>
          <a:lstStyle/>
          <a:p>
            <a:r>
              <a:rPr lang="en-US" smtClean="0"/>
              <a:t>Class Diagrams: Features:</a:t>
            </a:r>
          </a:p>
          <a:p>
            <a:r>
              <a:rPr lang="en-US" smtClean="0"/>
              <a:t>Class Diagrams can be used to model classes, and the relationships between classes. </a:t>
            </a:r>
          </a:p>
          <a:p>
            <a:r>
              <a:rPr lang="en-US" smtClean="0"/>
              <a:t>When drawn during the analysis stage, only the names of the classes maybe represented. </a:t>
            </a:r>
          </a:p>
          <a:p>
            <a:r>
              <a:rPr lang="en-US" smtClean="0"/>
              <a:t>During further refinements in the detailed analysis or design stage, details like “attributes” and “services” get added to each class, and are depicted in the Class Diagram.</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31651" y="3744310"/>
            <a:ext cx="3380740" cy="3452157"/>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084354" y="3681248"/>
            <a:ext cx="3380740" cy="3452157"/>
          </a:xfrm>
        </p:spPr>
        <p:txBody>
          <a:bodyPr/>
          <a:lstStyle/>
          <a:p>
            <a:r>
              <a:rPr lang="en-US" smtClean="0"/>
              <a:t>Uses of Class Diagram:</a:t>
            </a:r>
          </a:p>
          <a:p>
            <a:r>
              <a:rPr lang="en-US" smtClean="0"/>
              <a:t>The importance of the Class diagram is that it gives a view of all the classes that are required to make up the system. It also conveys the collaborations that exist between classes to give the system behavior.</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131651" y="3681248"/>
            <a:ext cx="3380740" cy="3452157"/>
          </a:xfrm>
        </p:spPr>
        <p:txBody>
          <a:bodyPr/>
          <a:lstStyle/>
          <a:p>
            <a:r>
              <a:rPr lang="en-US" smtClean="0"/>
              <a:t>Notations for Class:</a:t>
            </a:r>
          </a:p>
          <a:p>
            <a:r>
              <a:rPr lang="en-US" smtClean="0"/>
              <a:t>Classes are denoted as rectangles, with compartments for name, attributes, and operations. There is optionally a last compartment that can be used for specifying responsibilities, variations, business rules, etc.</a:t>
            </a:r>
          </a:p>
          <a:p>
            <a:r>
              <a:rPr lang="en-US" smtClean="0"/>
              <a:t>The name is the mandatory part. Other compartments may be included based on the amount of details required to be communicated. The representations of classes that do not have all compartments are known as “elided notations for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1115885" y="3665483"/>
            <a:ext cx="3380740" cy="3452157"/>
          </a:xfrm>
        </p:spPr>
        <p:txBody>
          <a:bodyPr/>
          <a:lstStyle/>
          <a:p>
            <a:r>
              <a:rPr lang="en-US" smtClean="0"/>
              <a:t>Notations for Class: Class Visibility:</a:t>
            </a:r>
          </a:p>
          <a:p>
            <a:r>
              <a:rPr lang="en-US" smtClean="0"/>
              <a:t>Information about visibility of attributes and operations can sometimes be represented by using symbols like + for public, - for private, or # for protected. </a:t>
            </a:r>
          </a:p>
          <a:p>
            <a:r>
              <a:rPr lang="en-US" smtClean="0"/>
              <a:t>These symbols may vary from tool to tool.</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1131651" y="3665483"/>
            <a:ext cx="3380740" cy="3452157"/>
          </a:xfrm>
        </p:spPr>
        <p:txBody>
          <a:bodyPr/>
          <a:lstStyle/>
          <a:p>
            <a:r>
              <a:rPr lang="en-US" smtClean="0"/>
              <a:t>Relationships: Association:</a:t>
            </a:r>
          </a:p>
          <a:p>
            <a:r>
              <a:rPr lang="en-US" smtClean="0"/>
              <a:t>Associations may be characterized by the following:</a:t>
            </a:r>
          </a:p>
          <a:p>
            <a:pPr lvl="1"/>
            <a:r>
              <a:rPr lang="en-US" smtClean="0"/>
              <a:t>Name: The name signifies purpose of association, and is written along with the line indicating association, role and direction of association.</a:t>
            </a:r>
          </a:p>
          <a:p>
            <a:pPr lvl="1"/>
            <a:r>
              <a:rPr lang="en-US" smtClean="0"/>
              <a:t>Role: In case there are specific roles played by classes in the association, then it is indicated by the role name, which is written near the class.</a:t>
            </a:r>
          </a:p>
          <a:p>
            <a:pPr lvl="1"/>
            <a:r>
              <a:rPr lang="en-US" smtClean="0"/>
              <a:t>Arrow: Arrows may be used to indicate whether the association is uni-directional or bi-directional. Absence of arrows implies that no inferences can be drawn about the navigability.</a:t>
            </a:r>
          </a:p>
          <a:p>
            <a:r>
              <a:rPr lang="en-US" smtClean="0"/>
              <a:t>The example in the slide shows an association relationship between a class Person and a class Car. The class Person plays the role of an owner. </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8595233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221689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4021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9028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490971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5777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9996280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952381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0598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87980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380375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83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6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5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1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16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5549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9260678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cs typeface="Arial" charset="0"/>
              </a:rPr>
              <a:t>Unified Modeling Language</a:t>
            </a:r>
          </a:p>
        </p:txBody>
      </p:sp>
      <p:sp>
        <p:nvSpPr>
          <p:cNvPr id="13314" name="Subtitle 11"/>
          <p:cNvSpPr>
            <a:spLocks noGrp="1"/>
          </p:cNvSpPr>
          <p:nvPr>
            <p:ph type="subTitle" idx="1"/>
          </p:nvPr>
        </p:nvSpPr>
        <p:spPr/>
        <p:txBody>
          <a:bodyPr>
            <a:normAutofit/>
          </a:bodyPr>
          <a:lstStyle/>
          <a:p>
            <a:pPr algn="l" eaLnBrk="1" hangingPunct="1"/>
            <a:r>
              <a:rPr lang="en-US" sz="2400" b="0" dirty="0" smtClean="0">
                <a:cs typeface="Arial" charset="0"/>
              </a:rPr>
              <a:t>Lesson 3: Static View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Relationship - Example</a:t>
            </a:r>
          </a:p>
        </p:txBody>
      </p:sp>
      <p:pic>
        <p:nvPicPr>
          <p:cNvPr id="22531" name="Picture 5"/>
          <p:cNvPicPr>
            <a:picLocks noChangeAspect="1" noChangeArrowheads="1"/>
          </p:cNvPicPr>
          <p:nvPr/>
        </p:nvPicPr>
        <p:blipFill>
          <a:blip r:embed="rId3"/>
          <a:srcRect/>
          <a:stretch>
            <a:fillRect/>
          </a:stretch>
        </p:blipFill>
        <p:spPr bwMode="auto">
          <a:xfrm>
            <a:off x="671513" y="1447800"/>
            <a:ext cx="5210175" cy="1285875"/>
          </a:xfrm>
          <a:prstGeom prst="rect">
            <a:avLst/>
          </a:prstGeom>
          <a:noFill/>
          <a:ln w="9525">
            <a:noFill/>
            <a:miter lim="800000"/>
            <a:headEnd/>
            <a:tailEnd/>
          </a:ln>
        </p:spPr>
      </p:pic>
      <p:pic>
        <p:nvPicPr>
          <p:cNvPr id="22532" name="Picture 7"/>
          <p:cNvPicPr>
            <a:picLocks noChangeAspect="1" noChangeArrowheads="1"/>
          </p:cNvPicPr>
          <p:nvPr/>
        </p:nvPicPr>
        <p:blipFill>
          <a:blip r:embed="rId4"/>
          <a:srcRect/>
          <a:stretch>
            <a:fillRect/>
          </a:stretch>
        </p:blipFill>
        <p:spPr bwMode="auto">
          <a:xfrm>
            <a:off x="652463" y="3124200"/>
            <a:ext cx="5248275"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Relationships - Features</a:t>
            </a:r>
          </a:p>
        </p:txBody>
      </p:sp>
      <p:sp>
        <p:nvSpPr>
          <p:cNvPr id="23555"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Aggregation and Composition:</a:t>
            </a:r>
          </a:p>
          <a:p>
            <a:pPr marL="571500" lvl="1" indent="-228600" eaLnBrk="1" hangingPunct="1"/>
            <a:r>
              <a:rPr lang="en-US" smtClean="0">
                <a:solidFill>
                  <a:srgbClr val="000000"/>
                </a:solidFill>
                <a:cs typeface="Arial" charset="0"/>
              </a:rPr>
              <a:t>The following Class Diagram, possessing Composition and Aggregation, </a:t>
            </a:r>
          </a:p>
          <a:p>
            <a:pPr marL="571500" lvl="1" indent="-228600" eaLnBrk="1" hangingPunct="1">
              <a:buFont typeface="Arial" charset="0"/>
              <a:buNone/>
            </a:pPr>
            <a:r>
              <a:rPr lang="en-US" smtClean="0">
                <a:solidFill>
                  <a:srgbClr val="000000"/>
                </a:solidFill>
                <a:cs typeface="Arial" charset="0"/>
              </a:rPr>
              <a:t>	displays:</a:t>
            </a:r>
          </a:p>
          <a:p>
            <a:pPr marL="971550" lvl="2" eaLnBrk="1" hangingPunct="1">
              <a:buFontTx/>
              <a:buChar char="•"/>
            </a:pPr>
            <a:r>
              <a:rPr lang="en-US" smtClean="0">
                <a:solidFill>
                  <a:srgbClr val="000000"/>
                </a:solidFill>
                <a:cs typeface="Arial" charset="0"/>
              </a:rPr>
              <a:t>Aggregation as indicated by a hollow diamond.</a:t>
            </a:r>
          </a:p>
          <a:p>
            <a:pPr marL="971550" lvl="2" eaLnBrk="1" hangingPunct="1">
              <a:buFontTx/>
              <a:buChar char="•"/>
            </a:pPr>
            <a:r>
              <a:rPr lang="en-US" smtClean="0">
                <a:solidFill>
                  <a:srgbClr val="000000"/>
                </a:solidFill>
                <a:cs typeface="Arial" charset="0"/>
              </a:rPr>
              <a:t>Composition as indicated by a filled diamond.</a:t>
            </a:r>
          </a:p>
          <a:p>
            <a:pPr marL="971550" lvl="2" eaLnBrk="1" hangingPunct="1">
              <a:buFontTx/>
              <a:buChar char="•"/>
            </a:pPr>
            <a:r>
              <a:rPr lang="en-US" smtClean="0">
                <a:solidFill>
                  <a:srgbClr val="000000"/>
                </a:solidFill>
                <a:cs typeface="Arial" charset="0"/>
              </a:rPr>
              <a:t>Diamond as pointing towards the “whole” class or the aggregate.</a:t>
            </a:r>
          </a:p>
        </p:txBody>
      </p:sp>
      <p:pic>
        <p:nvPicPr>
          <p:cNvPr id="23556" name="Picture 5"/>
          <p:cNvPicPr>
            <a:picLocks noChangeAspect="1" noChangeArrowheads="1"/>
          </p:cNvPicPr>
          <p:nvPr/>
        </p:nvPicPr>
        <p:blipFill>
          <a:blip r:embed="rId3"/>
          <a:srcRect/>
          <a:stretch>
            <a:fillRect/>
          </a:stretch>
        </p:blipFill>
        <p:spPr bwMode="auto">
          <a:xfrm>
            <a:off x="1724025" y="3057525"/>
            <a:ext cx="4371975"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Relationships - Examples</a:t>
            </a:r>
          </a:p>
        </p:txBody>
      </p:sp>
      <p:sp>
        <p:nvSpPr>
          <p:cNvPr id="24579" name="Text Box 6"/>
          <p:cNvSpPr txBox="1">
            <a:spLocks noChangeArrowheads="1"/>
          </p:cNvSpPr>
          <p:nvPr/>
        </p:nvSpPr>
        <p:spPr bwMode="auto">
          <a:xfrm>
            <a:off x="4572000" y="2057400"/>
            <a:ext cx="1822935" cy="400110"/>
          </a:xfrm>
          <a:prstGeom prst="rect">
            <a:avLst/>
          </a:prstGeom>
          <a:noFill/>
          <a:ln w="28575">
            <a:noFill/>
            <a:miter lim="800000"/>
            <a:headEnd/>
            <a:tailEnd/>
          </a:ln>
        </p:spPr>
        <p:txBody>
          <a:bodyPr wrap="none">
            <a:spAutoFit/>
          </a:bodyPr>
          <a:lstStyle/>
          <a:p>
            <a:r>
              <a:rPr lang="en-US" sz="2000" b="1" u="sng">
                <a:solidFill>
                  <a:schemeClr val="tx2"/>
                </a:solidFill>
                <a:latin typeface="+mj-lt"/>
              </a:rPr>
              <a:t>Composition</a:t>
            </a:r>
            <a:r>
              <a:rPr lang="en-US" sz="2000" b="1">
                <a:solidFill>
                  <a:schemeClr val="tx2"/>
                </a:solidFill>
                <a:latin typeface="+mj-lt"/>
              </a:rPr>
              <a:t> </a:t>
            </a:r>
          </a:p>
        </p:txBody>
      </p:sp>
      <p:sp>
        <p:nvSpPr>
          <p:cNvPr id="24580" name="Text Box 7"/>
          <p:cNvSpPr txBox="1">
            <a:spLocks noChangeArrowheads="1"/>
          </p:cNvSpPr>
          <p:nvPr/>
        </p:nvSpPr>
        <p:spPr bwMode="auto">
          <a:xfrm>
            <a:off x="2286000" y="2057400"/>
            <a:ext cx="1766830" cy="400110"/>
          </a:xfrm>
          <a:prstGeom prst="rect">
            <a:avLst/>
          </a:prstGeom>
          <a:noFill/>
          <a:ln w="28575">
            <a:noFill/>
            <a:miter lim="800000"/>
            <a:headEnd/>
            <a:tailEnd/>
          </a:ln>
        </p:spPr>
        <p:txBody>
          <a:bodyPr wrap="none">
            <a:spAutoFit/>
          </a:bodyPr>
          <a:lstStyle/>
          <a:p>
            <a:r>
              <a:rPr lang="en-US" sz="2000" b="1" u="sng" dirty="0">
                <a:solidFill>
                  <a:schemeClr val="tx2"/>
                </a:solidFill>
                <a:latin typeface="+mj-lt"/>
              </a:rPr>
              <a:t>Aggregation</a:t>
            </a:r>
            <a:r>
              <a:rPr lang="en-US" sz="2000" b="1" dirty="0">
                <a:solidFill>
                  <a:schemeClr val="tx2"/>
                </a:solidFill>
                <a:latin typeface="+mj-lt"/>
              </a:rPr>
              <a:t> </a:t>
            </a:r>
          </a:p>
        </p:txBody>
      </p:sp>
      <p:pic>
        <p:nvPicPr>
          <p:cNvPr id="24581" name="Picture 7"/>
          <p:cNvPicPr>
            <a:picLocks noChangeAspect="1" noChangeArrowheads="1"/>
          </p:cNvPicPr>
          <p:nvPr/>
        </p:nvPicPr>
        <p:blipFill>
          <a:blip r:embed="rId3"/>
          <a:srcRect/>
          <a:stretch>
            <a:fillRect/>
          </a:stretch>
        </p:blipFill>
        <p:spPr bwMode="auto">
          <a:xfrm>
            <a:off x="2386013" y="2714625"/>
            <a:ext cx="37623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sz="1200" dirty="0" smtClean="0">
                <a:cs typeface="Arial" charset="0"/>
              </a:rPr>
              <a:t> </a:t>
            </a:r>
            <a:r>
              <a:rPr lang="en-US" dirty="0" smtClean="0">
                <a:cs typeface="Arial" charset="0"/>
              </a:rPr>
              <a:t>Definition of Multiplicity</a:t>
            </a:r>
          </a:p>
        </p:txBody>
      </p:sp>
      <p:sp>
        <p:nvSpPr>
          <p:cNvPr id="25603"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Multiplicity: </a:t>
            </a:r>
          </a:p>
          <a:p>
            <a:pPr lvl="1" eaLnBrk="1" hangingPunct="1"/>
            <a:r>
              <a:rPr lang="en-US" smtClean="0">
                <a:solidFill>
                  <a:srgbClr val="000000"/>
                </a:solidFill>
                <a:cs typeface="Arial" charset="0"/>
              </a:rPr>
              <a:t>Multiplicity indicates the “number of instances” of one class linked to </a:t>
            </a:r>
          </a:p>
          <a:p>
            <a:pPr lvl="1" eaLnBrk="1" hangingPunct="1">
              <a:buFont typeface="Arial" charset="0"/>
              <a:buNone/>
            </a:pPr>
            <a:r>
              <a:rPr lang="en-US" smtClean="0">
                <a:solidFill>
                  <a:srgbClr val="000000"/>
                </a:solidFill>
                <a:cs typeface="Arial" charset="0"/>
              </a:rPr>
              <a:t>	“one instance” of another class.</a:t>
            </a:r>
          </a:p>
        </p:txBody>
      </p:sp>
      <p:graphicFrame>
        <p:nvGraphicFramePr>
          <p:cNvPr id="15392" name="Group 32"/>
          <p:cNvGraphicFramePr>
            <a:graphicFrameLocks noGrp="1"/>
          </p:cNvGraphicFramePr>
          <p:nvPr>
            <p:extLst>
              <p:ext uri="{D42A27DB-BD31-4B8C-83A1-F6EECF244321}">
                <p14:modId xmlns:p14="http://schemas.microsoft.com/office/powerpoint/2010/main" val="3938324340"/>
              </p:ext>
            </p:extLst>
          </p:nvPr>
        </p:nvGraphicFramePr>
        <p:xfrm>
          <a:off x="1600200" y="2867025"/>
          <a:ext cx="3657600" cy="2194560"/>
        </p:xfrm>
        <a:graphic>
          <a:graphicData uri="http://schemas.openxmlformats.org/drawingml/2006/table">
            <a:tbl>
              <a:tblPr/>
              <a:tblGrid>
                <a:gridCol w="1069975"/>
                <a:gridCol w="2587625"/>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Exactly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or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One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pic>
        <p:nvPicPr>
          <p:cNvPr id="25627" name="Picture 28"/>
          <p:cNvPicPr>
            <a:picLocks noChangeAspect="1" noChangeArrowheads="1"/>
          </p:cNvPicPr>
          <p:nvPr/>
        </p:nvPicPr>
        <p:blipFill>
          <a:blip r:embed="rId3"/>
          <a:srcRect/>
          <a:stretch>
            <a:fillRect/>
          </a:stretch>
        </p:blipFill>
        <p:spPr bwMode="auto">
          <a:xfrm>
            <a:off x="5838825" y="2667000"/>
            <a:ext cx="185737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Class Relationship - Features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Association Class:</a:t>
            </a:r>
          </a:p>
          <a:p>
            <a:pPr lvl="1" eaLnBrk="1" hangingPunct="1"/>
            <a:r>
              <a:rPr lang="en-US" smtClean="0">
                <a:solidFill>
                  <a:srgbClr val="000000"/>
                </a:solidFill>
                <a:cs typeface="Arial" charset="0"/>
              </a:rPr>
              <a:t>An Association Class is a class that has properties of both an “association” and a “class”.</a:t>
            </a:r>
          </a:p>
          <a:p>
            <a:pPr lvl="1" eaLnBrk="1" hangingPunct="1"/>
            <a:r>
              <a:rPr lang="en-US" smtClean="0">
                <a:solidFill>
                  <a:srgbClr val="000000"/>
                </a:solidFill>
                <a:cs typeface="Arial" charset="0"/>
              </a:rPr>
              <a:t>It is required when properties result from unique combination of two classes.</a:t>
            </a:r>
          </a:p>
          <a:p>
            <a:pPr lvl="1" eaLnBrk="1" hangingPunct="1"/>
            <a:r>
              <a:rPr lang="en-US" smtClean="0">
                <a:solidFill>
                  <a:srgbClr val="000000"/>
                </a:solidFill>
                <a:cs typeface="Arial" charset="0"/>
              </a:rPr>
              <a:t>For example:</a:t>
            </a:r>
          </a:p>
        </p:txBody>
      </p:sp>
      <p:pic>
        <p:nvPicPr>
          <p:cNvPr id="29700" name="Picture 6"/>
          <p:cNvPicPr>
            <a:picLocks noChangeAspect="1" noChangeArrowheads="1"/>
          </p:cNvPicPr>
          <p:nvPr/>
        </p:nvPicPr>
        <p:blipFill>
          <a:blip r:embed="rId3"/>
          <a:srcRect/>
          <a:stretch>
            <a:fillRect/>
          </a:stretch>
        </p:blipFill>
        <p:spPr bwMode="auto">
          <a:xfrm>
            <a:off x="2266950" y="3486150"/>
            <a:ext cx="26860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Dependency - Features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Dependency:</a:t>
            </a:r>
          </a:p>
          <a:p>
            <a:pPr lvl="1" eaLnBrk="1" hangingPunct="1"/>
            <a:r>
              <a:rPr lang="en-US" smtClean="0">
                <a:solidFill>
                  <a:srgbClr val="000000"/>
                </a:solidFill>
                <a:cs typeface="Arial" charset="0"/>
              </a:rPr>
              <a:t>Dependency is a “using” relationship within which the change in the specification of one class may affect another class that uses it.</a:t>
            </a:r>
          </a:p>
          <a:p>
            <a:pPr lvl="1" eaLnBrk="1" hangingPunct="1"/>
            <a:r>
              <a:rPr lang="en-US" smtClean="0">
                <a:solidFill>
                  <a:srgbClr val="000000"/>
                </a:solidFill>
                <a:cs typeface="Arial" charset="0"/>
              </a:rPr>
              <a:t>For example:</a:t>
            </a:r>
          </a:p>
        </p:txBody>
      </p:sp>
      <p:pic>
        <p:nvPicPr>
          <p:cNvPr id="30724" name="Picture 5"/>
          <p:cNvPicPr>
            <a:picLocks noChangeAspect="1" noChangeArrowheads="1"/>
          </p:cNvPicPr>
          <p:nvPr/>
        </p:nvPicPr>
        <p:blipFill>
          <a:blip r:embed="rId3"/>
          <a:srcRect/>
          <a:stretch>
            <a:fillRect/>
          </a:stretch>
        </p:blipFill>
        <p:spPr bwMode="auto">
          <a:xfrm>
            <a:off x="2590800" y="2667000"/>
            <a:ext cx="33147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What does Dependency Translate to in Code?</a:t>
            </a:r>
          </a:p>
        </p:txBody>
      </p:sp>
      <p:sp>
        <p:nvSpPr>
          <p:cNvPr id="31747" name="Rectangle 21"/>
          <p:cNvSpPr>
            <a:spLocks noGrp="1" noChangeArrowheads="1"/>
          </p:cNvSpPr>
          <p:nvPr>
            <p:ph idx="1"/>
          </p:nvPr>
        </p:nvSpPr>
        <p:spPr/>
        <p:txBody>
          <a:bodyPr lIns="90488" tIns="44450" rIns="90488" bIns="44450"/>
          <a:lstStyle/>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marL="347663" indent="-347663" eaLnBrk="1" hangingPunct="1">
              <a:lnSpc>
                <a:spcPct val="80000"/>
              </a:lnSpc>
            </a:pPr>
            <a:r>
              <a:rPr lang="en-US" smtClean="0">
                <a:solidFill>
                  <a:srgbClr val="000000"/>
                </a:solidFill>
                <a:cs typeface="Arial" charset="0"/>
              </a:rPr>
              <a:t>Dependencies can translate to one of the following:</a:t>
            </a:r>
          </a:p>
          <a:p>
            <a:pPr lvl="1" eaLnBrk="1" hangingPunct="1">
              <a:lnSpc>
                <a:spcPct val="80000"/>
              </a:lnSpc>
            </a:pPr>
            <a:r>
              <a:rPr lang="en-US" smtClean="0">
                <a:solidFill>
                  <a:srgbClr val="000000"/>
                </a:solidFill>
                <a:cs typeface="Arial" charset="0"/>
              </a:rPr>
              <a:t>Instance of Class B is a parameter for method(s) of Class A.</a:t>
            </a:r>
          </a:p>
          <a:p>
            <a:pPr lvl="1" eaLnBrk="1" hangingPunct="1">
              <a:lnSpc>
                <a:spcPct val="80000"/>
              </a:lnSpc>
            </a:pPr>
            <a:r>
              <a:rPr lang="en-US" smtClean="0">
                <a:solidFill>
                  <a:srgbClr val="000000"/>
                </a:solidFill>
                <a:cs typeface="Arial" charset="0"/>
              </a:rPr>
              <a:t>Object or reference of Class B is returned by method(s) of Class A. </a:t>
            </a:r>
          </a:p>
          <a:p>
            <a:pPr lvl="1" eaLnBrk="1" hangingPunct="1">
              <a:lnSpc>
                <a:spcPct val="80000"/>
              </a:lnSpc>
            </a:pPr>
            <a:r>
              <a:rPr lang="en-US" smtClean="0">
                <a:solidFill>
                  <a:srgbClr val="000000"/>
                </a:solidFill>
                <a:cs typeface="Arial" charset="0"/>
              </a:rPr>
              <a:t>Instance of Class B is a local variable in method(s) of Class A.</a:t>
            </a:r>
          </a:p>
        </p:txBody>
      </p:sp>
      <p:grpSp>
        <p:nvGrpSpPr>
          <p:cNvPr id="31748" name="Group 20"/>
          <p:cNvGrpSpPr>
            <a:grpSpLocks/>
          </p:cNvGrpSpPr>
          <p:nvPr/>
        </p:nvGrpSpPr>
        <p:grpSpPr bwMode="auto">
          <a:xfrm>
            <a:off x="609600" y="1371600"/>
            <a:ext cx="8001000" cy="2595563"/>
            <a:chOff x="152400" y="1447800"/>
            <a:chExt cx="8458200" cy="2743200"/>
          </a:xfrm>
        </p:grpSpPr>
        <p:sp>
          <p:nvSpPr>
            <p:cNvPr id="11" name="Rectangle 3"/>
            <p:cNvSpPr txBox="1">
              <a:spLocks noChangeArrowheads="1"/>
            </p:cNvSpPr>
            <p:nvPr/>
          </p:nvSpPr>
          <p:spPr bwMode="auto">
            <a:xfrm>
              <a:off x="152400"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M1 (B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grpSp>
          <p:nvGrpSpPr>
            <p:cNvPr id="31750" name="Group 29"/>
            <p:cNvGrpSpPr>
              <a:grpSpLocks/>
            </p:cNvGrpSpPr>
            <p:nvPr/>
          </p:nvGrpSpPr>
          <p:grpSpPr bwMode="auto">
            <a:xfrm>
              <a:off x="2286000" y="1447800"/>
              <a:ext cx="4724400" cy="487363"/>
              <a:chOff x="2286000" y="1600200"/>
              <a:chExt cx="4724400" cy="487363"/>
            </a:xfrm>
          </p:grpSpPr>
          <p:sp>
            <p:nvSpPr>
              <p:cNvPr id="50190" name="Rectangle 6"/>
              <p:cNvSpPr>
                <a:spLocks noChangeArrowheads="1"/>
              </p:cNvSpPr>
              <p:nvPr/>
            </p:nvSpPr>
            <p:spPr bwMode="auto">
              <a:xfrm>
                <a:off x="5410246" y="1600200"/>
                <a:ext cx="1599338"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B</a:t>
                </a:r>
              </a:p>
            </p:txBody>
          </p:sp>
          <p:sp>
            <p:nvSpPr>
              <p:cNvPr id="50191" name="Rectangle 7"/>
              <p:cNvSpPr>
                <a:spLocks noChangeArrowheads="1"/>
              </p:cNvSpPr>
              <p:nvPr/>
            </p:nvSpPr>
            <p:spPr bwMode="auto">
              <a:xfrm>
                <a:off x="2285411" y="1630400"/>
                <a:ext cx="1523819"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A</a:t>
                </a:r>
              </a:p>
            </p:txBody>
          </p:sp>
        </p:grpSp>
        <p:sp>
          <p:nvSpPr>
            <p:cNvPr id="32" name="Rectangle 3"/>
            <p:cNvSpPr txBox="1">
              <a:spLocks noChangeArrowheads="1"/>
            </p:cNvSpPr>
            <p:nvPr/>
          </p:nvSpPr>
          <p:spPr bwMode="auto">
            <a:xfrm>
              <a:off x="7086781" y="2134020"/>
              <a:ext cx="1523819"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p:txBody>
        </p:sp>
        <p:cxnSp>
          <p:nvCxnSpPr>
            <p:cNvPr id="31752" name="Straight Arrow Connector 14"/>
            <p:cNvCxnSpPr>
              <a:cxnSpLocks noChangeShapeType="1"/>
              <a:stCxn id="50191" idx="3"/>
              <a:endCxn id="50190" idx="1"/>
            </p:cNvCxnSpPr>
            <p:nvPr/>
          </p:nvCxnSpPr>
          <p:spPr bwMode="auto">
            <a:xfrm flipV="1">
              <a:off x="3810000" y="1676400"/>
              <a:ext cx="1600200" cy="30163"/>
            </a:xfrm>
            <a:prstGeom prst="straightConnector1">
              <a:avLst/>
            </a:prstGeom>
            <a:noFill/>
            <a:ln w="9525" algn="ctr">
              <a:solidFill>
                <a:schemeClr val="tx1"/>
              </a:solidFill>
              <a:prstDash val="dash"/>
              <a:round/>
              <a:headEnd/>
              <a:tailEnd type="arrow" w="med" len="med"/>
            </a:ln>
          </p:spPr>
        </p:cxnSp>
        <p:sp>
          <p:nvSpPr>
            <p:cNvPr id="16" name="Rectangle 3"/>
            <p:cNvSpPr txBox="1">
              <a:spLocks noChangeArrowheads="1"/>
            </p:cNvSpPr>
            <p:nvPr/>
          </p:nvSpPr>
          <p:spPr bwMode="auto">
            <a:xfrm>
              <a:off x="2515326" y="2134020"/>
              <a:ext cx="1827576"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M2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17" name="Rectangle 3"/>
            <p:cNvSpPr txBox="1">
              <a:spLocks noChangeArrowheads="1"/>
            </p:cNvSpPr>
            <p:nvPr/>
          </p:nvSpPr>
          <p:spPr bwMode="auto">
            <a:xfrm>
              <a:off x="4876574"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M3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b;</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31755" name="TextBox 17"/>
            <p:cNvSpPr txBox="1">
              <a:spLocks noChangeArrowheads="1"/>
            </p:cNvSpPr>
            <p:nvPr/>
          </p:nvSpPr>
          <p:spPr bwMode="auto">
            <a:xfrm>
              <a:off x="1998436"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sp>
          <p:nvSpPr>
            <p:cNvPr id="31756" name="TextBox 19"/>
            <p:cNvSpPr txBox="1">
              <a:spLocks noChangeArrowheads="1"/>
            </p:cNvSpPr>
            <p:nvPr/>
          </p:nvSpPr>
          <p:spPr bwMode="auto">
            <a:xfrm>
              <a:off x="4361361"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r>
              <a:rPr lang="en-US" sz="1200" dirty="0" smtClean="0">
                <a:cs typeface="Arial" charset="0"/>
              </a:rPr>
              <a:t/>
            </a:r>
            <a:br>
              <a:rPr lang="en-US" sz="1200" dirty="0" smtClean="0">
                <a:cs typeface="Arial" charset="0"/>
              </a:rPr>
            </a:br>
            <a:r>
              <a:rPr lang="en-US" dirty="0" smtClean="0">
                <a:cs typeface="Arial" charset="0"/>
              </a:rPr>
              <a:t>Generalization - Features</a:t>
            </a:r>
          </a:p>
        </p:txBody>
      </p:sp>
      <p:sp>
        <p:nvSpPr>
          <p:cNvPr id="32771"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Generalization:</a:t>
            </a:r>
          </a:p>
          <a:p>
            <a:pPr lvl="1" eaLnBrk="1" hangingPunct="1"/>
            <a:r>
              <a:rPr lang="en-US" smtClean="0">
                <a:solidFill>
                  <a:srgbClr val="000000"/>
                </a:solidFill>
                <a:cs typeface="Arial" charset="0"/>
              </a:rPr>
              <a:t>Generalization indicates relationships between super-class and sub-class.</a:t>
            </a:r>
          </a:p>
          <a:p>
            <a:pPr lvl="1" eaLnBrk="1" hangingPunct="1"/>
            <a:r>
              <a:rPr lang="en-US" smtClean="0">
                <a:solidFill>
                  <a:srgbClr val="000000"/>
                </a:solidFill>
                <a:cs typeface="Arial" charset="0"/>
              </a:rPr>
              <a:t>For example:</a:t>
            </a:r>
          </a:p>
        </p:txBody>
      </p:sp>
      <p:pic>
        <p:nvPicPr>
          <p:cNvPr id="32772" name="Picture 5"/>
          <p:cNvPicPr>
            <a:picLocks noChangeAspect="1" noChangeArrowheads="1"/>
          </p:cNvPicPr>
          <p:nvPr/>
        </p:nvPicPr>
        <p:blipFill>
          <a:blip r:embed="rId3"/>
          <a:srcRect/>
          <a:stretch>
            <a:fillRect/>
          </a:stretch>
        </p:blipFill>
        <p:spPr bwMode="auto">
          <a:xfrm>
            <a:off x="2105025" y="2590800"/>
            <a:ext cx="3914775"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What does Generalization Translate to in Code?</a:t>
            </a:r>
          </a:p>
        </p:txBody>
      </p:sp>
      <p:sp>
        <p:nvSpPr>
          <p:cNvPr id="23556" name="Rectangle 18"/>
          <p:cNvSpPr>
            <a:spLocks noGrp="1" noChangeArrowheads="1"/>
          </p:cNvSpPr>
          <p:nvPr>
            <p:ph idx="1"/>
          </p:nvPr>
        </p:nvSpPr>
        <p:spPr/>
        <p:txBody>
          <a:bodyPr wrap="none" lIns="90488" tIns="44450" rIns="90488" bIns="44450"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347663" indent="-347663" eaLnBrk="1" fontAlgn="auto" hangingPunct="1">
              <a:spcAft>
                <a:spcPts val="0"/>
              </a:spcAft>
              <a:defRPr/>
            </a:pPr>
            <a:endParaRPr lang="en-US" dirty="0" smtClean="0"/>
          </a:p>
          <a:p>
            <a:pPr marL="347663" indent="-347663" eaLnBrk="1" fontAlgn="auto" hangingPunct="1">
              <a:spcAft>
                <a:spcPts val="0"/>
              </a:spcAft>
              <a:defRPr/>
            </a:pPr>
            <a:endParaRPr lang="en-US" dirty="0" smtClean="0"/>
          </a:p>
          <a:p>
            <a:pPr marL="347663" indent="-347663" eaLnBrk="1" fontAlgn="auto" hangingPunct="1">
              <a:spcAft>
                <a:spcPts val="0"/>
              </a:spcAft>
              <a:defRPr/>
            </a:pPr>
            <a:r>
              <a:rPr lang="en-US" dirty="0" smtClean="0"/>
              <a:t>Generalization entails using the language constructs to implement </a:t>
            </a:r>
          </a:p>
          <a:p>
            <a:pPr marL="347663" indent="-347663" eaLnBrk="1" fontAlgn="auto" hangingPunct="1">
              <a:spcAft>
                <a:spcPts val="0"/>
              </a:spcAft>
              <a:buFont typeface="Wingdings" pitchFamily="2" charset="2"/>
              <a:buNone/>
              <a:defRPr/>
            </a:pPr>
            <a:r>
              <a:rPr lang="en-US" dirty="0" smtClean="0"/>
              <a:t>	inheritance relationship. </a:t>
            </a:r>
          </a:p>
        </p:txBody>
      </p:sp>
      <p:grpSp>
        <p:nvGrpSpPr>
          <p:cNvPr id="33796" name="Group 60"/>
          <p:cNvGrpSpPr>
            <a:grpSpLocks/>
          </p:cNvGrpSpPr>
          <p:nvPr/>
        </p:nvGrpSpPr>
        <p:grpSpPr bwMode="auto">
          <a:xfrm>
            <a:off x="1600200" y="1600200"/>
            <a:ext cx="5715000" cy="2057400"/>
            <a:chOff x="685800" y="1600200"/>
            <a:chExt cx="5715000" cy="2057400"/>
          </a:xfrm>
        </p:grpSpPr>
        <p:sp>
          <p:nvSpPr>
            <p:cNvPr id="47110" name="Text Box 5"/>
            <p:cNvSpPr txBox="1">
              <a:spLocks noChangeArrowheads="1"/>
            </p:cNvSpPr>
            <p:nvPr/>
          </p:nvSpPr>
          <p:spPr bwMode="auto">
            <a:xfrm>
              <a:off x="742950" y="1676400"/>
              <a:ext cx="9144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B</a:t>
              </a:r>
            </a:p>
          </p:txBody>
        </p:sp>
        <p:sp>
          <p:nvSpPr>
            <p:cNvPr id="47111" name="Text Box 13"/>
            <p:cNvSpPr txBox="1">
              <a:spLocks noChangeArrowheads="1"/>
            </p:cNvSpPr>
            <p:nvPr/>
          </p:nvSpPr>
          <p:spPr bwMode="auto">
            <a:xfrm>
              <a:off x="685800" y="3086100"/>
              <a:ext cx="11430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A</a:t>
              </a:r>
            </a:p>
          </p:txBody>
        </p:sp>
        <p:sp>
          <p:nvSpPr>
            <p:cNvPr id="33799" name="Freeform 41"/>
            <p:cNvSpPr>
              <a:spLocks/>
            </p:cNvSpPr>
            <p:nvPr/>
          </p:nvSpPr>
          <p:spPr bwMode="auto">
            <a:xfrm>
              <a:off x="1123950" y="2081213"/>
              <a:ext cx="228600" cy="32226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lstStyle/>
            <a:p>
              <a:endParaRPr lang="en-US">
                <a:latin typeface="+mj-lt"/>
              </a:endParaRPr>
            </a:p>
          </p:txBody>
        </p:sp>
        <p:sp>
          <p:nvSpPr>
            <p:cNvPr id="33800" name="Line 44"/>
            <p:cNvSpPr>
              <a:spLocks noChangeShapeType="1"/>
            </p:cNvSpPr>
            <p:nvPr/>
          </p:nvSpPr>
          <p:spPr bwMode="auto">
            <a:xfrm>
              <a:off x="1238250" y="2705100"/>
              <a:ext cx="0" cy="381000"/>
            </a:xfrm>
            <a:prstGeom prst="line">
              <a:avLst/>
            </a:prstGeom>
            <a:noFill/>
            <a:ln w="9525">
              <a:solidFill>
                <a:schemeClr val="tx1"/>
              </a:solidFill>
              <a:round/>
              <a:headEnd/>
              <a:tailEnd/>
            </a:ln>
          </p:spPr>
          <p:txBody>
            <a:bodyPr/>
            <a:lstStyle/>
            <a:p>
              <a:endParaRPr lang="en-IN">
                <a:latin typeface="+mj-lt"/>
              </a:endParaRPr>
            </a:p>
          </p:txBody>
        </p:sp>
        <p:sp>
          <p:nvSpPr>
            <p:cNvPr id="33801" name="Line 47"/>
            <p:cNvSpPr>
              <a:spLocks noChangeShapeType="1"/>
            </p:cNvSpPr>
            <p:nvPr/>
          </p:nvSpPr>
          <p:spPr bwMode="auto">
            <a:xfrm>
              <a:off x="1238250" y="2400300"/>
              <a:ext cx="0" cy="304800"/>
            </a:xfrm>
            <a:prstGeom prst="line">
              <a:avLst/>
            </a:prstGeom>
            <a:noFill/>
            <a:ln w="9525">
              <a:solidFill>
                <a:schemeClr val="tx1"/>
              </a:solidFill>
              <a:round/>
              <a:headEnd/>
              <a:tailEnd/>
            </a:ln>
          </p:spPr>
          <p:txBody>
            <a:bodyPr/>
            <a:lstStyle/>
            <a:p>
              <a:endParaRPr lang="en-IN">
                <a:latin typeface="+mj-lt"/>
              </a:endParaRPr>
            </a:p>
          </p:txBody>
        </p:sp>
        <p:sp>
          <p:nvSpPr>
            <p:cNvPr id="59" name="Rectangle 3"/>
            <p:cNvSpPr txBox="1">
              <a:spLocks noChangeArrowheads="1"/>
            </p:cNvSpPr>
            <p:nvPr/>
          </p:nvSpPr>
          <p:spPr bwMode="auto">
            <a:xfrm>
              <a:off x="2514600" y="1600200"/>
              <a:ext cx="15240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sp>
          <p:nvSpPr>
            <p:cNvPr id="60" name="Rectangle 3"/>
            <p:cNvSpPr txBox="1">
              <a:spLocks noChangeArrowheads="1"/>
            </p:cNvSpPr>
            <p:nvPr/>
          </p:nvSpPr>
          <p:spPr bwMode="auto">
            <a:xfrm>
              <a:off x="4648200" y="1600200"/>
              <a:ext cx="17526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A extends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Example of Class Diagrams</a:t>
            </a:r>
          </a:p>
        </p:txBody>
      </p:sp>
      <p:pic>
        <p:nvPicPr>
          <p:cNvPr id="34819" name="Picture 6"/>
          <p:cNvPicPr>
            <a:picLocks noGrp="1" noChangeAspect="1" noChangeArrowheads="1"/>
          </p:cNvPicPr>
          <p:nvPr>
            <p:ph idx="1"/>
          </p:nvPr>
        </p:nvPicPr>
        <p:blipFill>
          <a:blip r:embed="rId3"/>
          <a:stretch>
            <a:fillRect/>
          </a:stretch>
        </p:blipFill>
        <p:spPr>
          <a:xfrm>
            <a:off x="1385080" y="1495425"/>
            <a:ext cx="6672289" cy="4643438"/>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smtClean="0">
                <a:cs typeface="Arial" charset="0"/>
              </a:rPr>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tabLst>
                <a:tab pos="742950" algn="l"/>
              </a:tabLst>
            </a:pPr>
            <a:r>
              <a:rPr lang="en-US" smtClean="0">
                <a:solidFill>
                  <a:srgbClr val="000000"/>
                </a:solidFill>
                <a:cs typeface="Arial" charset="0"/>
              </a:rPr>
              <a:t>To understand the following topics:</a:t>
            </a:r>
          </a:p>
          <a:p>
            <a:pPr marL="685800" lvl="1" indent="-228600" eaLnBrk="1" hangingPunct="1">
              <a:tabLst>
                <a:tab pos="742950" algn="l"/>
              </a:tabLst>
            </a:pPr>
            <a:r>
              <a:rPr lang="en-US" smtClean="0">
                <a:solidFill>
                  <a:srgbClr val="000000"/>
                </a:solidFill>
                <a:cs typeface="Arial" charset="0"/>
              </a:rPr>
              <a:t>Static View Diagrams</a:t>
            </a:r>
          </a:p>
          <a:p>
            <a:pPr marL="1143000" lvl="3" eaLnBrk="1" hangingPunct="1">
              <a:buClr>
                <a:srgbClr val="00A1E4"/>
              </a:buClr>
              <a:buFontTx/>
              <a:buChar char="•"/>
              <a:tabLst>
                <a:tab pos="742950" algn="l"/>
              </a:tabLst>
            </a:pPr>
            <a:r>
              <a:rPr lang="en-US" sz="1200" smtClean="0">
                <a:solidFill>
                  <a:srgbClr val="000000"/>
                </a:solidFill>
                <a:cs typeface="Arial" charset="0"/>
              </a:rPr>
              <a:t>Class Diagrams</a:t>
            </a:r>
          </a:p>
          <a:p>
            <a:pPr marL="1143000" lvl="3" eaLnBrk="1" hangingPunct="1">
              <a:buClr>
                <a:srgbClr val="00A1E4"/>
              </a:buClr>
              <a:buFontTx/>
              <a:buChar char="•"/>
              <a:tabLst>
                <a:tab pos="742950" algn="l"/>
              </a:tabLst>
            </a:pPr>
            <a:r>
              <a:rPr lang="en-US" sz="1200" smtClean="0">
                <a:solidFill>
                  <a:srgbClr val="000000"/>
                </a:solidFill>
                <a:cs typeface="Arial" charset="0"/>
              </a:rPr>
              <a:t>Object Diagrams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Features</a:t>
            </a:r>
          </a:p>
        </p:txBody>
      </p:sp>
      <p:sp>
        <p:nvSpPr>
          <p:cNvPr id="25604"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Object Diagrams: </a:t>
            </a:r>
          </a:p>
          <a:p>
            <a:pPr lvl="1" eaLnBrk="1" fontAlgn="auto" hangingPunct="1">
              <a:spcAft>
                <a:spcPts val="0"/>
              </a:spcAft>
              <a:buFont typeface="Arial" pitchFamily="34" charset="0"/>
              <a:buChar char="–"/>
              <a:defRPr/>
            </a:pPr>
            <a:r>
              <a:rPr lang="en-US" dirty="0"/>
              <a:t>Object Diagrams describe the “static structure” of a system at a particular time. </a:t>
            </a:r>
          </a:p>
          <a:p>
            <a:pPr lvl="1" eaLnBrk="1" fontAlgn="auto" hangingPunct="1">
              <a:spcAft>
                <a:spcPts val="0"/>
              </a:spcAft>
              <a:buFont typeface="Arial" pitchFamily="34" charset="0"/>
              <a:buChar char="–"/>
              <a:defRPr/>
            </a:pPr>
            <a:r>
              <a:rPr lang="en-US" dirty="0"/>
              <a:t>Objects and Links are the constituents of Object Diagrams.</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smtClean="0"/>
              <a:t>For </a:t>
            </a:r>
            <a:r>
              <a:rPr lang="en-US" dirty="0"/>
              <a:t>example:</a:t>
            </a:r>
          </a:p>
          <a:p>
            <a:pPr eaLnBrk="1" fontAlgn="auto" hangingPunct="1">
              <a:spcAft>
                <a:spcPts val="0"/>
              </a:spcAft>
              <a:defRPr/>
            </a:pPr>
            <a:endParaRPr lang="en-US" dirty="0"/>
          </a:p>
        </p:txBody>
      </p:sp>
      <p:pic>
        <p:nvPicPr>
          <p:cNvPr id="35844" name="Picture 5"/>
          <p:cNvPicPr>
            <a:picLocks noChangeAspect="1" noChangeArrowheads="1"/>
          </p:cNvPicPr>
          <p:nvPr/>
        </p:nvPicPr>
        <p:blipFill>
          <a:blip r:embed="rId3"/>
          <a:srcRect/>
          <a:stretch>
            <a:fillRect/>
          </a:stretch>
        </p:blipFill>
        <p:spPr bwMode="auto">
          <a:xfrm>
            <a:off x="1524000" y="3124200"/>
            <a:ext cx="593407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Features (</a:t>
            </a:r>
            <a:r>
              <a:rPr lang="en-US" dirty="0" err="1" smtClean="0">
                <a:cs typeface="Arial" charset="0"/>
              </a:rPr>
              <a:t>Contd</a:t>
            </a:r>
            <a:r>
              <a:rPr lang="en-US" dirty="0" smtClean="0">
                <a:cs typeface="Arial" charset="0"/>
              </a:rPr>
              <a:t>…)</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Object Diagrams are different from Class Diagrams</a:t>
            </a:r>
          </a:p>
          <a:p>
            <a:pPr lvl="1" eaLnBrk="1" hangingPunct="1"/>
            <a:r>
              <a:rPr lang="en-US" smtClean="0">
                <a:solidFill>
                  <a:srgbClr val="000000"/>
                </a:solidFill>
                <a:cs typeface="Arial" charset="0"/>
              </a:rPr>
              <a:t>This is because many objects of same class may exist in the Object Diagram.</a:t>
            </a:r>
          </a:p>
          <a:p>
            <a:pPr lvl="1" eaLnBrk="1" hangingPunct="1"/>
            <a:endParaRPr lang="en-US" smtClean="0">
              <a:solidFill>
                <a:srgbClr val="000000"/>
              </a:solidFill>
              <a:cs typeface="Arial" charset="0"/>
            </a:endParaRPr>
          </a:p>
          <a:p>
            <a:pPr marL="347663" indent="-347663" eaLnBrk="1" hangingPunct="1"/>
            <a:r>
              <a:rPr lang="en-US" smtClean="0">
                <a:solidFill>
                  <a:srgbClr val="000000"/>
                </a:solidFill>
                <a:cs typeface="Arial" charset="0"/>
              </a:rPr>
              <a:t>Object Diagrams can be used:</a:t>
            </a:r>
          </a:p>
          <a:p>
            <a:pPr lvl="1" eaLnBrk="1" hangingPunct="1"/>
            <a:r>
              <a:rPr lang="en-US" smtClean="0">
                <a:solidFill>
                  <a:srgbClr val="000000"/>
                </a:solidFill>
                <a:cs typeface="Arial" charset="0"/>
              </a:rPr>
              <a:t>to test Class Diagrams for accuracy</a:t>
            </a:r>
          </a:p>
          <a:p>
            <a:pPr lvl="1" eaLnBrk="1" hangingPunct="1"/>
            <a:r>
              <a:rPr lang="en-US" smtClean="0">
                <a:solidFill>
                  <a:srgbClr val="000000"/>
                </a:solidFill>
                <a:cs typeface="Arial" charset="0"/>
              </a:rPr>
              <a:t>to verify system performance at given instance </a:t>
            </a:r>
          </a:p>
          <a:p>
            <a:pPr lvl="1" eaLnBrk="1" hangingPunct="1"/>
            <a:r>
              <a:rPr lang="en-US" smtClean="0">
                <a:solidFill>
                  <a:srgbClr val="000000"/>
                </a:solidFill>
                <a:cs typeface="Arial" charset="0"/>
              </a:rPr>
              <a:t>to optimize performance (especially useful for server objects)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Example of Object Diagrams</a:t>
            </a:r>
          </a:p>
        </p:txBody>
      </p:sp>
      <p:pic>
        <p:nvPicPr>
          <p:cNvPr id="37891" name="Picture 5"/>
          <p:cNvPicPr>
            <a:picLocks noChangeAspect="1" noChangeArrowheads="1"/>
          </p:cNvPicPr>
          <p:nvPr/>
        </p:nvPicPr>
        <p:blipFill>
          <a:blip r:embed="rId3"/>
          <a:srcRect/>
          <a:stretch>
            <a:fillRect/>
          </a:stretch>
        </p:blipFill>
        <p:spPr bwMode="auto">
          <a:xfrm>
            <a:off x="2257425" y="1524000"/>
            <a:ext cx="406717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smtClean="0">
                <a:cs typeface="Arial" charset="0"/>
              </a:rPr>
              <a:t>Summary</a:t>
            </a:r>
          </a:p>
        </p:txBody>
      </p:sp>
      <p:sp>
        <p:nvSpPr>
          <p:cNvPr id="38915"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In this lesson, you have learnt:</a:t>
            </a:r>
          </a:p>
          <a:p>
            <a:pPr marL="695325" lvl="1" indent="-284163" eaLnBrk="1" hangingPunct="1"/>
            <a:r>
              <a:rPr lang="en-US" smtClean="0">
                <a:solidFill>
                  <a:srgbClr val="000000"/>
                </a:solidFill>
                <a:cs typeface="Arial" charset="0"/>
              </a:rPr>
              <a:t>Class Diagrams describe the static structure of a system</a:t>
            </a:r>
          </a:p>
          <a:p>
            <a:pPr marL="1200150" lvl="3" eaLnBrk="1" hangingPunct="1">
              <a:buClr>
                <a:srgbClr val="00A1E4"/>
              </a:buClr>
              <a:buFontTx/>
              <a:buChar char="•"/>
            </a:pPr>
            <a:r>
              <a:rPr lang="en-US" sz="1600" smtClean="0">
                <a:solidFill>
                  <a:srgbClr val="000000"/>
                </a:solidFill>
                <a:cs typeface="Arial" charset="0"/>
              </a:rPr>
              <a:t>Class Diagrams show the existence of classes and relationship between them like Generalization, Association, Aggregation, Composition, or Dependency</a:t>
            </a:r>
          </a:p>
          <a:p>
            <a:pPr marL="1200150" lvl="3" eaLnBrk="1" hangingPunct="1">
              <a:buClr>
                <a:srgbClr val="00A1E4"/>
              </a:buClr>
            </a:pPr>
            <a:endParaRPr lang="en-US" sz="1600" smtClean="0">
              <a:solidFill>
                <a:srgbClr val="000000"/>
              </a:solidFill>
              <a:cs typeface="Arial" charset="0"/>
            </a:endParaRPr>
          </a:p>
          <a:p>
            <a:pPr marL="695325" lvl="1" indent="-284163" eaLnBrk="1" hangingPunct="1"/>
            <a:r>
              <a:rPr lang="en-US" smtClean="0">
                <a:solidFill>
                  <a:srgbClr val="000000"/>
                </a:solidFill>
                <a:cs typeface="Arial" charset="0"/>
              </a:rPr>
              <a:t>Object Diagrams can be used to test the accuracy of Class Diagrams, and to optimize their performance, as well.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lstStyle/>
          <a:p>
            <a:pPr eaLnBrk="1" hangingPunct="1"/>
            <a:r>
              <a:rPr lang="en-US" smtClean="0">
                <a:cs typeface="Arial" charset="0"/>
              </a:rPr>
              <a:t>Review Question</a:t>
            </a:r>
          </a:p>
        </p:txBody>
      </p:sp>
      <p:sp>
        <p:nvSpPr>
          <p:cNvPr id="2970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1: A Class Diagram gives information about:</a:t>
            </a:r>
          </a:p>
          <a:p>
            <a:pPr lvl="1" eaLnBrk="1" fontAlgn="auto" hangingPunct="1">
              <a:spcAft>
                <a:spcPts val="0"/>
              </a:spcAft>
              <a:buFont typeface="Arial" pitchFamily="34" charset="0"/>
              <a:buChar char="–"/>
              <a:defRPr/>
            </a:pPr>
            <a:r>
              <a:rPr lang="en-US" dirty="0" smtClean="0"/>
              <a:t>A. </a:t>
            </a:r>
            <a:r>
              <a:rPr lang="en-US" dirty="0"/>
              <a:t>Attributed defined for a class</a:t>
            </a:r>
          </a:p>
          <a:p>
            <a:pPr lvl="1" eaLnBrk="1" fontAlgn="auto" hangingPunct="1">
              <a:spcAft>
                <a:spcPts val="0"/>
              </a:spcAft>
              <a:buFont typeface="Arial" pitchFamily="34" charset="0"/>
              <a:buChar char="–"/>
              <a:defRPr/>
            </a:pPr>
            <a:r>
              <a:rPr lang="en-US" dirty="0" smtClean="0"/>
              <a:t>B. </a:t>
            </a:r>
            <a:r>
              <a:rPr lang="en-US" dirty="0"/>
              <a:t>Operations defined for a class</a:t>
            </a:r>
          </a:p>
          <a:p>
            <a:pPr lvl="1" eaLnBrk="1" fontAlgn="auto" hangingPunct="1">
              <a:spcAft>
                <a:spcPts val="0"/>
              </a:spcAft>
              <a:buFont typeface="Arial" pitchFamily="34" charset="0"/>
              <a:buChar char="–"/>
              <a:defRPr/>
            </a:pPr>
            <a:r>
              <a:rPr lang="en-US" dirty="0" smtClean="0"/>
              <a:t>C. </a:t>
            </a:r>
            <a:r>
              <a:rPr lang="en-US" dirty="0"/>
              <a:t>Logic to be used for an operation of a class</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smtClean="0"/>
              <a:t>Question 2: An Object Diagram is unique for an application. </a:t>
            </a:r>
          </a:p>
          <a:p>
            <a:pPr lvl="1" eaLnBrk="1" fontAlgn="auto" hangingPunct="1">
              <a:spcAft>
                <a:spcPts val="0"/>
              </a:spcAft>
              <a:buFont typeface="Arial" pitchFamily="34" charset="0"/>
              <a:buChar char="–"/>
              <a:defRPr/>
            </a:pPr>
            <a:r>
              <a:rPr lang="en-US" dirty="0" smtClean="0"/>
              <a:t>True / False</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smtClean="0"/>
              <a:t>Question 3: Relationships that you may find on a Class Diagram are ___, ___, ___, ___ and ___.</a:t>
            </a:r>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488" tIns="44450" rIns="90488" bIns="44450"/>
          <a:lstStyle/>
          <a:p>
            <a:pPr eaLnBrk="1" hangingPunct="1"/>
            <a:r>
              <a:rPr lang="en-US" dirty="0" smtClean="0">
                <a:cs typeface="Arial" charset="0"/>
              </a:rPr>
              <a:t>Review Question: Match the Following</a:t>
            </a:r>
          </a:p>
        </p:txBody>
      </p:sp>
      <p:graphicFrame>
        <p:nvGraphicFramePr>
          <p:cNvPr id="30744" name="Group 24"/>
          <p:cNvGraphicFramePr>
            <a:graphicFrameLocks noGrp="1"/>
          </p:cNvGraphicFramePr>
          <p:nvPr>
            <p:ph idx="1"/>
            <p:extLst>
              <p:ext uri="{D42A27DB-BD31-4B8C-83A1-F6EECF244321}">
                <p14:modId xmlns:p14="http://schemas.microsoft.com/office/powerpoint/2010/main" val="3547997724"/>
              </p:ext>
            </p:extLst>
          </p:nvPr>
        </p:nvGraphicFramePr>
        <p:xfrm>
          <a:off x="298450" y="1628775"/>
          <a:ext cx="2743200" cy="1828800"/>
        </p:xfrm>
        <a:graphic>
          <a:graphicData uri="http://schemas.openxmlformats.org/drawingml/2006/table">
            <a:tbl>
              <a:tblPr/>
              <a:tblGrid>
                <a:gridCol w="2743200"/>
              </a:tblGrid>
              <a:tr h="82889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a:tabLst/>
                      </a:pPr>
                      <a:r>
                        <a:rPr lang="en-US" b="1" kern="1200" dirty="0" smtClean="0">
                          <a:solidFill>
                            <a:schemeClr val="tx1"/>
                          </a:solidFill>
                          <a:latin typeface="+mj-lt"/>
                          <a:ea typeface="+mn-ea"/>
                          <a:cs typeface="+mn-cs"/>
                        </a:rPr>
                        <a:t>Object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99907">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startAt="2"/>
                        <a:tabLst/>
                      </a:pPr>
                      <a:r>
                        <a:rPr lang="en-US" b="1" kern="1200" dirty="0" smtClean="0">
                          <a:solidFill>
                            <a:schemeClr val="tx1"/>
                          </a:solidFill>
                          <a:latin typeface="+mj-lt"/>
                          <a:ea typeface="+mn-ea"/>
                          <a:cs typeface="+mn-cs"/>
                        </a:rPr>
                        <a:t>Class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30743" name="Group 23"/>
          <p:cNvGraphicFramePr>
            <a:graphicFrameLocks noGrp="1"/>
          </p:cNvGraphicFramePr>
          <p:nvPr>
            <p:ph sz="half" idx="4294967295"/>
            <p:extLst>
              <p:ext uri="{D42A27DB-BD31-4B8C-83A1-F6EECF244321}">
                <p14:modId xmlns:p14="http://schemas.microsoft.com/office/powerpoint/2010/main" val="3754248204"/>
              </p:ext>
            </p:extLst>
          </p:nvPr>
        </p:nvGraphicFramePr>
        <p:xfrm>
          <a:off x="3924300" y="1524000"/>
          <a:ext cx="3017520" cy="1828800"/>
        </p:xfrm>
        <a:graphic>
          <a:graphicData uri="http://schemas.openxmlformats.org/drawingml/2006/table">
            <a:tbl>
              <a:tblPr/>
              <a:tblGrid>
                <a:gridCol w="3017520"/>
              </a:tblGrid>
              <a:tr h="818668">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a:tabLst/>
                      </a:pPr>
                      <a:r>
                        <a:rPr lang="en-US" b="1" kern="1200" dirty="0" smtClean="0">
                          <a:solidFill>
                            <a:schemeClr val="tx1"/>
                          </a:solidFill>
                          <a:latin typeface="Candara" panose="020E0502030303020204" pitchFamily="34" charset="0"/>
                          <a:ea typeface="+mn-ea"/>
                          <a:cs typeface="+mn-cs"/>
                        </a:rPr>
                        <a:t>Object and Links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10132">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startAt="2"/>
                        <a:tabLst/>
                      </a:pPr>
                      <a:r>
                        <a:rPr lang="en-US" b="1" kern="1200" dirty="0" smtClean="0">
                          <a:solidFill>
                            <a:schemeClr val="tx1"/>
                          </a:solidFill>
                          <a:latin typeface="Candara" panose="020E0502030303020204" pitchFamily="34" charset="0"/>
                          <a:ea typeface="+mn-ea"/>
                          <a:cs typeface="+mn-cs"/>
                        </a:rPr>
                        <a:t>Classes and Relationships between then.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3.0. Static View Diagrams </a:t>
            </a:r>
            <a:r>
              <a:rPr lang="en-US" dirty="0" smtClean="0">
                <a:cs typeface="Arial" charset="0"/>
              </a:rPr>
              <a:t/>
            </a:r>
            <a:br>
              <a:rPr lang="en-US" dirty="0" smtClean="0">
                <a:cs typeface="Arial" charset="0"/>
              </a:rPr>
            </a:br>
            <a:r>
              <a:rPr lang="en-US" dirty="0" smtClean="0">
                <a:cs typeface="Arial" charset="0"/>
              </a:rPr>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Static View Diagrams include:</a:t>
            </a:r>
          </a:p>
          <a:p>
            <a:pPr lvl="1" eaLnBrk="1" hangingPunct="1"/>
            <a:r>
              <a:rPr lang="en-US" smtClean="0">
                <a:solidFill>
                  <a:srgbClr val="000000"/>
                </a:solidFill>
                <a:cs typeface="Arial" charset="0"/>
              </a:rPr>
              <a:t>Class Diagrams</a:t>
            </a:r>
          </a:p>
          <a:p>
            <a:pPr lvl="1" eaLnBrk="1" hangingPunct="1"/>
            <a:r>
              <a:rPr lang="en-US" smtClean="0">
                <a:solidFill>
                  <a:srgbClr val="000000"/>
                </a:solidFill>
                <a:cs typeface="Arial" charset="0"/>
              </a:rPr>
              <a:t>Object Diagrams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Features</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Class Diagrams:</a:t>
            </a:r>
          </a:p>
          <a:p>
            <a:pPr lvl="1" eaLnBrk="1" hangingPunct="1"/>
            <a:r>
              <a:rPr lang="en-US" smtClean="0">
                <a:solidFill>
                  <a:srgbClr val="000000"/>
                </a:solidFill>
                <a:cs typeface="Arial" charset="0"/>
              </a:rPr>
              <a:t>Class Diagrams define the basic building blocks of a model, namely: </a:t>
            </a:r>
          </a:p>
          <a:p>
            <a:pPr lvl="2" eaLnBrk="1" hangingPunct="1">
              <a:buFontTx/>
              <a:buChar char="•"/>
            </a:pPr>
            <a:r>
              <a:rPr lang="en-US" smtClean="0">
                <a:solidFill>
                  <a:srgbClr val="000000"/>
                </a:solidFill>
                <a:cs typeface="Arial" charset="0"/>
              </a:rPr>
              <a:t>types </a:t>
            </a:r>
          </a:p>
          <a:p>
            <a:pPr lvl="2" eaLnBrk="1" hangingPunct="1">
              <a:buFontTx/>
              <a:buChar char="•"/>
            </a:pPr>
            <a:r>
              <a:rPr lang="en-US" smtClean="0">
                <a:solidFill>
                  <a:srgbClr val="000000"/>
                </a:solidFill>
                <a:cs typeface="Arial" charset="0"/>
              </a:rPr>
              <a:t>classes, and </a:t>
            </a:r>
          </a:p>
          <a:p>
            <a:pPr lvl="2" eaLnBrk="1" hangingPunct="1">
              <a:buFontTx/>
              <a:buChar char="•"/>
            </a:pPr>
            <a:r>
              <a:rPr lang="en-US" smtClean="0">
                <a:solidFill>
                  <a:srgbClr val="000000"/>
                </a:solidFill>
                <a:cs typeface="Arial" charset="0"/>
              </a:rPr>
              <a:t>general material used to construct the full model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Functions</a:t>
            </a:r>
          </a:p>
        </p:txBody>
      </p:sp>
      <p:sp>
        <p:nvSpPr>
          <p:cNvPr id="17411" name="Rectangle 3"/>
          <p:cNvSpPr>
            <a:spLocks noGrp="1" noChangeArrowheads="1"/>
          </p:cNvSpPr>
          <p:nvPr>
            <p:ph idx="1"/>
          </p:nvPr>
        </p:nvSpPr>
        <p:spPr/>
        <p:txBody>
          <a:bodyPr lIns="90488" tIns="44450" rIns="90488" bIns="44450"/>
          <a:lstStyle/>
          <a:p>
            <a:pPr marL="347663" indent="-347663" eaLnBrk="1" hangingPunct="1">
              <a:tabLst>
                <a:tab pos="857250" algn="l"/>
                <a:tab pos="1028700" algn="l"/>
                <a:tab pos="1714500" algn="l"/>
              </a:tabLst>
            </a:pPr>
            <a:r>
              <a:rPr lang="en-US" dirty="0" smtClean="0">
                <a:solidFill>
                  <a:srgbClr val="000000"/>
                </a:solidFill>
                <a:cs typeface="Arial" charset="0"/>
              </a:rPr>
              <a:t>Class Diagrams have the following functions:</a:t>
            </a:r>
          </a:p>
          <a:p>
            <a:pPr marL="571500" lvl="1" indent="-228600" eaLnBrk="1" hangingPunct="1">
              <a:tabLst>
                <a:tab pos="857250" algn="l"/>
                <a:tab pos="1028700" algn="l"/>
                <a:tab pos="1714500" algn="l"/>
              </a:tabLst>
            </a:pPr>
            <a:r>
              <a:rPr lang="en-US" dirty="0" smtClean="0">
                <a:solidFill>
                  <a:srgbClr val="000000"/>
                </a:solidFill>
                <a:cs typeface="Arial" charset="0"/>
              </a:rPr>
              <a:t>They describe the static structure of a system.</a:t>
            </a:r>
          </a:p>
          <a:p>
            <a:pPr marL="571500" lvl="1" indent="-228600" eaLnBrk="1" hangingPunct="1">
              <a:tabLst>
                <a:tab pos="857250" algn="l"/>
                <a:tab pos="1028700" algn="l"/>
                <a:tab pos="1714500" algn="l"/>
              </a:tabLst>
            </a:pPr>
            <a:endParaRPr lang="en-US" dirty="0" smtClean="0">
              <a:solidFill>
                <a:srgbClr val="000000"/>
              </a:solidFill>
              <a:cs typeface="Arial" charset="0"/>
            </a:endParaRPr>
          </a:p>
          <a:p>
            <a:pPr marL="571500" lvl="1" indent="-228600" eaLnBrk="1" hangingPunct="1">
              <a:tabLst>
                <a:tab pos="857250" algn="l"/>
                <a:tab pos="1028700" algn="l"/>
                <a:tab pos="1714500" algn="l"/>
              </a:tabLst>
            </a:pPr>
            <a:r>
              <a:rPr lang="en-US" dirty="0" smtClean="0">
                <a:solidFill>
                  <a:srgbClr val="000000"/>
                </a:solidFill>
                <a:cs typeface="Arial" charset="0"/>
              </a:rPr>
              <a:t>They show the existence of classes and their relationships.</a:t>
            </a:r>
          </a:p>
          <a:p>
            <a:pPr marL="971550" lvl="2" eaLnBrk="1" hangingPunct="1">
              <a:buFontTx/>
              <a:buChar char="•"/>
              <a:tabLst>
                <a:tab pos="857250" algn="l"/>
                <a:tab pos="1028700" algn="l"/>
                <a:tab pos="1714500" algn="l"/>
              </a:tabLst>
            </a:pPr>
            <a:r>
              <a:rPr lang="en-US" dirty="0" smtClean="0">
                <a:solidFill>
                  <a:srgbClr val="000000"/>
                </a:solidFill>
                <a:cs typeface="Arial" charset="0"/>
              </a:rPr>
              <a:t>Classes represent an abstraction of entities with common characteristics.</a:t>
            </a:r>
          </a:p>
          <a:p>
            <a:pPr marL="971550" lvl="2" eaLnBrk="1" hangingPunct="1">
              <a:buFontTx/>
              <a:buChar char="•"/>
              <a:tabLst>
                <a:tab pos="857250" algn="l"/>
                <a:tab pos="1028700" algn="l"/>
                <a:tab pos="1714500" algn="l"/>
              </a:tabLst>
            </a:pPr>
            <a:r>
              <a:rPr lang="en-US" dirty="0" smtClean="0">
                <a:solidFill>
                  <a:srgbClr val="000000"/>
                </a:solidFill>
                <a:cs typeface="Arial" charset="0"/>
              </a:rPr>
              <a:t>Relationships may be: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Generalization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Association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Aggregation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Composition, or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Dependency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smtClean="0">
                <a:cs typeface="Arial" charset="0"/>
              </a:rPr>
              <a:t>Uses</a:t>
            </a:r>
          </a:p>
        </p:txBody>
      </p:sp>
      <p:sp>
        <p:nvSpPr>
          <p:cNvPr id="18435"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Typical uses of Class Diagrams are:</a:t>
            </a:r>
          </a:p>
          <a:p>
            <a:pPr lvl="1" eaLnBrk="1" hangingPunct="1"/>
            <a:r>
              <a:rPr lang="en-US" smtClean="0">
                <a:solidFill>
                  <a:srgbClr val="000000"/>
                </a:solidFill>
                <a:cs typeface="Arial" charset="0"/>
              </a:rPr>
              <a:t>To model vocabulary of the system, in terms of system’s abstractions</a:t>
            </a:r>
          </a:p>
          <a:p>
            <a:pPr lvl="1" eaLnBrk="1" hangingPunct="1"/>
            <a:r>
              <a:rPr lang="en-US" smtClean="0">
                <a:solidFill>
                  <a:srgbClr val="000000"/>
                </a:solidFill>
                <a:cs typeface="Arial" charset="0"/>
              </a:rPr>
              <a:t>To model collaborations between classes</a:t>
            </a:r>
          </a:p>
          <a:p>
            <a:pPr lvl="1" eaLnBrk="1" hangingPunct="1"/>
            <a:r>
              <a:rPr lang="en-US" smtClean="0">
                <a:solidFill>
                  <a:srgbClr val="000000"/>
                </a:solidFill>
                <a:cs typeface="Arial" charset="0"/>
              </a:rPr>
              <a:t>To model logical database schema (blueprint for conceptual design of database)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Notations for Class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Class may be represented in any of the following ways</a:t>
            </a:r>
          </a:p>
          <a:p>
            <a:pPr lvl="1" eaLnBrk="1" hangingPunct="1"/>
            <a:r>
              <a:rPr lang="en-US" smtClean="0">
                <a:solidFill>
                  <a:srgbClr val="000000"/>
                </a:solidFill>
                <a:cs typeface="Arial" charset="0"/>
              </a:rPr>
              <a:t>Only Class Name is mandatory   </a:t>
            </a:r>
          </a:p>
        </p:txBody>
      </p:sp>
      <p:grpSp>
        <p:nvGrpSpPr>
          <p:cNvPr id="19460" name="Group 8"/>
          <p:cNvGrpSpPr>
            <a:grpSpLocks noChangeAspect="1"/>
          </p:cNvGrpSpPr>
          <p:nvPr/>
        </p:nvGrpSpPr>
        <p:grpSpPr bwMode="auto">
          <a:xfrm>
            <a:off x="838200" y="-152400"/>
            <a:ext cx="6692900" cy="4554538"/>
            <a:chOff x="536" y="59"/>
            <a:chExt cx="4216" cy="2869"/>
          </a:xfrm>
        </p:grpSpPr>
        <p:sp>
          <p:nvSpPr>
            <p:cNvPr id="19462" name="AutoShape 7"/>
            <p:cNvSpPr>
              <a:spLocks noChangeAspect="1" noChangeArrowheads="1" noTextEdit="1"/>
            </p:cNvSpPr>
            <p:nvPr/>
          </p:nvSpPr>
          <p:spPr bwMode="auto">
            <a:xfrm>
              <a:off x="1008" y="1708"/>
              <a:ext cx="3744" cy="1220"/>
            </a:xfrm>
            <a:prstGeom prst="rect">
              <a:avLst/>
            </a:prstGeom>
            <a:noFill/>
            <a:ln w="9525">
              <a:noFill/>
              <a:miter lim="800000"/>
              <a:headEnd/>
              <a:tailEnd/>
            </a:ln>
          </p:spPr>
          <p:txBody>
            <a:bodyPr/>
            <a:lstStyle/>
            <a:p>
              <a:endParaRPr lang="en-IN"/>
            </a:p>
          </p:txBody>
        </p:sp>
        <p:sp>
          <p:nvSpPr>
            <p:cNvPr id="19463" name="Rectangle 9"/>
            <p:cNvSpPr>
              <a:spLocks noChangeArrowheads="1"/>
            </p:cNvSpPr>
            <p:nvPr/>
          </p:nvSpPr>
          <p:spPr bwMode="auto">
            <a:xfrm>
              <a:off x="1112" y="1787"/>
              <a:ext cx="988" cy="943"/>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64" name="Rectangle 10"/>
            <p:cNvSpPr>
              <a:spLocks noChangeArrowheads="1"/>
            </p:cNvSpPr>
            <p:nvPr/>
          </p:nvSpPr>
          <p:spPr bwMode="auto">
            <a:xfrm>
              <a:off x="1448" y="1889"/>
              <a:ext cx="352"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ClassName</a:t>
              </a:r>
              <a:endParaRPr lang="en-US">
                <a:latin typeface="Calibri" pitchFamily="34" charset="0"/>
              </a:endParaRPr>
            </a:p>
          </p:txBody>
        </p:sp>
        <p:sp>
          <p:nvSpPr>
            <p:cNvPr id="19465" name="Rectangle 11"/>
            <p:cNvSpPr>
              <a:spLocks noChangeArrowheads="1"/>
            </p:cNvSpPr>
            <p:nvPr/>
          </p:nvSpPr>
          <p:spPr bwMode="auto">
            <a:xfrm>
              <a:off x="1149" y="201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+Attribute1</a:t>
              </a:r>
              <a:endParaRPr lang="en-US">
                <a:latin typeface="Calibri" pitchFamily="34" charset="0"/>
              </a:endParaRPr>
            </a:p>
          </p:txBody>
        </p:sp>
        <p:sp>
          <p:nvSpPr>
            <p:cNvPr id="19466" name="Rectangle 12"/>
            <p:cNvSpPr>
              <a:spLocks noChangeArrowheads="1"/>
            </p:cNvSpPr>
            <p:nvPr/>
          </p:nvSpPr>
          <p:spPr bwMode="auto">
            <a:xfrm>
              <a:off x="1149" y="2086"/>
              <a:ext cx="302"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-Attribute2</a:t>
              </a:r>
              <a:endParaRPr lang="en-US">
                <a:latin typeface="Calibri" pitchFamily="34" charset="0"/>
              </a:endParaRPr>
            </a:p>
          </p:txBody>
        </p:sp>
        <p:sp>
          <p:nvSpPr>
            <p:cNvPr id="19467" name="Rectangle 13"/>
            <p:cNvSpPr>
              <a:spLocks noChangeArrowheads="1"/>
            </p:cNvSpPr>
            <p:nvPr/>
          </p:nvSpPr>
          <p:spPr bwMode="auto">
            <a:xfrm>
              <a:off x="1149" y="2160"/>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#Attribute3</a:t>
              </a:r>
              <a:endParaRPr lang="en-US">
                <a:latin typeface="Calibri" pitchFamily="34" charset="0"/>
              </a:endParaRPr>
            </a:p>
          </p:txBody>
        </p:sp>
        <p:sp>
          <p:nvSpPr>
            <p:cNvPr id="19468" name="Rectangle 14"/>
            <p:cNvSpPr>
              <a:spLocks noChangeArrowheads="1"/>
            </p:cNvSpPr>
            <p:nvPr/>
          </p:nvSpPr>
          <p:spPr bwMode="auto">
            <a:xfrm>
              <a:off x="1149" y="223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~Attribute4</a:t>
              </a:r>
              <a:endParaRPr lang="en-US">
                <a:latin typeface="Calibri" pitchFamily="34" charset="0"/>
              </a:endParaRPr>
            </a:p>
          </p:txBody>
        </p:sp>
        <p:sp>
          <p:nvSpPr>
            <p:cNvPr id="19469" name="Line 15"/>
            <p:cNvSpPr>
              <a:spLocks noChangeShapeType="1"/>
            </p:cNvSpPr>
            <p:nvPr/>
          </p:nvSpPr>
          <p:spPr bwMode="auto">
            <a:xfrm>
              <a:off x="1121" y="1990"/>
              <a:ext cx="994" cy="1"/>
            </a:xfrm>
            <a:prstGeom prst="line">
              <a:avLst/>
            </a:prstGeom>
            <a:noFill/>
            <a:ln w="6">
              <a:solidFill>
                <a:srgbClr val="800000"/>
              </a:solidFill>
              <a:round/>
              <a:headEnd/>
              <a:tailEnd/>
            </a:ln>
          </p:spPr>
          <p:txBody>
            <a:bodyPr/>
            <a:lstStyle/>
            <a:p>
              <a:endParaRPr lang="en-IN"/>
            </a:p>
          </p:txBody>
        </p:sp>
        <p:sp>
          <p:nvSpPr>
            <p:cNvPr id="19470" name="Rectangle 16"/>
            <p:cNvSpPr>
              <a:spLocks noChangeArrowheads="1"/>
            </p:cNvSpPr>
            <p:nvPr/>
          </p:nvSpPr>
          <p:spPr bwMode="auto">
            <a:xfrm>
              <a:off x="1149" y="2358"/>
              <a:ext cx="410"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+Operation1()</a:t>
              </a:r>
              <a:endParaRPr lang="en-US">
                <a:latin typeface="Calibri" pitchFamily="34" charset="0"/>
              </a:endParaRPr>
            </a:p>
          </p:txBody>
        </p:sp>
        <p:sp>
          <p:nvSpPr>
            <p:cNvPr id="19471" name="Line 17"/>
            <p:cNvSpPr>
              <a:spLocks noChangeShapeType="1"/>
            </p:cNvSpPr>
            <p:nvPr/>
          </p:nvSpPr>
          <p:spPr bwMode="auto">
            <a:xfrm>
              <a:off x="1121" y="2335"/>
              <a:ext cx="994" cy="1"/>
            </a:xfrm>
            <a:prstGeom prst="line">
              <a:avLst/>
            </a:prstGeom>
            <a:noFill/>
            <a:ln w="6">
              <a:solidFill>
                <a:srgbClr val="800000"/>
              </a:solidFill>
              <a:round/>
              <a:headEnd/>
              <a:tailEnd/>
            </a:ln>
          </p:spPr>
          <p:txBody>
            <a:bodyPr/>
            <a:lstStyle/>
            <a:p>
              <a:endParaRPr lang="en-IN"/>
            </a:p>
          </p:txBody>
        </p:sp>
        <p:sp>
          <p:nvSpPr>
            <p:cNvPr id="19472" name="Rectangle 18"/>
            <p:cNvSpPr>
              <a:spLocks noChangeArrowheads="1"/>
            </p:cNvSpPr>
            <p:nvPr/>
          </p:nvSpPr>
          <p:spPr bwMode="auto">
            <a:xfrm>
              <a:off x="2431" y="1821"/>
              <a:ext cx="785" cy="649"/>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73" name="Rectangle 19"/>
            <p:cNvSpPr>
              <a:spLocks noChangeArrowheads="1"/>
            </p:cNvSpPr>
            <p:nvPr/>
          </p:nvSpPr>
          <p:spPr bwMode="auto">
            <a:xfrm>
              <a:off x="2770" y="1844"/>
              <a:ext cx="123"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Box</a:t>
              </a:r>
              <a:endParaRPr lang="en-US">
                <a:latin typeface="Calibri" pitchFamily="34" charset="0"/>
              </a:endParaRPr>
            </a:p>
          </p:txBody>
        </p:sp>
        <p:sp>
          <p:nvSpPr>
            <p:cNvPr id="19474" name="Rectangle 20"/>
            <p:cNvSpPr>
              <a:spLocks noChangeArrowheads="1"/>
            </p:cNvSpPr>
            <p:nvPr/>
          </p:nvSpPr>
          <p:spPr bwMode="auto">
            <a:xfrm>
              <a:off x="2459" y="1968"/>
              <a:ext cx="20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-Height</a:t>
              </a:r>
              <a:endParaRPr lang="en-US">
                <a:latin typeface="Calibri" pitchFamily="34" charset="0"/>
              </a:endParaRPr>
            </a:p>
          </p:txBody>
        </p:sp>
        <p:sp>
          <p:nvSpPr>
            <p:cNvPr id="19475" name="Rectangle 21"/>
            <p:cNvSpPr>
              <a:spLocks noChangeArrowheads="1"/>
            </p:cNvSpPr>
            <p:nvPr/>
          </p:nvSpPr>
          <p:spPr bwMode="auto">
            <a:xfrm>
              <a:off x="2459" y="2041"/>
              <a:ext cx="188"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-Width</a:t>
              </a:r>
              <a:endParaRPr lang="en-US">
                <a:latin typeface="Calibri" pitchFamily="34" charset="0"/>
              </a:endParaRPr>
            </a:p>
          </p:txBody>
        </p:sp>
        <p:sp>
          <p:nvSpPr>
            <p:cNvPr id="19476" name="Rectangle 22"/>
            <p:cNvSpPr>
              <a:spLocks noChangeArrowheads="1"/>
            </p:cNvSpPr>
            <p:nvPr/>
          </p:nvSpPr>
          <p:spPr bwMode="auto">
            <a:xfrm>
              <a:off x="2459" y="2115"/>
              <a:ext cx="21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-Length</a:t>
              </a:r>
              <a:endParaRPr lang="en-US">
                <a:latin typeface="Calibri" pitchFamily="34" charset="0"/>
              </a:endParaRPr>
            </a:p>
          </p:txBody>
        </p:sp>
        <p:sp>
          <p:nvSpPr>
            <p:cNvPr id="19477" name="Line 23"/>
            <p:cNvSpPr>
              <a:spLocks noChangeShapeType="1"/>
            </p:cNvSpPr>
            <p:nvPr/>
          </p:nvSpPr>
          <p:spPr bwMode="auto">
            <a:xfrm>
              <a:off x="2431" y="1945"/>
              <a:ext cx="791" cy="1"/>
            </a:xfrm>
            <a:prstGeom prst="line">
              <a:avLst/>
            </a:prstGeom>
            <a:noFill/>
            <a:ln w="6">
              <a:solidFill>
                <a:srgbClr val="800000"/>
              </a:solidFill>
              <a:round/>
              <a:headEnd/>
              <a:tailEnd/>
            </a:ln>
          </p:spPr>
          <p:txBody>
            <a:bodyPr/>
            <a:lstStyle/>
            <a:p>
              <a:endParaRPr lang="en-IN"/>
            </a:p>
          </p:txBody>
        </p:sp>
        <p:sp>
          <p:nvSpPr>
            <p:cNvPr id="19478" name="Rectangle 24"/>
            <p:cNvSpPr>
              <a:spLocks noChangeArrowheads="1"/>
            </p:cNvSpPr>
            <p:nvPr/>
          </p:nvSpPr>
          <p:spPr bwMode="auto">
            <a:xfrm>
              <a:off x="2459" y="2239"/>
              <a:ext cx="309"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+Volume()</a:t>
              </a:r>
              <a:endParaRPr lang="en-US">
                <a:latin typeface="Calibri" pitchFamily="34" charset="0"/>
              </a:endParaRPr>
            </a:p>
          </p:txBody>
        </p:sp>
        <p:sp>
          <p:nvSpPr>
            <p:cNvPr id="19479" name="Line 25"/>
            <p:cNvSpPr>
              <a:spLocks noChangeShapeType="1"/>
            </p:cNvSpPr>
            <p:nvPr/>
          </p:nvSpPr>
          <p:spPr bwMode="auto">
            <a:xfrm>
              <a:off x="2431" y="2216"/>
              <a:ext cx="791" cy="1"/>
            </a:xfrm>
            <a:prstGeom prst="line">
              <a:avLst/>
            </a:prstGeom>
            <a:noFill/>
            <a:ln w="6">
              <a:solidFill>
                <a:srgbClr val="800000"/>
              </a:solidFill>
              <a:round/>
              <a:headEnd/>
              <a:tailEnd/>
            </a:ln>
          </p:spPr>
          <p:txBody>
            <a:bodyPr/>
            <a:lstStyle/>
            <a:p>
              <a:endParaRPr lang="en-IN"/>
            </a:p>
          </p:txBody>
        </p:sp>
        <p:sp>
          <p:nvSpPr>
            <p:cNvPr id="19480" name="Line 29"/>
            <p:cNvSpPr>
              <a:spLocks noChangeShapeType="1"/>
            </p:cNvSpPr>
            <p:nvPr/>
          </p:nvSpPr>
          <p:spPr bwMode="auto">
            <a:xfrm>
              <a:off x="536" y="59"/>
              <a:ext cx="107" cy="1"/>
            </a:xfrm>
            <a:prstGeom prst="line">
              <a:avLst/>
            </a:prstGeom>
            <a:noFill/>
            <a:ln w="6">
              <a:solidFill>
                <a:srgbClr val="800000"/>
              </a:solidFill>
              <a:round/>
              <a:headEnd/>
              <a:tailEnd/>
            </a:ln>
          </p:spPr>
          <p:txBody>
            <a:bodyPr/>
            <a:lstStyle/>
            <a:p>
              <a:endParaRPr lang="en-IN"/>
            </a:p>
          </p:txBody>
        </p:sp>
      </p:grpSp>
      <p:sp>
        <p:nvSpPr>
          <p:cNvPr id="30" name="Rectangle 29"/>
          <p:cNvSpPr/>
          <p:nvPr/>
        </p:nvSpPr>
        <p:spPr>
          <a:xfrm>
            <a:off x="5867400" y="2743200"/>
            <a:ext cx="1066800" cy="381000"/>
          </a:xfrm>
          <a:prstGeom prst="rect">
            <a:avLst/>
          </a:prstGeom>
          <a:solidFill>
            <a:srgbClr val="FFFF9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Candara"/>
              </a:rPr>
              <a:t>Box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76200" y="1409700"/>
            <a:ext cx="8229600" cy="4525963"/>
          </a:xfrm>
        </p:spPr>
        <p:txBody>
          <a:bodyPr lIns="90488" tIns="44450" rIns="90488" bIns="44450"/>
          <a:lstStyle/>
          <a:p>
            <a:pPr marL="347663" indent="-347663" eaLnBrk="1" hangingPunct="1"/>
            <a:r>
              <a:rPr lang="en-US" dirty="0" smtClean="0">
                <a:solidFill>
                  <a:srgbClr val="000000"/>
                </a:solidFill>
                <a:cs typeface="Arial" charset="0"/>
              </a:rPr>
              <a:t>Class Visibility signifies how information within class can be accessed.</a:t>
            </a:r>
          </a:p>
        </p:txBody>
      </p:sp>
      <p:sp>
        <p:nvSpPr>
          <p:cNvPr id="20482" name="Rectangle 24"/>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smtClean="0">
                <a:cs typeface="Arial" charset="0"/>
              </a:rPr>
              <a:t>Notations for Class (</a:t>
            </a:r>
            <a:r>
              <a:rPr lang="en-US" dirty="0" err="1" smtClean="0">
                <a:cs typeface="Arial" charset="0"/>
              </a:rPr>
              <a:t>Contd</a:t>
            </a:r>
            <a:r>
              <a:rPr lang="en-US" dirty="0" smtClean="0">
                <a:cs typeface="Arial" charset="0"/>
              </a:rPr>
              <a:t>…)</a:t>
            </a:r>
          </a:p>
        </p:txBody>
      </p:sp>
      <p:graphicFrame>
        <p:nvGraphicFramePr>
          <p:cNvPr id="10267" name="Group 27"/>
          <p:cNvGraphicFramePr>
            <a:graphicFrameLocks noGrp="1"/>
          </p:cNvGraphicFramePr>
          <p:nvPr>
            <p:ph idx="1"/>
            <p:extLst>
              <p:ext uri="{D42A27DB-BD31-4B8C-83A1-F6EECF244321}">
                <p14:modId xmlns:p14="http://schemas.microsoft.com/office/powerpoint/2010/main" val="3623479348"/>
              </p:ext>
            </p:extLst>
          </p:nvPr>
        </p:nvGraphicFramePr>
        <p:xfrm>
          <a:off x="717550" y="2581275"/>
          <a:ext cx="6035040" cy="1547812"/>
        </p:xfrm>
        <a:graphic>
          <a:graphicData uri="http://schemas.openxmlformats.org/drawingml/2006/table">
            <a:tbl>
              <a:tblPr/>
              <a:tblGrid>
                <a:gridCol w="3005739"/>
                <a:gridCol w="3029301"/>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Public</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_</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Private</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4068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Protected</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Relationship - Features</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In Association:</a:t>
            </a:r>
          </a:p>
          <a:p>
            <a:pPr lvl="1" eaLnBrk="1" hangingPunct="1"/>
            <a:r>
              <a:rPr lang="en-US" smtClean="0">
                <a:solidFill>
                  <a:srgbClr val="000000"/>
                </a:solidFill>
                <a:cs typeface="Arial" charset="0"/>
              </a:rPr>
              <a:t>Name indicates relationship between classes.</a:t>
            </a:r>
          </a:p>
          <a:p>
            <a:pPr lvl="1" eaLnBrk="1" hangingPunct="1"/>
            <a:r>
              <a:rPr lang="en-US" smtClean="0">
                <a:solidFill>
                  <a:srgbClr val="000000"/>
                </a:solidFill>
                <a:cs typeface="Arial" charset="0"/>
              </a:rPr>
              <a:t>Role represents the way classes see each other.</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DE36E-4B56-4AF5-9F42-A9445089497F}"/>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266FA06F-66BE-462F-BCBE-BD917724E26A}"/>
</file>

<file path=docProps/app.xml><?xml version="1.0" encoding="utf-8"?>
<Properties xmlns="http://schemas.openxmlformats.org/officeDocument/2006/extended-properties" xmlns:vt="http://schemas.openxmlformats.org/officeDocument/2006/docPropsVTypes">
  <Template/>
  <TotalTime>2779</TotalTime>
  <Words>2127</Words>
  <Application>Microsoft Office PowerPoint</Application>
  <PresentationFormat>On-screen Show (4:3)</PresentationFormat>
  <Paragraphs>285</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Wingdings</vt:lpstr>
      <vt:lpstr>Tahoma</vt:lpstr>
      <vt:lpstr>Candara</vt:lpstr>
      <vt:lpstr>Helvetica Light</vt:lpstr>
      <vt:lpstr>Calibri</vt:lpstr>
      <vt:lpstr>2_Corporate Presentation Template (4x3 - Normal)</vt:lpstr>
      <vt:lpstr>think-cell Slide</vt:lpstr>
      <vt:lpstr>Unified Modeling Language</vt:lpstr>
      <vt:lpstr>Lesson Objectives</vt:lpstr>
      <vt:lpstr>3.0. Static View Diagrams  Overview</vt:lpstr>
      <vt:lpstr>3.1: Class Diagrams Features</vt:lpstr>
      <vt:lpstr>3.1: Class Diagrams Functions</vt:lpstr>
      <vt:lpstr>3.1: Class Diagrams Uses</vt:lpstr>
      <vt:lpstr>3.1: Class Diagrams Notations for Class</vt:lpstr>
      <vt:lpstr>3.1: Class Diagrams Notations for Class (Contd…)</vt:lpstr>
      <vt:lpstr>3.1: Class Diagrams  Association Relationship - Features</vt:lpstr>
      <vt:lpstr>3.1: Class Diagrams  Association Relationship - Example</vt:lpstr>
      <vt:lpstr>3.1: Class Diagrams  Relationships - Features</vt:lpstr>
      <vt:lpstr>3.1: Class Diagrams  Relationships - Examples</vt:lpstr>
      <vt:lpstr>3.1: Class Diagrams   Definition of Multiplicity</vt:lpstr>
      <vt:lpstr>3.1: Class Diagrams  Association Class Relationship - Features</vt:lpstr>
      <vt:lpstr>3.1: Class Diagrams   Dependency - Features</vt:lpstr>
      <vt:lpstr>3.1: Class Diagrams  What does Dependency Translate to in Code?</vt:lpstr>
      <vt:lpstr>3.1: Class Diagrams  Generalization - Features</vt:lpstr>
      <vt:lpstr>3.1: Class Diagrams  What does Generalization Translate to in Code?</vt:lpstr>
      <vt:lpstr>3.1: Class Diagrams  Example of Class Diagrams</vt:lpstr>
      <vt:lpstr>3.2. Object Diagrams  Features</vt:lpstr>
      <vt:lpstr>3.2. Object Diagrams  Features (Contd…)</vt:lpstr>
      <vt:lpstr>3.2: Object Diagrams  Example of Object Diagrams</vt:lpstr>
      <vt:lpstr>Summary</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150</cp:revision>
  <dcterms:created xsi:type="dcterms:W3CDTF">2012-05-18T02:59:15Z</dcterms:created>
  <dcterms:modified xsi:type="dcterms:W3CDTF">2016-07-15T05:34:57Z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