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96" r:id="rId8"/>
    <p:sldId id="263" r:id="rId9"/>
    <p:sldId id="297" r:id="rId10"/>
    <p:sldId id="264" r:id="rId11"/>
    <p:sldId id="265" r:id="rId12"/>
    <p:sldId id="266" r:id="rId13"/>
    <p:sldId id="267" r:id="rId14"/>
    <p:sldId id="298" r:id="rId15"/>
    <p:sldId id="268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35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07" r:id="rId75"/>
    <p:sldId id="308" r:id="rId76"/>
    <p:sldId id="30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6179-AFBF-4448-84E9-9377358E4EC1}" type="datetimeFigureOut">
              <a:rPr lang="en-IN" smtClean="0"/>
              <a:t>24/07/16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8628-221A-48B8-84E3-F1E8650C42C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orld_Wide_Web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canvas.restapi.org/shapes/polygons/quadrilaterals/squares" TargetMode="External"/><Relationship Id="rId3" Type="http://schemas.openxmlformats.org/officeDocument/2006/relationships/hyperlink" Target="http://api.canvas.restapi.org/shap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example.restapi.org/my-folder/my-doc" TargetMode="External"/><Relationship Id="rId4" Type="http://schemas.openxmlformats.org/officeDocument/2006/relationships/hyperlink" Target="http://api.example.restapi.org/My-Folder/my-do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example.restapi.org/blogs/mark-masse/entries/this-is-my-first-pos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college.restapi.org/students/3248234/transcripts/2005/fall.json" TargetMode="External"/><Relationship Id="rId3" Type="http://schemas.openxmlformats.org/officeDocument/2006/relationships/hyperlink" Target="http://api.college.restapi.org/students/3248234/transcripts/2005/fal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soccer.restapi.org/" TargetMode="External"/><Relationship Id="rId3" Type="http://schemas.openxmlformats.org/officeDocument/2006/relationships/hyperlink" Target="http://developer.soccer.restap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occer.restapi.org/leagues/seattle/teams" TargetMode="External"/><Relationship Id="rId4" Type="http://schemas.openxmlformats.org/officeDocument/2006/relationships/hyperlink" Target="http://api.soccer.restapi.org/leagues/seattle" TargetMode="External"/><Relationship Id="rId5" Type="http://schemas.openxmlformats.org/officeDocument/2006/relationships/hyperlink" Target="http://api.soccer.restapi.org/leagues" TargetMode="External"/><Relationship Id="rId6" Type="http://schemas.openxmlformats.org/officeDocument/2006/relationships/hyperlink" Target="http://api.soccer.restap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soccer.restapi.org/leagues/seattle/teams/trebuche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soccer.restapi.org/leagues/seattle/teams/trebuchet/players/claudio" TargetMode="External"/><Relationship Id="rId3" Type="http://schemas.openxmlformats.org/officeDocument/2006/relationships/hyperlink" Target="http://api.soccer.restapi.org/leagues/seattle/teams/trebuchet/player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music.restapi.org/artists/mikemassedotcom/playlists" TargetMode="External"/><Relationship Id="rId3" Type="http://schemas.openxmlformats.org/officeDocument/2006/relationships/hyperlink" Target="http://api.college.restapi.org/students/morgan/regist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soccer.restapi.org/leagues/%7BleagueId%7D/teams/%7BteamId%7D/players/%7BplayerId%7D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03648" y="3645024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: Client/Server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Apply separation of concerns: Client-Server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5934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 : Stateless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721549" cy="438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 : Caching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73709"/>
            <a:ext cx="7200800" cy="413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 : Uniform Interface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12722"/>
            <a:ext cx="7322765" cy="434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Uniform interface’s four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 Identification of resources</a:t>
            </a:r>
          </a:p>
          <a:p>
            <a:pPr>
              <a:buNone/>
            </a:pPr>
            <a:r>
              <a:rPr lang="en-IN" dirty="0" smtClean="0"/>
              <a:t>2. Manipulation of resources through representations</a:t>
            </a:r>
          </a:p>
          <a:p>
            <a:pPr>
              <a:buNone/>
            </a:pPr>
            <a:r>
              <a:rPr lang="en-IN" dirty="0" smtClean="0"/>
              <a:t>3. Self-descriptive messages ( headers )</a:t>
            </a:r>
          </a:p>
          <a:p>
            <a:pPr>
              <a:buNone/>
            </a:pPr>
            <a:r>
              <a:rPr lang="en-IN" dirty="0" smtClean="0"/>
              <a:t>4. Hypermedia as the engine of application state (HATEOAS)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 : Layered System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796256"/>
            <a:ext cx="71056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: Layered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nable network-based intermediaries such as proxies and gateways to be  transparently deployed between a client and server using the Web’s uniform  interface.</a:t>
            </a:r>
          </a:p>
          <a:p>
            <a:endParaRPr lang="en-US" dirty="0"/>
          </a:p>
          <a:p>
            <a:r>
              <a:rPr lang="en-IN" dirty="0" smtClean="0"/>
              <a:t>commonly used for enforcement of security, response caching, and load balancing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: Code-on-demand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2" y="1834356"/>
            <a:ext cx="66960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the year 2000, after the Web’s scalability crisis was averted, Fielding named and described the Web’s architectural style in his Ph.D. dissertation.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“Representational State Transfer” (REST)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IN" dirty="0" smtClean="0"/>
              <a:t>“REST” is the name of the description, or derivation, of the Web’s architectural style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– Web API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6861373" cy="156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Tim Berners-Lee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IN" dirty="0"/>
              <a:t>the inventor of the </a:t>
            </a:r>
            <a:r>
              <a:rPr lang="en-IN" dirty="0">
                <a:hlinkClick r:id="rId2" tooltip="World Wide Web"/>
              </a:rPr>
              <a:t>World Wide Web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REST architectural style is commonly applied to the design of APIs for modern web services.</a:t>
            </a:r>
          </a:p>
          <a:p>
            <a:r>
              <a:rPr lang="en-IN" dirty="0" smtClean="0"/>
              <a:t>A Web API conforming to the REST architectural style is a REST API.</a:t>
            </a:r>
            <a:endParaRPr lang="en-US" dirty="0"/>
          </a:p>
          <a:p>
            <a:r>
              <a:rPr lang="en-IN" dirty="0" smtClean="0"/>
              <a:t>Having a REST API makes a web service “</a:t>
            </a:r>
            <a:r>
              <a:rPr lang="en-IN" dirty="0" err="1" smtClean="0"/>
              <a:t>RESTful</a:t>
            </a:r>
            <a:r>
              <a:rPr lang="en-IN" dirty="0" smtClean="0"/>
              <a:t>.”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REST API consists of an assembly of  interlinked resources.</a:t>
            </a:r>
          </a:p>
          <a:p>
            <a:r>
              <a:rPr lang="en-IN" dirty="0" smtClean="0"/>
              <a:t>This set of resources is known as the REST API’s  resource model.</a:t>
            </a:r>
          </a:p>
          <a:p>
            <a:r>
              <a:rPr lang="en-IN" dirty="0" smtClean="0"/>
              <a:t>Well-designed REST APIs can attract client developers to use web services.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API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best practices for REST API design are implicit in the HTTP  while other have emerged over the past few years.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>
              <a:buNone/>
            </a:pPr>
            <a:r>
              <a:rPr lang="en-US" dirty="0" smtClean="0"/>
              <a:t>Rules for ‘REST API’ Design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 Design with URIs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REST APIs use Uniform Resource Identifiers (URIs) to address resources.</a:t>
            </a:r>
          </a:p>
          <a:p>
            <a:endParaRPr lang="en-US" dirty="0"/>
          </a:p>
          <a:p>
            <a:r>
              <a:rPr lang="en-IN" dirty="0" smtClean="0"/>
              <a:t>REST API designers should create URIs that convey a REST API’s resource model to its potential client developers.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   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URI = scheme "://" authority "/" path [ "?" query ] [ "#" fragment ]</a:t>
            </a: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URI -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Forward slash separator (/) must be used to indicate a hierarchical relationship</a:t>
            </a:r>
          </a:p>
          <a:p>
            <a:pPr lvl="1"/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  <a:hlinkClick r:id="rId2"/>
            </a:endParaRPr>
          </a:p>
          <a:p>
            <a:pPr lvl="1"/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2"/>
              </a:rPr>
              <a:t>http://api.canvas.restapi.org/shapes/polygons/quadrilaterals/squares</a:t>
            </a:r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IN" sz="2400" dirty="0" smtClean="0"/>
              <a:t>A trailing forward slash (/) should not be included in URIs</a:t>
            </a:r>
          </a:p>
          <a:p>
            <a:endParaRPr lang="en-IN" sz="2400" dirty="0" smtClean="0"/>
          </a:p>
          <a:p>
            <a:pPr lvl="1"/>
            <a:r>
              <a:rPr lang="en-IN" sz="2000" dirty="0" smtClean="0"/>
              <a:t>http://api.canvas.restapi.org/shapes/</a:t>
            </a:r>
          </a:p>
          <a:p>
            <a:pPr lvl="1"/>
            <a:r>
              <a:rPr lang="en-IN" sz="2000" dirty="0" smtClean="0">
                <a:hlinkClick r:id="rId3"/>
              </a:rPr>
              <a:t>http://api.canvas.restapi.org/shapes</a:t>
            </a:r>
            <a:endParaRPr lang="en-IN" sz="2000" dirty="0" smtClean="0"/>
          </a:p>
          <a:p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URI -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Hyphens (-) should be used to improve the readability of URIs</a:t>
            </a:r>
            <a:endParaRPr lang="en-IN" dirty="0" smtClean="0">
              <a:hlinkClick r:id="rId2"/>
            </a:endParaRPr>
          </a:p>
          <a:p>
            <a:pPr lvl="1"/>
            <a:r>
              <a:rPr lang="en-IN" dirty="0" smtClean="0">
                <a:hlinkClick r:id="rId2"/>
              </a:rPr>
              <a:t>http://api.example.restapi.org/blogs/mark-masse/entries/this-is-my-first-post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/>
              <a:t>Underscores (_) should not be used in URIs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Lowercase letters should be preferred in URI paths</a:t>
            </a:r>
          </a:p>
          <a:p>
            <a:pPr lvl="1"/>
            <a:r>
              <a:rPr lang="en-IN" dirty="0" smtClean="0">
                <a:hlinkClick r:id="rId3"/>
              </a:rPr>
              <a:t>http://api.example.restapi.org/my-folder/my-doc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>
                <a:hlinkClick r:id="rId4"/>
              </a:rPr>
              <a:t>http://api.example.restapi.org/My-Folder/my-doc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-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File extensions should not be included in URIs</a:t>
            </a:r>
          </a:p>
          <a:p>
            <a:pPr lvl="1"/>
            <a:r>
              <a:rPr lang="en-IN" dirty="0" smtClean="0">
                <a:hlinkClick r:id="rId2"/>
              </a:rPr>
              <a:t>http://api.college.restapi.org/students/3248234/transcripts/2005/fall.json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>
                <a:hlinkClick r:id="rId3"/>
              </a:rPr>
              <a:t>http://api.college.restapi.org/students/3248234/transcripts/2005/fall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 Authority Design -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Consistent sub-domain names should be used for your APIs</a:t>
            </a:r>
          </a:p>
          <a:p>
            <a:pPr lvl="1"/>
            <a:r>
              <a:rPr lang="en-IN" dirty="0" smtClean="0">
                <a:hlinkClick r:id="rId2"/>
              </a:rPr>
              <a:t>http://api.soccer.restapi.org</a:t>
            </a:r>
            <a:endParaRPr lang="en-IN" dirty="0" smtClean="0"/>
          </a:p>
          <a:p>
            <a:pPr lvl="1"/>
            <a:endParaRPr lang="en-US" dirty="0"/>
          </a:p>
          <a:p>
            <a:pPr lvl="1"/>
            <a:r>
              <a:rPr lang="en-IN" dirty="0" smtClean="0">
                <a:hlinkClick r:id="rId3"/>
              </a:rPr>
              <a:t>http://developer.soccer.restapi.org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Tim Berners-Lee  </a:t>
            </a:r>
            <a:r>
              <a:rPr lang="en-IN" dirty="0" smtClean="0"/>
              <a:t>had invented and implemented</a:t>
            </a:r>
            <a:endParaRPr lang="en-IN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URI </a:t>
            </a:r>
            <a:r>
              <a:rPr lang="en-US" dirty="0" smtClean="0">
                <a:sym typeface="Wingdings" pitchFamily="2" charset="2"/>
              </a:rPr>
              <a:t>  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HTTP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HTML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w</a:t>
            </a:r>
            <a:r>
              <a:rPr lang="en-US" dirty="0" smtClean="0">
                <a:sym typeface="Wingdings" pitchFamily="2" charset="2"/>
              </a:rPr>
              <a:t>eb-server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web-browser ( www ) ( Nexus )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 </a:t>
            </a:r>
            <a:r>
              <a:rPr lang="en-IN" dirty="0" err="1" smtClean="0"/>
              <a:t>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URI path conveys a REST API’s resource model</a:t>
            </a:r>
          </a:p>
          <a:p>
            <a:r>
              <a:rPr lang="en-IN" dirty="0" smtClean="0"/>
              <a:t>with each forward slash separated path segment corresponding to a unique resource within the model’s hierarchy</a:t>
            </a:r>
          </a:p>
          <a:p>
            <a:r>
              <a:rPr lang="en-IN" dirty="0" smtClean="0">
                <a:hlinkClick r:id="rId2"/>
              </a:rPr>
              <a:t>http://api.soccer.restapi.org/leagues/seattle/teams/trebuchet</a:t>
            </a:r>
            <a:endParaRPr lang="en-IN" dirty="0" smtClean="0"/>
          </a:p>
          <a:p>
            <a:pPr lvl="1"/>
            <a:r>
              <a:rPr lang="en-IN" dirty="0" smtClean="0">
                <a:hlinkClick r:id="rId3"/>
              </a:rPr>
              <a:t>http://api.soccer.restapi.org/leagues/seattle/teams</a:t>
            </a:r>
            <a:endParaRPr lang="en-IN" dirty="0" smtClean="0"/>
          </a:p>
          <a:p>
            <a:pPr lvl="1"/>
            <a:r>
              <a:rPr lang="en-IN" dirty="0" smtClean="0">
                <a:hlinkClick r:id="rId4"/>
              </a:rPr>
              <a:t>http://api.soccer.restapi.org/leagues/seattle</a:t>
            </a:r>
            <a:endParaRPr lang="en-IN" dirty="0" smtClean="0"/>
          </a:p>
          <a:p>
            <a:pPr lvl="1"/>
            <a:r>
              <a:rPr lang="en-IN" dirty="0" smtClean="0">
                <a:hlinkClick r:id="rId5"/>
              </a:rPr>
              <a:t>http://api.soccer.restapi.org/leagues</a:t>
            </a:r>
            <a:endParaRPr lang="en-IN" dirty="0" smtClean="0"/>
          </a:p>
          <a:p>
            <a:pPr lvl="1"/>
            <a:r>
              <a:rPr lang="en-IN" dirty="0" smtClean="0">
                <a:hlinkClick r:id="rId6"/>
              </a:rPr>
              <a:t>http://api.soccer.restapi.org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 Path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singular noun should be used for document names</a:t>
            </a:r>
          </a:p>
          <a:p>
            <a:pPr lvl="1"/>
            <a:r>
              <a:rPr lang="en-IN" dirty="0" smtClean="0">
                <a:hlinkClick r:id="rId2"/>
              </a:rPr>
              <a:t>http://api.soccer.restapi.org/leagues/seattle/teams/trebuchet/players/claudio</a:t>
            </a:r>
            <a:endParaRPr lang="en-IN" dirty="0" smtClean="0"/>
          </a:p>
          <a:p>
            <a:r>
              <a:rPr lang="en-IN" dirty="0" smtClean="0"/>
              <a:t>A plural noun should be used for collection names</a:t>
            </a:r>
          </a:p>
          <a:p>
            <a:pPr lvl="1"/>
            <a:r>
              <a:rPr lang="en-IN" dirty="0" smtClean="0">
                <a:hlinkClick r:id="rId3"/>
              </a:rPr>
              <a:t>http://api.soccer.restapi.org/leagues/seattle/teams/trebuchet/players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Path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plural noun should be used for store names</a:t>
            </a:r>
          </a:p>
          <a:p>
            <a:pPr lvl="1"/>
            <a:r>
              <a:rPr lang="en-IN" dirty="0" smtClean="0">
                <a:hlinkClick r:id="rId2"/>
              </a:rPr>
              <a:t>http://api.music.restapi.org/artists/mikemassedotcom/playlists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A verb or verb phrase should be used for controller names</a:t>
            </a:r>
          </a:p>
          <a:p>
            <a:pPr lvl="1"/>
            <a:r>
              <a:rPr lang="en-IN" dirty="0" smtClean="0">
                <a:hlinkClick r:id="rId3"/>
              </a:rPr>
              <a:t>http://api.college.restapi.org/students/morgan</a:t>
            </a:r>
          </a:p>
          <a:p>
            <a:pPr lvl="1">
              <a:buNone/>
            </a:pPr>
            <a:r>
              <a:rPr lang="en-IN" dirty="0" smtClean="0">
                <a:hlinkClick r:id="rId3"/>
              </a:rPr>
              <a:t>/register</a:t>
            </a:r>
            <a:endParaRPr lang="en-IN" dirty="0" smtClean="0"/>
          </a:p>
          <a:p>
            <a:pPr lvl="1"/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Path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path segments may be substituted with identity-based values</a:t>
            </a:r>
          </a:p>
          <a:p>
            <a:endParaRPr lang="en-US" dirty="0"/>
          </a:p>
          <a:p>
            <a:pPr lvl="1"/>
            <a:r>
              <a:rPr lang="en-IN" dirty="0" smtClean="0">
                <a:hlinkClick r:id="rId2"/>
              </a:rPr>
              <a:t>http://api.soccer.restapi.org/leagues/{leagueId}/teams/{teamId}/players/{playerId}</a:t>
            </a:r>
            <a:endParaRPr lang="en-IN" dirty="0" smtClean="0"/>
          </a:p>
          <a:p>
            <a:pPr lvl="1"/>
            <a:endParaRPr lang="en-US" dirty="0"/>
          </a:p>
          <a:p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Path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CRUD function names should not be used in URIs</a:t>
            </a:r>
          </a:p>
          <a:p>
            <a:pPr lvl="1"/>
            <a:r>
              <a:rPr lang="en-IN" dirty="0" smtClean="0"/>
              <a:t>GET /</a:t>
            </a:r>
            <a:r>
              <a:rPr lang="en-IN" dirty="0" err="1" smtClean="0"/>
              <a:t>deleteUser?id</a:t>
            </a:r>
            <a:r>
              <a:rPr lang="en-IN" dirty="0" smtClean="0"/>
              <a:t>=1234</a:t>
            </a:r>
          </a:p>
          <a:p>
            <a:pPr lvl="1"/>
            <a:r>
              <a:rPr lang="en-IN" dirty="0" smtClean="0"/>
              <a:t>GET /</a:t>
            </a:r>
            <a:r>
              <a:rPr lang="en-IN" dirty="0" err="1" smtClean="0"/>
              <a:t>deleteUser</a:t>
            </a:r>
            <a:r>
              <a:rPr lang="en-IN" dirty="0" smtClean="0"/>
              <a:t>/1234</a:t>
            </a:r>
          </a:p>
          <a:p>
            <a:pPr lvl="1"/>
            <a:r>
              <a:rPr lang="en-IN" dirty="0" smtClean="0"/>
              <a:t>DELETE /</a:t>
            </a:r>
            <a:r>
              <a:rPr lang="en-IN" dirty="0" err="1" smtClean="0"/>
              <a:t>deleteUser</a:t>
            </a:r>
            <a:r>
              <a:rPr lang="en-IN" dirty="0" smtClean="0"/>
              <a:t>/1234</a:t>
            </a:r>
          </a:p>
          <a:p>
            <a:pPr lvl="1"/>
            <a:r>
              <a:rPr lang="en-IN" dirty="0" smtClean="0"/>
              <a:t>POST /users/1234/delete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URI Query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query component of a URI may be used to filter collections or stores</a:t>
            </a:r>
          </a:p>
          <a:p>
            <a:pPr lvl="1"/>
            <a:r>
              <a:rPr lang="en-IN" dirty="0" smtClean="0"/>
              <a:t>GET /users </a:t>
            </a:r>
          </a:p>
          <a:p>
            <a:pPr lvl="1"/>
            <a:r>
              <a:rPr lang="en-IN" dirty="0" smtClean="0"/>
              <a:t>GET /</a:t>
            </a:r>
            <a:r>
              <a:rPr lang="en-IN" dirty="0" err="1" smtClean="0"/>
              <a:t>users?role</a:t>
            </a:r>
            <a:r>
              <a:rPr lang="en-IN" dirty="0" smtClean="0"/>
              <a:t>=admin</a:t>
            </a:r>
          </a:p>
          <a:p>
            <a:r>
              <a:rPr lang="en-IN" dirty="0" smtClean="0"/>
              <a:t>The query component of a URI should be used to paginate collection or store results</a:t>
            </a:r>
          </a:p>
          <a:p>
            <a:pPr lvl="1"/>
            <a:r>
              <a:rPr lang="en-IN" dirty="0" smtClean="0"/>
              <a:t>GET /</a:t>
            </a:r>
            <a:r>
              <a:rPr lang="en-IN" dirty="0" err="1" smtClean="0"/>
              <a:t>users?pageSize</a:t>
            </a:r>
            <a:r>
              <a:rPr lang="en-IN" dirty="0" smtClean="0"/>
              <a:t>=25&amp;pageStartIndex=50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Interaction Design with 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 GET and POST must not be used to tunnel other request methods.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-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must be used to retrieve a representation of a resource</a:t>
            </a:r>
            <a:endParaRPr lang="en-US" dirty="0"/>
          </a:p>
          <a:p>
            <a:endParaRPr lang="en-IN" dirty="0" smtClean="0"/>
          </a:p>
          <a:p>
            <a:r>
              <a:rPr lang="en-IN" dirty="0" smtClean="0"/>
              <a:t>HEAD should be used to retrieve response headers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PUT must be used to both insert and update a stored resource</a:t>
            </a:r>
          </a:p>
          <a:p>
            <a:endParaRPr lang="en-IN" dirty="0" smtClean="0"/>
          </a:p>
          <a:p>
            <a:r>
              <a:rPr lang="en-IN" dirty="0" smtClean="0"/>
              <a:t>PUT must be used to update mutable resources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must be used to create a new resource in a collection</a:t>
            </a:r>
          </a:p>
          <a:p>
            <a:endParaRPr lang="en-US" dirty="0"/>
          </a:p>
          <a:p>
            <a:r>
              <a:rPr lang="en-IN" dirty="0" smtClean="0"/>
              <a:t>POST must be used to execute controllers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Web was growing too large, too fast, and it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was heading toward collapse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 smtClean="0"/>
              <a:t>   Web’s traffic outgrowing the capacity of the Internet infrastructure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DELETE must be used to remove a resource from its parent</a:t>
            </a:r>
          </a:p>
          <a:p>
            <a:endParaRPr lang="en-US" dirty="0"/>
          </a:p>
          <a:p>
            <a:r>
              <a:rPr lang="en-IN" dirty="0" smtClean="0"/>
              <a:t>OPTIONS should be used to retrieve metadata that describes a resource’s available interactions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 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B0F0"/>
                </a:solidFill>
              </a:rPr>
              <a:t>1xx: Informational </a:t>
            </a:r>
            <a:r>
              <a:rPr lang="en-IN" dirty="0" smtClean="0"/>
              <a:t>-Communicates transfer protocol-level information.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2xx: Success </a:t>
            </a:r>
            <a:r>
              <a:rPr lang="en-IN" dirty="0" smtClean="0"/>
              <a:t>- Indicates that the client’s request was accepted successfully.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3xx: Redirection </a:t>
            </a:r>
            <a:r>
              <a:rPr lang="en-IN" dirty="0" smtClean="0"/>
              <a:t>- Indicates that the client must take some additional action in order to complete their request.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4xx: Client Error </a:t>
            </a:r>
            <a:r>
              <a:rPr lang="en-IN" dirty="0" smtClean="0"/>
              <a:t>- This category of error status codes points the finger at clients.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5xx: Server Error </a:t>
            </a:r>
            <a:r>
              <a:rPr lang="en-IN" dirty="0" smtClean="0"/>
              <a:t>- The server takes responsibility for these error status codes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 Status Codes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200 (“OK”) should be used to indicate nonspecific success</a:t>
            </a:r>
          </a:p>
          <a:p>
            <a:endParaRPr lang="en-IN" dirty="0" smtClean="0"/>
          </a:p>
          <a:p>
            <a:r>
              <a:rPr lang="en-IN" dirty="0" smtClean="0"/>
              <a:t>200 (“OK”) must not be used to communicate errors in the response body</a:t>
            </a:r>
          </a:p>
          <a:p>
            <a:endParaRPr lang="en-IN" dirty="0" smtClean="0"/>
          </a:p>
          <a:p>
            <a:r>
              <a:rPr lang="en-IN" dirty="0" smtClean="0"/>
              <a:t>201 (“Created”) must be used to indicate successful resource creation</a:t>
            </a:r>
          </a:p>
          <a:p>
            <a:endParaRPr lang="en-IN" dirty="0" smtClean="0"/>
          </a:p>
          <a:p>
            <a:r>
              <a:rPr lang="en-IN" dirty="0" smtClean="0"/>
              <a:t>202 (“Accepted”) must be used to indicate successful start of an asynchronous action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204 (“No Content”) should be used when the response body is intentionally empty</a:t>
            </a:r>
          </a:p>
          <a:p>
            <a:endParaRPr lang="en-IN" dirty="0" smtClean="0"/>
          </a:p>
          <a:p>
            <a:r>
              <a:rPr lang="en-IN" dirty="0" smtClean="0"/>
              <a:t>301 (“Moved Permanently”) should be used to relocate resources</a:t>
            </a:r>
          </a:p>
          <a:p>
            <a:endParaRPr lang="en-IN" dirty="0" smtClean="0"/>
          </a:p>
          <a:p>
            <a:r>
              <a:rPr lang="en-IN" dirty="0" smtClean="0"/>
              <a:t> 302 (“Found”) should not be used</a:t>
            </a:r>
          </a:p>
          <a:p>
            <a:endParaRPr lang="en-IN" dirty="0" smtClean="0"/>
          </a:p>
          <a:p>
            <a:r>
              <a:rPr lang="en-IN" dirty="0" smtClean="0"/>
              <a:t>304 (“Not Modified”) should be used to preserve bandwidth</a:t>
            </a:r>
          </a:p>
          <a:p>
            <a:endParaRPr lang="en-IN" dirty="0" smtClean="0"/>
          </a:p>
          <a:p>
            <a:r>
              <a:rPr lang="en-IN" dirty="0" smtClean="0"/>
              <a:t>304 (“Not Modified”) should be used to preserve bandwidth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400 (“Bad Request”) may be used to indicate nonspecific failure</a:t>
            </a:r>
          </a:p>
          <a:p>
            <a:endParaRPr lang="en-IN" dirty="0" smtClean="0"/>
          </a:p>
          <a:p>
            <a:r>
              <a:rPr lang="en-IN" dirty="0" smtClean="0"/>
              <a:t>401 (“Unauthorized”) must be used when there is a problem with the client’s credentials</a:t>
            </a:r>
          </a:p>
          <a:p>
            <a:endParaRPr lang="en-IN" dirty="0" smtClean="0"/>
          </a:p>
          <a:p>
            <a:r>
              <a:rPr lang="en-IN" dirty="0" smtClean="0"/>
              <a:t>403 (“Forbidden”) should be used to forbid access regardless of authorization state</a:t>
            </a:r>
          </a:p>
          <a:p>
            <a:endParaRPr lang="en-IN" dirty="0" smtClean="0"/>
          </a:p>
          <a:p>
            <a:r>
              <a:rPr lang="en-IN" dirty="0" smtClean="0"/>
              <a:t>404 (“Not Found”) must be used when a client’s URI cannot be mapped to a resource</a:t>
            </a:r>
          </a:p>
          <a:p>
            <a:endParaRPr lang="en-IN" dirty="0" smtClean="0"/>
          </a:p>
          <a:p>
            <a:r>
              <a:rPr lang="en-IN" dirty="0" smtClean="0"/>
              <a:t> 405 (“Method Not Allowed”) must be used when the HTTP method is not supported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406 (“Not Acceptable”) must be used when the requested media type cannot be served</a:t>
            </a:r>
          </a:p>
          <a:p>
            <a:endParaRPr lang="en-IN" dirty="0" smtClean="0"/>
          </a:p>
          <a:p>
            <a:r>
              <a:rPr lang="en-IN" dirty="0" smtClean="0"/>
              <a:t>409 (“Conflict”) should be used to indicate a violation of resource state</a:t>
            </a:r>
          </a:p>
          <a:p>
            <a:endParaRPr lang="en-IN" dirty="0" smtClean="0"/>
          </a:p>
          <a:p>
            <a:r>
              <a:rPr lang="en-IN" dirty="0" smtClean="0"/>
              <a:t>415 (“Unsupported Media Type”) must be used when the media type of a request’s payload cannot be processed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500 (“Internal Server Error”) should be used to indicate API malfunction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 Design- HTTP Headers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Content-Type must be used</a:t>
            </a:r>
          </a:p>
          <a:p>
            <a:r>
              <a:rPr lang="en-US" dirty="0" smtClean="0"/>
              <a:t>Content-Length should be used</a:t>
            </a:r>
          </a:p>
          <a:p>
            <a:r>
              <a:rPr lang="en-IN" dirty="0" smtClean="0"/>
              <a:t>Last-Modified should be used in responses</a:t>
            </a:r>
          </a:p>
          <a:p>
            <a:r>
              <a:rPr lang="en-IN" dirty="0" smtClean="0"/>
              <a:t>Location must be used to specify the URI of a newly created resource</a:t>
            </a:r>
          </a:p>
          <a:p>
            <a:r>
              <a:rPr lang="en-IN" dirty="0" smtClean="0"/>
              <a:t> Cache-Control, Expires, and Date response headers should be used to encourage caching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Cache-Control, Expires, and </a:t>
            </a:r>
            <a:r>
              <a:rPr lang="en-IN" dirty="0" err="1" smtClean="0"/>
              <a:t>Pragma</a:t>
            </a:r>
            <a:r>
              <a:rPr lang="en-IN" dirty="0" smtClean="0"/>
              <a:t> response headers may be used to discourage caching</a:t>
            </a:r>
          </a:p>
          <a:p>
            <a:r>
              <a:rPr lang="en-IN" dirty="0" smtClean="0"/>
              <a:t> Caching should be encouraged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Media Type Syntax</a:t>
            </a:r>
          </a:p>
          <a:p>
            <a:endParaRPr lang="en-US" dirty="0"/>
          </a:p>
          <a:p>
            <a:pPr lvl="1"/>
            <a:r>
              <a:rPr lang="en-IN" dirty="0" smtClean="0"/>
              <a:t>type "/" subtype *( ";" parameter )</a:t>
            </a:r>
          </a:p>
          <a:p>
            <a:pPr lvl="1"/>
            <a:endParaRPr lang="en-US" dirty="0"/>
          </a:p>
          <a:p>
            <a:pPr lvl="1"/>
            <a:r>
              <a:rPr lang="en-IN" dirty="0" smtClean="0"/>
              <a:t>Content-type: text/html; </a:t>
            </a:r>
            <a:r>
              <a:rPr lang="en-IN" dirty="0" err="1" smtClean="0"/>
              <a:t>charset</a:t>
            </a:r>
            <a:r>
              <a:rPr lang="en-IN" dirty="0" smtClean="0"/>
              <a:t>=ISO-8859-4</a:t>
            </a:r>
          </a:p>
          <a:p>
            <a:pPr lvl="1"/>
            <a:r>
              <a:rPr lang="en-IN" dirty="0" smtClean="0"/>
              <a:t>Content-type: text/plain; </a:t>
            </a:r>
            <a:r>
              <a:rPr lang="en-IN" dirty="0" err="1" smtClean="0"/>
              <a:t>charset</a:t>
            </a:r>
            <a:r>
              <a:rPr lang="en-IN" dirty="0" smtClean="0"/>
              <a:t>="us-</a:t>
            </a:r>
            <a:r>
              <a:rPr lang="en-IN" dirty="0" err="1" smtClean="0"/>
              <a:t>ascii</a:t>
            </a:r>
            <a:r>
              <a:rPr lang="en-IN" dirty="0" smtClean="0"/>
              <a:t>"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Web’s core protocols were not uniformly implemented.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They lacked support for caches and other stabilizing intermediaries.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dirty="0" smtClean="0"/>
              <a:t>With such rapid expansion, it was unclear if the Web would scale to meet the increasing demand.</a:t>
            </a: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Vendor-Specific Media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application/vnd.ms-excel</a:t>
            </a:r>
          </a:p>
          <a:p>
            <a:r>
              <a:rPr lang="en-IN" dirty="0" smtClean="0"/>
              <a:t>application/</a:t>
            </a:r>
            <a:r>
              <a:rPr lang="en-IN" dirty="0" err="1" smtClean="0"/>
              <a:t>vnd.lotus</a:t>
            </a:r>
            <a:r>
              <a:rPr lang="en-IN" dirty="0" smtClean="0"/>
              <a:t>-notes</a:t>
            </a:r>
          </a:p>
          <a:p>
            <a:r>
              <a:rPr lang="en-IN" dirty="0" smtClean="0"/>
              <a:t>text/vnd.sun.j2me.app-descripto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Type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Application-specific media types should be used</a:t>
            </a:r>
          </a:p>
          <a:p>
            <a:endParaRPr lang="en-US" dirty="0"/>
          </a:p>
          <a:p>
            <a:r>
              <a:rPr lang="en-IN" dirty="0" smtClean="0"/>
              <a:t> Media type negotiation should be supported when multiple representations are available</a:t>
            </a:r>
          </a:p>
          <a:p>
            <a:endParaRPr lang="en-US" dirty="0"/>
          </a:p>
          <a:p>
            <a:r>
              <a:rPr lang="en-IN" dirty="0" smtClean="0"/>
              <a:t>Media type selection using a query parameter may be supported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Representation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JSON should be supported for resource representation</a:t>
            </a:r>
          </a:p>
          <a:p>
            <a:r>
              <a:rPr lang="en-IN" dirty="0" smtClean="0"/>
              <a:t>JSON must be well-formed</a:t>
            </a:r>
          </a:p>
          <a:p>
            <a:r>
              <a:rPr lang="en-IN" dirty="0" smtClean="0"/>
              <a:t>XML and other formats may optionally be used for resource representation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Hypermedia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consistent form should be used to represent links</a:t>
            </a:r>
          </a:p>
          <a:p>
            <a:endParaRPr lang="en-US" dirty="0"/>
          </a:p>
          <a:p>
            <a:r>
              <a:rPr lang="en-IN" smtClean="0"/>
              <a:t>A consistent form should be used to represent link relations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late 1993, Roy Fielding, co-founder of the Apache HTTP Server Project, recognized that the Web’s scalability was governed by a set of key  constraints.</a:t>
            </a:r>
          </a:p>
          <a:p>
            <a:endParaRPr lang="en-US" dirty="0"/>
          </a:p>
          <a:p>
            <a:r>
              <a:rPr lang="en-IN" dirty="0" smtClean="0"/>
              <a:t>Fielding grouped into six categories and collectively referred to as the “Web’s architectural style”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Architectural 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architectural style is a coordinated set of architectural constraints that restricts the roles and features of architectural elements, and the allowed relationships among those elements, within any architecture that conforms to that style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400" dirty="0" smtClean="0"/>
              <a:t>‣ A style can be applied to many architectures.</a:t>
            </a:r>
          </a:p>
          <a:p>
            <a:pPr>
              <a:buNone/>
            </a:pPr>
            <a:r>
              <a:rPr lang="en-IN" sz="2400" dirty="0" smtClean="0"/>
              <a:t>	‣ An architecture can consist of many styles.</a:t>
            </a: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Web’s architectural style, 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 Client-server</a:t>
            </a:r>
          </a:p>
          <a:p>
            <a:pPr>
              <a:buNone/>
            </a:pPr>
            <a:r>
              <a:rPr lang="en-IN" dirty="0" smtClean="0"/>
              <a:t>2. Uniform interface</a:t>
            </a:r>
          </a:p>
          <a:p>
            <a:pPr>
              <a:buNone/>
            </a:pPr>
            <a:r>
              <a:rPr lang="en-IN" dirty="0" smtClean="0"/>
              <a:t>3. Layered system</a:t>
            </a:r>
          </a:p>
          <a:p>
            <a:pPr>
              <a:buNone/>
            </a:pPr>
            <a:r>
              <a:rPr lang="en-IN" dirty="0" smtClean="0"/>
              <a:t>4. Cache</a:t>
            </a:r>
          </a:p>
          <a:p>
            <a:pPr>
              <a:buNone/>
            </a:pPr>
            <a:r>
              <a:rPr lang="en-IN" dirty="0" smtClean="0"/>
              <a:t>5. Stateless</a:t>
            </a:r>
          </a:p>
          <a:p>
            <a:pPr>
              <a:buNone/>
            </a:pPr>
            <a:r>
              <a:rPr lang="en-IN" dirty="0" smtClean="0"/>
              <a:t>6. Code-on-demand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412776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1805781"/>
            <a:ext cx="6877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1748</Words>
  <Application>Microsoft Macintosh PowerPoint</Application>
  <PresentationFormat>On-screen Show (4:3)</PresentationFormat>
  <Paragraphs>246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REST</vt:lpstr>
      <vt:lpstr>WWW</vt:lpstr>
      <vt:lpstr>WWW</vt:lpstr>
      <vt:lpstr>web</vt:lpstr>
      <vt:lpstr>web</vt:lpstr>
      <vt:lpstr>Web Architecture</vt:lpstr>
      <vt:lpstr>Architectural Styles</vt:lpstr>
      <vt:lpstr>Web’s architectural style, are</vt:lpstr>
      <vt:lpstr>PowerPoint Presentation</vt:lpstr>
      <vt:lpstr>Style : Client/Server</vt:lpstr>
      <vt:lpstr>Style  : Stateless</vt:lpstr>
      <vt:lpstr>Style  : Caching</vt:lpstr>
      <vt:lpstr>Style  : Uniform Interface</vt:lpstr>
      <vt:lpstr>Uniform interface’s four constraints</vt:lpstr>
      <vt:lpstr>Style  : Layered System</vt:lpstr>
      <vt:lpstr>Style : Layered System</vt:lpstr>
      <vt:lpstr>Style : Code-on-demand</vt:lpstr>
      <vt:lpstr>REST </vt:lpstr>
      <vt:lpstr>Web Service – Web API</vt:lpstr>
      <vt:lpstr>REST API</vt:lpstr>
      <vt:lpstr>REST API</vt:lpstr>
      <vt:lpstr>REST API Design</vt:lpstr>
      <vt:lpstr>PowerPoint Presentation</vt:lpstr>
      <vt:lpstr>Identifier Design with URIs</vt:lpstr>
      <vt:lpstr>URI Format</vt:lpstr>
      <vt:lpstr>URI - Rules</vt:lpstr>
      <vt:lpstr>URI - Rules</vt:lpstr>
      <vt:lpstr>URI - Rules</vt:lpstr>
      <vt:lpstr>URI Authority Design - Rules</vt:lpstr>
      <vt:lpstr>Resource Modeling</vt:lpstr>
      <vt:lpstr>URI Path Design</vt:lpstr>
      <vt:lpstr>URI Path Design</vt:lpstr>
      <vt:lpstr>URI Path Design</vt:lpstr>
      <vt:lpstr>URI Path Design</vt:lpstr>
      <vt:lpstr>URI Query Design</vt:lpstr>
      <vt:lpstr>Interaction Design with HTTP</vt:lpstr>
      <vt:lpstr>HTTP - Methods</vt:lpstr>
      <vt:lpstr>HTTP Methods</vt:lpstr>
      <vt:lpstr>HTTP Methods</vt:lpstr>
      <vt:lpstr>HTTP Methods</vt:lpstr>
      <vt:lpstr>Response Status Codes</vt:lpstr>
      <vt:lpstr>Response Status Codes</vt:lpstr>
      <vt:lpstr>PowerPoint Presentation</vt:lpstr>
      <vt:lpstr>PowerPoint Presentation</vt:lpstr>
      <vt:lpstr>PowerPoint Presentation</vt:lpstr>
      <vt:lpstr>PowerPoint Presentation</vt:lpstr>
      <vt:lpstr>Metadata Design- HTTP Headers</vt:lpstr>
      <vt:lpstr>PowerPoint Presentation</vt:lpstr>
      <vt:lpstr>Media Types</vt:lpstr>
      <vt:lpstr>Vendor-Specific Media Types</vt:lpstr>
      <vt:lpstr>Media Type Design</vt:lpstr>
      <vt:lpstr>Representation Design</vt:lpstr>
      <vt:lpstr>Hypermedia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bush</dc:creator>
  <cp:lastModifiedBy>NAGABHUSHANAM NAGAM</cp:lastModifiedBy>
  <cp:revision>8</cp:revision>
  <dcterms:created xsi:type="dcterms:W3CDTF">2015-02-02T12:36:01Z</dcterms:created>
  <dcterms:modified xsi:type="dcterms:W3CDTF">2016-07-24T11:38:40Z</dcterms:modified>
</cp:coreProperties>
</file>